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95" r:id="rId4"/>
    <p:sldId id="296" r:id="rId5"/>
    <p:sldId id="297" r:id="rId6"/>
    <p:sldId id="278" r:id="rId7"/>
    <p:sldId id="257" r:id="rId8"/>
    <p:sldId id="270" r:id="rId9"/>
    <p:sldId id="261" r:id="rId10"/>
    <p:sldId id="286" r:id="rId11"/>
    <p:sldId id="289" r:id="rId12"/>
    <p:sldId id="280" r:id="rId13"/>
    <p:sldId id="298" r:id="rId14"/>
    <p:sldId id="279" r:id="rId15"/>
    <p:sldId id="299" r:id="rId16"/>
    <p:sldId id="263" r:id="rId17"/>
    <p:sldId id="282" r:id="rId18"/>
    <p:sldId id="264" r:id="rId19"/>
    <p:sldId id="300" r:id="rId20"/>
    <p:sldId id="267" r:id="rId21"/>
    <p:sldId id="274" r:id="rId22"/>
    <p:sldId id="275" r:id="rId23"/>
    <p:sldId id="276" r:id="rId24"/>
    <p:sldId id="277" r:id="rId25"/>
    <p:sldId id="283" r:id="rId26"/>
    <p:sldId id="287" r:id="rId27"/>
    <p:sldId id="288" r:id="rId28"/>
    <p:sldId id="259" r:id="rId29"/>
    <p:sldId id="291" r:id="rId30"/>
    <p:sldId id="301" r:id="rId31"/>
    <p:sldId id="293" r:id="rId32"/>
    <p:sldId id="262" r:id="rId33"/>
    <p:sldId id="284" r:id="rId34"/>
    <p:sldId id="285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008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619672" y="764704"/>
            <a:ext cx="571823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6666"/>
                </a:solidFill>
                <a:latin typeface="Monotype Corsiva" pitchFamily="66" charset="0"/>
              </a:rPr>
              <a:t>Классный час </a:t>
            </a:r>
          </a:p>
          <a:p>
            <a:pPr algn="ctr"/>
            <a:r>
              <a:rPr lang="ru-RU" sz="4800" b="1" dirty="0" smtClean="0">
                <a:solidFill>
                  <a:srgbClr val="006666"/>
                </a:solidFill>
                <a:latin typeface="Monotype Corsiva" pitchFamily="66" charset="0"/>
              </a:rPr>
              <a:t>на тему </a:t>
            </a:r>
          </a:p>
          <a:p>
            <a:pPr algn="ctr"/>
            <a:r>
              <a:rPr lang="ru-RU" sz="4800" b="1" dirty="0" smtClean="0">
                <a:solidFill>
                  <a:srgbClr val="006666"/>
                </a:solidFill>
                <a:latin typeface="Monotype Corsiva" pitchFamily="66" charset="0"/>
              </a:rPr>
              <a:t>«Мы против </a:t>
            </a:r>
            <a:r>
              <a:rPr lang="ru-RU" sz="4800" b="1" dirty="0" err="1" smtClean="0">
                <a:solidFill>
                  <a:srgbClr val="006666"/>
                </a:solidFill>
                <a:latin typeface="Monotype Corsiva" pitchFamily="66" charset="0"/>
              </a:rPr>
              <a:t>буллинга</a:t>
            </a:r>
            <a:r>
              <a:rPr lang="ru-RU" sz="4800" b="1" dirty="0" smtClean="0">
                <a:solidFill>
                  <a:srgbClr val="006666"/>
                </a:solidFill>
                <a:latin typeface="Monotype Corsiva" pitchFamily="66" charset="0"/>
              </a:rPr>
              <a:t>!»</a:t>
            </a:r>
            <a:endParaRPr lang="ru-RU" sz="4800" b="1" dirty="0">
              <a:solidFill>
                <a:srgbClr val="006666"/>
              </a:solidFill>
              <a:latin typeface="Monotype Corsiva" pitchFamily="66" charset="0"/>
            </a:endParaRPr>
          </a:p>
        </p:txBody>
      </p:sp>
      <p:pic>
        <p:nvPicPr>
          <p:cNvPr id="12295" name="Picture 7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068960"/>
            <a:ext cx="3456384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6666"/>
                </a:solidFill>
              </a:rPr>
              <a:t>Кто участвует в травле?</a:t>
            </a:r>
            <a:endParaRPr lang="ru-RU" b="1" dirty="0">
              <a:solidFill>
                <a:srgbClr val="0066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931224" cy="4709120"/>
          </a:xfrm>
        </p:spPr>
        <p:txBody>
          <a:bodyPr>
            <a:normAutofit fontScale="62500" lnSpcReduction="20000"/>
          </a:bodyPr>
          <a:lstStyle/>
          <a:p>
            <a:r>
              <a:rPr lang="ru-RU" sz="4500" b="1" dirty="0" smtClean="0">
                <a:solidFill>
                  <a:srgbClr val="006666"/>
                </a:solidFill>
              </a:rPr>
              <a:t>Агрессор (обидчик, </a:t>
            </a:r>
            <a:r>
              <a:rPr lang="ru-RU" sz="4500" b="1" dirty="0" err="1" smtClean="0">
                <a:solidFill>
                  <a:srgbClr val="006666"/>
                </a:solidFill>
              </a:rPr>
              <a:t>буллер</a:t>
            </a:r>
            <a:r>
              <a:rPr lang="ru-RU" sz="4500" b="1" dirty="0" smtClean="0">
                <a:solidFill>
                  <a:srgbClr val="006666"/>
                </a:solidFill>
              </a:rPr>
              <a:t>)</a:t>
            </a:r>
            <a:r>
              <a:rPr lang="ru-RU" sz="4500" dirty="0" smtClean="0"/>
              <a:t> – человек, который осуществляет агрессивные действия по отношению к жертве.</a:t>
            </a:r>
          </a:p>
          <a:p>
            <a:r>
              <a:rPr lang="ru-RU" sz="4500" b="1" dirty="0" smtClean="0">
                <a:solidFill>
                  <a:srgbClr val="006666"/>
                </a:solidFill>
              </a:rPr>
              <a:t>Жертва</a:t>
            </a:r>
            <a:r>
              <a:rPr lang="ru-RU" sz="4500" dirty="0" smtClean="0"/>
              <a:t> – человек, которого обижают, запугивают, преследуют.</a:t>
            </a:r>
          </a:p>
          <a:p>
            <a:r>
              <a:rPr lang="ru-RU" sz="4500" b="1" dirty="0" smtClean="0">
                <a:solidFill>
                  <a:srgbClr val="006666"/>
                </a:solidFill>
              </a:rPr>
              <a:t>Защитник</a:t>
            </a:r>
            <a:r>
              <a:rPr lang="ru-RU" sz="4500" dirty="0" smtClean="0"/>
              <a:t> – человек, который находится на стороне жертвы и пытается остановить буллинг.</a:t>
            </a:r>
          </a:p>
          <a:p>
            <a:pPr lvl="0">
              <a:defRPr/>
            </a:pPr>
            <a:r>
              <a:rPr lang="ru-RU" sz="4500" b="1" dirty="0" smtClean="0">
                <a:solidFill>
                  <a:srgbClr val="006666"/>
                </a:solidFill>
              </a:rPr>
              <a:t>Агрессята</a:t>
            </a:r>
            <a:r>
              <a:rPr lang="ru-RU" sz="4500" dirty="0" smtClean="0"/>
              <a:t> – люди, которые участвуют в травле.</a:t>
            </a:r>
          </a:p>
          <a:p>
            <a:pPr lvl="0">
              <a:defRPr/>
            </a:pPr>
            <a:r>
              <a:rPr lang="ru-RU" sz="4500" b="1" dirty="0" smtClean="0">
                <a:solidFill>
                  <a:srgbClr val="006666"/>
                </a:solidFill>
              </a:rPr>
              <a:t>Свидетели</a:t>
            </a:r>
            <a:r>
              <a:rPr lang="ru-RU" sz="4500" dirty="0" smtClean="0"/>
              <a:t> – люди, которые не участвуют в буллинге, а наблюдают за его процессом.</a:t>
            </a:r>
          </a:p>
          <a:p>
            <a:endParaRPr lang="ru-RU" sz="3900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8" cy="792088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006666"/>
                </a:solidFill>
              </a:rPr>
              <a:t>Что делают обидчики?</a:t>
            </a:r>
            <a:endParaRPr lang="ru-RU" sz="4400" dirty="0">
              <a:solidFill>
                <a:srgbClr val="006666"/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type="body" sz="half" idx="2"/>
          </p:nvPr>
        </p:nvSpPr>
        <p:spPr>
          <a:xfrm>
            <a:off x="251520" y="1268760"/>
            <a:ext cx="5832648" cy="54006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sz="2600" dirty="0" smtClean="0"/>
              <a:t> придумывают обидные прозвища;</a:t>
            </a:r>
          </a:p>
          <a:p>
            <a:pPr>
              <a:buFont typeface="Arial" pitchFamily="34" charset="0"/>
              <a:buChar char="•"/>
            </a:pPr>
            <a:r>
              <a:rPr lang="ru-RU" sz="2600" dirty="0" smtClean="0"/>
              <a:t> пишут или рисуют гадости про жертву;</a:t>
            </a:r>
          </a:p>
          <a:p>
            <a:pPr>
              <a:buFont typeface="Arial" pitchFamily="34" charset="0"/>
              <a:buChar char="•"/>
            </a:pPr>
            <a:r>
              <a:rPr lang="ru-RU" sz="2600" dirty="0" smtClean="0"/>
              <a:t> распространяют сплетни, угрожают;</a:t>
            </a:r>
          </a:p>
          <a:p>
            <a:pPr>
              <a:buFont typeface="Arial" pitchFamily="34" charset="0"/>
              <a:buChar char="•"/>
            </a:pPr>
            <a:r>
              <a:rPr lang="ru-RU" sz="2600" dirty="0" smtClean="0"/>
              <a:t> отбирают и повреждают личные вещи; </a:t>
            </a:r>
          </a:p>
          <a:p>
            <a:pPr>
              <a:buFont typeface="Arial" pitchFamily="34" charset="0"/>
              <a:buChar char="•"/>
            </a:pPr>
            <a:r>
              <a:rPr lang="ru-RU" sz="2600" dirty="0" smtClean="0"/>
              <a:t> наносят удары, толкают, пинают;</a:t>
            </a:r>
          </a:p>
          <a:p>
            <a:pPr>
              <a:buFont typeface="Arial" pitchFamily="34" charset="0"/>
              <a:buChar char="•"/>
            </a:pPr>
            <a:r>
              <a:rPr lang="ru-RU" sz="2600" dirty="0" smtClean="0"/>
              <a:t> заставляют делать оскорбляющие достоинства человека действия; </a:t>
            </a:r>
          </a:p>
          <a:p>
            <a:pPr>
              <a:buFont typeface="Arial" pitchFamily="34" charset="0"/>
              <a:buChar char="•"/>
            </a:pPr>
            <a:r>
              <a:rPr lang="ru-RU" sz="2600" dirty="0" smtClean="0"/>
              <a:t> исключают из общения, игнорируют.</a:t>
            </a:r>
            <a:endParaRPr lang="ru-RU" sz="2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564904"/>
            <a:ext cx="25908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6666"/>
                </a:solidFill>
              </a:rPr>
              <a:t>Какие чувства испытывает агрессор?  Выберите</a:t>
            </a:r>
            <a:endParaRPr lang="ru-RU" dirty="0">
              <a:solidFill>
                <a:srgbClr val="006666"/>
              </a:solidFill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/>
              <a:t>равнодушие, обида, страх, интерес, грусть,</a:t>
            </a:r>
          </a:p>
          <a:p>
            <a:pPr>
              <a:buNone/>
            </a:pPr>
            <a:r>
              <a:rPr lang="ru-RU" dirty="0" smtClean="0"/>
              <a:t>злость, разочарование, одиночество,</a:t>
            </a:r>
          </a:p>
          <a:p>
            <a:pPr>
              <a:buNone/>
            </a:pPr>
            <a:r>
              <a:rPr lang="ru-RU" dirty="0" smtClean="0"/>
              <a:t>унижение, надежда, ликование, восторг,</a:t>
            </a:r>
          </a:p>
          <a:p>
            <a:pPr>
              <a:buNone/>
            </a:pPr>
            <a:r>
              <a:rPr lang="ru-RU" dirty="0" smtClean="0"/>
              <a:t>презрение, удовлетворение, печаль,</a:t>
            </a:r>
          </a:p>
          <a:p>
            <a:pPr>
              <a:buNone/>
            </a:pPr>
            <a:r>
              <a:rPr lang="ru-RU" dirty="0" smtClean="0"/>
              <a:t>спокойствие, беспомощность,</a:t>
            </a:r>
          </a:p>
          <a:p>
            <a:pPr>
              <a:buNone/>
            </a:pPr>
            <a:r>
              <a:rPr lang="ru-RU" dirty="0" smtClean="0"/>
              <a:t>ярость, гордость, вина, стыд, отчаяние,</a:t>
            </a:r>
          </a:p>
          <a:p>
            <a:pPr>
              <a:buNone/>
            </a:pPr>
            <a:r>
              <a:rPr lang="ru-RU" dirty="0" smtClean="0"/>
              <a:t>удивление, тревога, радость, гнев,</a:t>
            </a:r>
          </a:p>
          <a:p>
            <a:pPr>
              <a:buNone/>
            </a:pPr>
            <a:r>
              <a:rPr lang="ru-RU" dirty="0" smtClean="0"/>
              <a:t>бессилие, счастье.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6666"/>
                </a:solidFill>
              </a:rPr>
              <a:t>Агрессор испытывает: </a:t>
            </a:r>
            <a:endParaRPr lang="ru-RU" dirty="0">
              <a:solidFill>
                <a:srgbClr val="006666"/>
              </a:solidFill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182879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/>
              <a:t>злость, ликование, восторг,</a:t>
            </a:r>
          </a:p>
          <a:p>
            <a:pPr>
              <a:buNone/>
            </a:pPr>
            <a:r>
              <a:rPr lang="ru-RU" dirty="0" smtClean="0"/>
              <a:t>презрение, удовлетворение, ярость, гордость,</a:t>
            </a:r>
          </a:p>
          <a:p>
            <a:pPr>
              <a:buNone/>
            </a:pPr>
            <a:r>
              <a:rPr lang="ru-RU" dirty="0" smtClean="0"/>
              <a:t>радость, гнев, счастье. </a:t>
            </a:r>
            <a:endParaRPr lang="ru-RU" dirty="0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645024"/>
            <a:ext cx="3980667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6666"/>
                </a:solidFill>
              </a:rPr>
              <a:t>Какие чувства испытывает жертва </a:t>
            </a:r>
            <a:r>
              <a:rPr lang="ru-RU" b="1" dirty="0" err="1" smtClean="0">
                <a:solidFill>
                  <a:srgbClr val="006666"/>
                </a:solidFill>
              </a:rPr>
              <a:t>буллинга</a:t>
            </a:r>
            <a:r>
              <a:rPr lang="ru-RU" b="1" dirty="0" smtClean="0">
                <a:solidFill>
                  <a:srgbClr val="006666"/>
                </a:solidFill>
              </a:rPr>
              <a:t>? Выберите</a:t>
            </a:r>
            <a:endParaRPr lang="ru-RU" b="1" dirty="0">
              <a:solidFill>
                <a:srgbClr val="006666"/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равнодушие, обида, страх, интерес, грусть,</a:t>
            </a:r>
          </a:p>
          <a:p>
            <a:pPr>
              <a:buNone/>
            </a:pPr>
            <a:r>
              <a:rPr lang="ru-RU" dirty="0" smtClean="0"/>
              <a:t>злость, разочарование, одиночество,</a:t>
            </a:r>
          </a:p>
          <a:p>
            <a:pPr>
              <a:buNone/>
            </a:pPr>
            <a:r>
              <a:rPr lang="ru-RU" dirty="0" smtClean="0"/>
              <a:t>унижение, надежда, ликование, восторг,</a:t>
            </a:r>
          </a:p>
          <a:p>
            <a:pPr>
              <a:buNone/>
            </a:pPr>
            <a:r>
              <a:rPr lang="ru-RU" dirty="0" smtClean="0"/>
              <a:t>презрение, удовлетворение, печаль,</a:t>
            </a:r>
          </a:p>
          <a:p>
            <a:pPr>
              <a:buNone/>
            </a:pPr>
            <a:r>
              <a:rPr lang="ru-RU" dirty="0" smtClean="0"/>
              <a:t>спокойствие, беспомощность,</a:t>
            </a:r>
          </a:p>
          <a:p>
            <a:pPr>
              <a:buNone/>
            </a:pPr>
            <a:r>
              <a:rPr lang="ru-RU" dirty="0" smtClean="0"/>
              <a:t>ярость, гордость, вина, стыд, отчаяние,</a:t>
            </a:r>
          </a:p>
          <a:p>
            <a:pPr>
              <a:buNone/>
            </a:pPr>
            <a:r>
              <a:rPr lang="ru-RU" dirty="0" smtClean="0"/>
              <a:t>удивление, тревога, радость, гнев,</a:t>
            </a:r>
          </a:p>
          <a:p>
            <a:pPr>
              <a:buNone/>
            </a:pPr>
            <a:r>
              <a:rPr lang="ru-RU" dirty="0" smtClean="0"/>
              <a:t>бессилие, счастье.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6666"/>
                </a:solidFill>
              </a:rPr>
              <a:t>Жертва </a:t>
            </a:r>
            <a:r>
              <a:rPr lang="ru-RU" b="1" dirty="0" err="1" smtClean="0">
                <a:solidFill>
                  <a:srgbClr val="006666"/>
                </a:solidFill>
              </a:rPr>
              <a:t>буллинга</a:t>
            </a:r>
            <a:r>
              <a:rPr lang="ru-RU" b="1" dirty="0" smtClean="0">
                <a:solidFill>
                  <a:srgbClr val="006666"/>
                </a:solidFill>
              </a:rPr>
              <a:t> испытывает: </a:t>
            </a:r>
            <a:endParaRPr lang="ru-RU" b="1" dirty="0">
              <a:solidFill>
                <a:srgbClr val="006666"/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24048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обида, страх, грусть, разочарование,</a:t>
            </a:r>
          </a:p>
          <a:p>
            <a:pPr>
              <a:buNone/>
            </a:pPr>
            <a:r>
              <a:rPr lang="ru-RU" dirty="0" smtClean="0"/>
              <a:t>одиночество, унижение, печаль,  </a:t>
            </a:r>
          </a:p>
          <a:p>
            <a:pPr>
              <a:buNone/>
            </a:pPr>
            <a:r>
              <a:rPr lang="ru-RU" dirty="0" smtClean="0"/>
              <a:t>беспомощность, стыд, отчаяние, тревога, </a:t>
            </a:r>
          </a:p>
          <a:p>
            <a:pPr>
              <a:buNone/>
            </a:pPr>
            <a:r>
              <a:rPr lang="ru-RU" dirty="0" smtClean="0"/>
              <a:t>бессилие. </a:t>
            </a:r>
            <a:endParaRPr lang="ru-RU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293096"/>
            <a:ext cx="3276837" cy="218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83568" y="1988840"/>
            <a:ext cx="8229600" cy="1786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04664"/>
            <a:ext cx="8496944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100" b="1" dirty="0" smtClean="0">
                <a:solidFill>
                  <a:srgbClr val="006666"/>
                </a:solidFill>
              </a:rPr>
              <a:t>Травля</a:t>
            </a:r>
            <a:r>
              <a:rPr lang="ru-RU" sz="3100" dirty="0" smtClean="0"/>
              <a:t> вредит не только жертве, но и другим участникам процесса.</a:t>
            </a:r>
            <a:br>
              <a:rPr lang="ru-RU" sz="3100" dirty="0" smtClean="0"/>
            </a:br>
            <a:r>
              <a:rPr lang="ru-RU" sz="3100" b="1" dirty="0" smtClean="0">
                <a:solidFill>
                  <a:srgbClr val="006666"/>
                </a:solidFill>
              </a:rPr>
              <a:t>Последствия</a:t>
            </a:r>
            <a:r>
              <a:rPr lang="ru-RU" sz="3100" dirty="0" smtClean="0"/>
              <a:t> травли могут быть серьёзными и длительными.</a:t>
            </a:r>
            <a:br>
              <a:rPr lang="ru-RU" sz="3100" dirty="0" smtClean="0"/>
            </a:br>
            <a:r>
              <a:rPr lang="ru-RU" sz="3100" b="1" dirty="0" smtClean="0">
                <a:solidFill>
                  <a:srgbClr val="006666"/>
                </a:solidFill>
              </a:rPr>
              <a:t>Проблема</a:t>
            </a:r>
            <a:r>
              <a:rPr lang="ru-RU" sz="3100" dirty="0" smtClean="0"/>
              <a:t> </a:t>
            </a:r>
            <a:r>
              <a:rPr lang="ru-RU" sz="3100" dirty="0" err="1" smtClean="0"/>
              <a:t>буллинга</a:t>
            </a:r>
            <a:r>
              <a:rPr lang="ru-RU" sz="3100" dirty="0" smtClean="0"/>
              <a:t> усугубляется тем, что он может проявляться незаметно и всегда систематически повторяется.</a:t>
            </a:r>
            <a:endParaRPr lang="ru-RU" sz="3100" dirty="0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365104"/>
            <a:ext cx="4032448" cy="2268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27363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6666"/>
                </a:solidFill>
              </a:rPr>
              <a:t>В какой бы роли вы не находились: жертвы, свидетеля или даже агрессора, вы должны остановить буллинг. </a:t>
            </a:r>
            <a:endParaRPr lang="ru-RU" b="1" dirty="0">
              <a:solidFill>
                <a:srgbClr val="006666"/>
              </a:solidFill>
            </a:endParaRPr>
          </a:p>
        </p:txBody>
      </p:sp>
      <p:pic>
        <p:nvPicPr>
          <p:cNvPr id="1536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429000"/>
            <a:ext cx="3993917" cy="30889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24482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6666"/>
                </a:solidFill>
              </a:rPr>
              <a:t/>
            </a:r>
            <a:br>
              <a:rPr lang="ru-RU" b="1" dirty="0" smtClean="0">
                <a:solidFill>
                  <a:srgbClr val="006666"/>
                </a:solidFill>
              </a:rPr>
            </a:br>
            <a:r>
              <a:rPr lang="ru-RU" b="1" dirty="0" err="1" smtClean="0">
                <a:solidFill>
                  <a:srgbClr val="006666"/>
                </a:solidFill>
              </a:rPr>
              <a:t>Буллинг</a:t>
            </a:r>
            <a:r>
              <a:rPr lang="ru-RU" dirty="0" smtClean="0"/>
              <a:t> – это психологический и физический террор, направленный на то, чтобы запугать жертву, унизить её, оскорбить, подчинить.</a:t>
            </a:r>
            <a:r>
              <a:rPr lang="ru-RU" b="1" dirty="0" smtClean="0"/>
              <a:t> </a:t>
            </a: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835696" y="3284984"/>
            <a:ext cx="576064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6666"/>
                </a:solidFill>
              </a:rPr>
              <a:t>Чтобы не стать жертвой </a:t>
            </a:r>
            <a:r>
              <a:rPr lang="ru-RU" b="1" dirty="0" err="1" smtClean="0">
                <a:solidFill>
                  <a:srgbClr val="006666"/>
                </a:solidFill>
              </a:rPr>
              <a:t>буллинга</a:t>
            </a:r>
            <a:r>
              <a:rPr lang="ru-RU" b="1" dirty="0" smtClean="0">
                <a:solidFill>
                  <a:srgbClr val="006666"/>
                </a:solidFill>
              </a:rPr>
              <a:t>:</a:t>
            </a:r>
            <a:endParaRPr lang="ru-RU" b="1" dirty="0">
              <a:solidFill>
                <a:srgbClr val="0066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старайтесь избегать конфликтов;</a:t>
            </a:r>
          </a:p>
          <a:p>
            <a:r>
              <a:rPr lang="ru-RU" dirty="0" smtClean="0"/>
              <a:t>не реагируйте на провокации;</a:t>
            </a:r>
          </a:p>
          <a:p>
            <a:r>
              <a:rPr lang="ru-RU" dirty="0" smtClean="0"/>
              <a:t>дружите с теми, кто вас поддерживает;</a:t>
            </a:r>
          </a:p>
          <a:p>
            <a:r>
              <a:rPr lang="ru-RU" dirty="0" smtClean="0"/>
              <a:t>если вы стали объектом </a:t>
            </a:r>
            <a:r>
              <a:rPr lang="ru-RU" dirty="0" err="1" smtClean="0"/>
              <a:t>буллинга</a:t>
            </a:r>
            <a:r>
              <a:rPr lang="ru-RU" dirty="0" smtClean="0"/>
              <a:t>, не стесняйтесь об этом сообщить взрослым;</a:t>
            </a:r>
          </a:p>
          <a:p>
            <a:r>
              <a:rPr lang="ru-RU" dirty="0" smtClean="0"/>
              <a:t>занимайтесь в кружках или спортивных секциях, это поможет вам повысить вашу уверенность;</a:t>
            </a:r>
          </a:p>
          <a:p>
            <a:r>
              <a:rPr lang="ru-RU" dirty="0" smtClean="0"/>
              <a:t>развивайте навыки общения и умение находить общий язык с людьми.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6666"/>
                </a:solidFill>
              </a:rPr>
              <a:t>Ребята, что вы видите на этой картинке? </a:t>
            </a:r>
            <a:endParaRPr lang="ru-RU" b="1" dirty="0">
              <a:solidFill>
                <a:srgbClr val="0066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5877272"/>
            <a:ext cx="8229600" cy="72008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Девочки что-то обсуждают, смеются.</a:t>
            </a:r>
            <a:endParaRPr lang="ru-RU" dirty="0"/>
          </a:p>
        </p:txBody>
      </p:sp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556792"/>
            <a:ext cx="2951162" cy="426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6666"/>
                </a:solidFill>
              </a:rPr>
              <a:t>Что такое </a:t>
            </a:r>
            <a:r>
              <a:rPr lang="ru-RU" b="1" dirty="0" err="1" smtClean="0">
                <a:solidFill>
                  <a:srgbClr val="006666"/>
                </a:solidFill>
              </a:rPr>
              <a:t>кибербуллинг</a:t>
            </a:r>
            <a:r>
              <a:rPr lang="ru-RU" b="1" dirty="0" smtClean="0">
                <a:solidFill>
                  <a:srgbClr val="006666"/>
                </a:solidFill>
              </a:rPr>
              <a:t>?</a:t>
            </a:r>
            <a:endParaRPr lang="ru-RU" b="1" dirty="0">
              <a:solidFill>
                <a:srgbClr val="0066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925144"/>
          </a:xfrm>
        </p:spPr>
        <p:txBody>
          <a:bodyPr/>
          <a:lstStyle/>
          <a:p>
            <a:pPr>
              <a:buNone/>
            </a:pPr>
            <a:r>
              <a:rPr lang="ru-RU" b="1" dirty="0" err="1" smtClean="0">
                <a:solidFill>
                  <a:srgbClr val="006666"/>
                </a:solidFill>
              </a:rPr>
              <a:t>Кибербуллинг</a:t>
            </a:r>
            <a:r>
              <a:rPr lang="ru-RU" dirty="0" smtClean="0"/>
              <a:t> – это запугивание </a:t>
            </a:r>
            <a:r>
              <a:rPr lang="ru-RU" smtClean="0"/>
              <a:t>и травля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через социальные сети, </a:t>
            </a:r>
            <a:r>
              <a:rPr lang="ru-RU" dirty="0" err="1" smtClean="0"/>
              <a:t>мессенджеры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игровые платформы, электронную почту.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284984"/>
            <a:ext cx="4860540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6666"/>
                </a:solidFill>
              </a:rPr>
              <a:t>Что делают </a:t>
            </a:r>
            <a:r>
              <a:rPr lang="ru-RU" b="1" dirty="0" err="1" smtClean="0">
                <a:solidFill>
                  <a:srgbClr val="006666"/>
                </a:solidFill>
              </a:rPr>
              <a:t>кибербуллеры</a:t>
            </a:r>
            <a:r>
              <a:rPr lang="ru-RU" b="1" dirty="0" smtClean="0">
                <a:solidFill>
                  <a:srgbClr val="006666"/>
                </a:solidFill>
              </a:rPr>
              <a:t>?</a:t>
            </a:r>
            <a:endParaRPr lang="ru-RU" b="1" dirty="0">
              <a:solidFill>
                <a:srgbClr val="0066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91880" y="1340768"/>
            <a:ext cx="5184576" cy="5256584"/>
          </a:xfrm>
        </p:spPr>
        <p:txBody>
          <a:bodyPr>
            <a:normAutofit/>
          </a:bodyPr>
          <a:lstStyle/>
          <a:p>
            <a:r>
              <a:rPr lang="ru-RU" dirty="0" smtClean="0"/>
              <a:t>отправляют агрессивные или неприличные видео и фотографии;</a:t>
            </a:r>
          </a:p>
          <a:p>
            <a:r>
              <a:rPr lang="ru-RU" dirty="0" smtClean="0"/>
              <a:t>пишут оскорбительные сообщения и комментарии, угрожают и насмехаются над жертвой;</a:t>
            </a:r>
          </a:p>
          <a:p>
            <a:r>
              <a:rPr lang="ru-RU" dirty="0" smtClean="0"/>
              <a:t>раскрывают личные данные другого человека без его разрешения.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36912"/>
            <a:ext cx="2967387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6666"/>
                </a:solidFill>
              </a:rPr>
              <a:t>Последствия виртуального террора</a:t>
            </a:r>
            <a:endParaRPr lang="ru-RU" dirty="0">
              <a:solidFill>
                <a:srgbClr val="0066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2160239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Развитие депрессивных и тревожных состояний.</a:t>
            </a:r>
          </a:p>
          <a:p>
            <a:r>
              <a:rPr lang="ru-RU" dirty="0" smtClean="0"/>
              <a:t>Снижение учебной успеваемости, отсутствие желания общаться с окружающими.</a:t>
            </a:r>
          </a:p>
          <a:p>
            <a:r>
              <a:rPr lang="ru-RU" dirty="0" smtClean="0"/>
              <a:t>Ухудшение физического состояния (головные боли), возникновение заболеваний.</a:t>
            </a:r>
          </a:p>
        </p:txBody>
      </p:sp>
      <p:pic>
        <p:nvPicPr>
          <p:cNvPr id="29698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717032"/>
            <a:ext cx="4104456" cy="29004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6666"/>
                </a:solidFill>
              </a:rPr>
              <a:t>Что делать, если тебя травят в Сети?</a:t>
            </a:r>
            <a:endParaRPr lang="ru-RU" dirty="0">
              <a:solidFill>
                <a:srgbClr val="006666"/>
              </a:solidFill>
            </a:endParaRP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293096"/>
            <a:ext cx="2345190" cy="2334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51520" y="1124744"/>
            <a:ext cx="61926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700" dirty="0" smtClean="0"/>
              <a:t>Сообщи взрослым о виртуальной травле.</a:t>
            </a:r>
          </a:p>
          <a:p>
            <a:pPr marL="342900" indent="-342900">
              <a:buAutoNum type="arabicPeriod"/>
            </a:pPr>
            <a:r>
              <a:rPr lang="ru-RU" sz="2700" dirty="0" smtClean="0"/>
              <a:t>Не отвечай на оскорбления и провокации. Можно — удалить личную информацию и покинуть сайт, если травля не прекращается.</a:t>
            </a:r>
          </a:p>
          <a:p>
            <a:pPr marL="342900" indent="-342900">
              <a:buAutoNum type="arabicPeriod"/>
            </a:pPr>
            <a:r>
              <a:rPr lang="ru-RU" sz="2700" dirty="0" smtClean="0"/>
              <a:t>Сохрани доказательства: сделай </a:t>
            </a:r>
            <a:r>
              <a:rPr lang="ru-RU" sz="2700" dirty="0" err="1" smtClean="0"/>
              <a:t>скриншоты</a:t>
            </a:r>
            <a:r>
              <a:rPr lang="ru-RU" sz="2700" dirty="0" smtClean="0"/>
              <a:t> сообщений. Это поможет тебе в будущем.</a:t>
            </a:r>
          </a:p>
          <a:p>
            <a:pPr marL="342900" indent="-342900">
              <a:buAutoNum type="arabicPeriod"/>
            </a:pPr>
            <a:r>
              <a:rPr lang="ru-RU" sz="2700" dirty="0" smtClean="0"/>
              <a:t>Заблокируй обидчика.</a:t>
            </a:r>
          </a:p>
          <a:p>
            <a:pPr marL="342900" indent="-342900">
              <a:buAutoNum type="arabicPeriod"/>
            </a:pPr>
            <a:r>
              <a:rPr lang="ru-RU" sz="2700" dirty="0" smtClean="0"/>
              <a:t> Обратись с жалобой к администраторам сайта.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6666"/>
                </a:solidFill>
              </a:rPr>
              <a:t>В Интернете нельзя:</a:t>
            </a:r>
            <a:endParaRPr lang="ru-RU" b="1" dirty="0">
              <a:solidFill>
                <a:srgbClr val="0066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312494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открывать доступ к своей странице незнакомым людям;</a:t>
            </a:r>
          </a:p>
          <a:p>
            <a:r>
              <a:rPr lang="ru-RU" dirty="0" smtClean="0"/>
              <a:t>сообщать свои персональные данные (номер телефона, адрес и финансовые данные);</a:t>
            </a:r>
          </a:p>
          <a:p>
            <a:r>
              <a:rPr lang="ru-RU" dirty="0" smtClean="0"/>
              <a:t>обижать и оскорблять людей в Интернете.</a:t>
            </a:r>
          </a:p>
          <a:p>
            <a:endParaRPr lang="ru-R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149080"/>
            <a:ext cx="4608512" cy="2406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6666"/>
                </a:solidFill>
              </a:rPr>
              <a:t>Игра «</a:t>
            </a:r>
            <a:r>
              <a:rPr lang="ru-RU" b="1" dirty="0" err="1" smtClean="0">
                <a:solidFill>
                  <a:srgbClr val="006666"/>
                </a:solidFill>
              </a:rPr>
              <a:t>Можно-нельзя</a:t>
            </a:r>
            <a:r>
              <a:rPr lang="ru-RU" b="1" dirty="0" smtClean="0">
                <a:solidFill>
                  <a:srgbClr val="006666"/>
                </a:solidFill>
              </a:rPr>
              <a:t>». Выбери</a:t>
            </a:r>
            <a:endParaRPr lang="ru-RU" b="1" dirty="0">
              <a:solidFill>
                <a:srgbClr val="006666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196752"/>
            <a:ext cx="82809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/>
              <a:t>- вести себя доброжелательно и с уважением к другим; </a:t>
            </a:r>
          </a:p>
          <a:p>
            <a:pPr>
              <a:buNone/>
            </a:pPr>
            <a:r>
              <a:rPr lang="ru-RU" sz="2400" dirty="0" smtClean="0"/>
              <a:t>- толкать и бить других;</a:t>
            </a:r>
          </a:p>
          <a:p>
            <a:pPr>
              <a:buNone/>
            </a:pPr>
            <a:r>
              <a:rPr lang="ru-RU" sz="2400" dirty="0" smtClean="0"/>
              <a:t>- дразнить, обзывать, оскорблять;</a:t>
            </a:r>
          </a:p>
          <a:p>
            <a:pPr>
              <a:buNone/>
            </a:pPr>
            <a:r>
              <a:rPr lang="ru-RU" sz="2400" dirty="0" smtClean="0"/>
              <a:t>- сообщать взрослым о буллинге;</a:t>
            </a:r>
          </a:p>
          <a:p>
            <a:pPr>
              <a:buNone/>
            </a:pPr>
            <a:r>
              <a:rPr lang="ru-RU" sz="2400" dirty="0" smtClean="0"/>
              <a:t>- выбирать друзей;</a:t>
            </a:r>
          </a:p>
          <a:p>
            <a:pPr>
              <a:buNone/>
            </a:pPr>
            <a:r>
              <a:rPr lang="ru-RU" sz="2400" dirty="0" smtClean="0"/>
              <a:t>- заставлять других совершать унизительные действия;</a:t>
            </a:r>
          </a:p>
          <a:p>
            <a:pPr>
              <a:buNone/>
            </a:pPr>
            <a:r>
              <a:rPr lang="ru-RU" sz="2400" dirty="0" smtClean="0"/>
              <a:t>- брать и портить чужие вещи; </a:t>
            </a:r>
          </a:p>
          <a:p>
            <a:pPr>
              <a:buNone/>
            </a:pPr>
            <a:r>
              <a:rPr lang="ru-RU" sz="2400" dirty="0" smtClean="0"/>
              <a:t>- быть собой, отличаться от других;</a:t>
            </a:r>
          </a:p>
          <a:p>
            <a:pPr>
              <a:buNone/>
            </a:pPr>
            <a:r>
              <a:rPr lang="ru-RU" sz="2400" dirty="0" smtClean="0"/>
              <a:t> - изолировать кого-то, исключать из группы, объявлять бойкот;</a:t>
            </a:r>
          </a:p>
          <a:p>
            <a:pPr>
              <a:buNone/>
            </a:pPr>
            <a:r>
              <a:rPr lang="ru-RU" sz="2400" dirty="0" smtClean="0"/>
              <a:t>- писать оскорбительные сообщения;</a:t>
            </a:r>
          </a:p>
          <a:p>
            <a:pPr>
              <a:buNone/>
            </a:pPr>
            <a:r>
              <a:rPr lang="ru-RU" sz="2400" dirty="0" smtClean="0"/>
              <a:t>- раскрывать в Интернете личную информацию  другого</a:t>
            </a:r>
          </a:p>
          <a:p>
            <a:pPr>
              <a:buNone/>
            </a:pPr>
            <a:r>
              <a:rPr lang="ru-RU" sz="2400" dirty="0" smtClean="0"/>
              <a:t>человека без его согласия;</a:t>
            </a:r>
          </a:p>
          <a:p>
            <a:pPr>
              <a:buNone/>
            </a:pPr>
            <a:r>
              <a:rPr lang="ru-RU" sz="2400" dirty="0" smtClean="0"/>
              <a:t>- игнорировать, если кто-то подвергается травле.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b="1" smtClean="0">
                <a:solidFill>
                  <a:srgbClr val="006666"/>
                </a:solidFill>
              </a:rPr>
              <a:t>Объясните </a:t>
            </a:r>
            <a:r>
              <a:rPr lang="ru-RU" b="1" dirty="0" smtClean="0">
                <a:solidFill>
                  <a:srgbClr val="006666"/>
                </a:solidFill>
              </a:rPr>
              <a:t>пословицы</a:t>
            </a:r>
            <a:endParaRPr lang="ru-RU" b="1" dirty="0">
              <a:solidFill>
                <a:srgbClr val="006666"/>
              </a:solidFill>
            </a:endParaRPr>
          </a:p>
        </p:txBody>
      </p:sp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149080"/>
            <a:ext cx="2420887" cy="242088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1124744"/>
            <a:ext cx="57606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/>
              <a:t>Доброе слово и в мороз согревает.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Раны излечивает доброе слово и песни.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Доброе слово железные ворота открывает.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Слово есть поступок.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Доброе слово человеку - что дождь в засуху.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Ласковое слово лучше мягкого пирога.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6666"/>
                </a:solidFill>
              </a:rPr>
              <a:t/>
            </a:r>
            <a:br>
              <a:rPr lang="ru-RU" b="1" dirty="0" smtClean="0">
                <a:solidFill>
                  <a:srgbClr val="006666"/>
                </a:solidFill>
              </a:rPr>
            </a:br>
            <a:r>
              <a:rPr lang="ru-RU" b="1" dirty="0" smtClean="0">
                <a:solidFill>
                  <a:srgbClr val="006666"/>
                </a:solidFill>
              </a:rPr>
              <a:t>Стихотворение «Не грубите друг другу», автор Вероника </a:t>
            </a:r>
            <a:r>
              <a:rPr lang="ru-RU" b="1" dirty="0" err="1" smtClean="0">
                <a:solidFill>
                  <a:srgbClr val="006666"/>
                </a:solidFill>
              </a:rPr>
              <a:t>Жердева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>
              <a:solidFill>
                <a:srgbClr val="006666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556792"/>
            <a:ext cx="403244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Не грубите друг другу,</a:t>
            </a:r>
            <a:br>
              <a:rPr lang="ru-RU" sz="2400" dirty="0" smtClean="0"/>
            </a:br>
            <a:r>
              <a:rPr lang="ru-RU" sz="2400" dirty="0" smtClean="0"/>
              <a:t>Вы не знаете судеб,</a:t>
            </a:r>
            <a:br>
              <a:rPr lang="ru-RU" sz="2400" dirty="0" smtClean="0"/>
            </a:br>
            <a:r>
              <a:rPr lang="ru-RU" sz="2400" dirty="0" smtClean="0"/>
              <a:t>Что несут каждый день,</a:t>
            </a:r>
            <a:br>
              <a:rPr lang="ru-RU" sz="2400" dirty="0" smtClean="0"/>
            </a:br>
            <a:r>
              <a:rPr lang="ru-RU" sz="2400" dirty="0" smtClean="0"/>
              <a:t>Стоящие рядом,</a:t>
            </a:r>
            <a:br>
              <a:rPr lang="ru-RU" sz="2400" dirty="0" smtClean="0"/>
            </a:br>
            <a:r>
              <a:rPr lang="ru-RU" sz="2400" dirty="0" smtClean="0"/>
              <a:t>Не несите вы зло,</a:t>
            </a:r>
            <a:br>
              <a:rPr lang="ru-RU" sz="2400" dirty="0" smtClean="0"/>
            </a:br>
            <a:r>
              <a:rPr lang="ru-RU" sz="2400" dirty="0" smtClean="0"/>
              <a:t>Обиды своей,</a:t>
            </a:r>
            <a:br>
              <a:rPr lang="ru-RU" sz="2400" dirty="0" smtClean="0"/>
            </a:br>
            <a:r>
              <a:rPr lang="ru-RU" sz="2400" dirty="0" smtClean="0"/>
              <a:t>Что пленила рассудок,</a:t>
            </a:r>
            <a:br>
              <a:rPr lang="ru-RU" sz="2400" dirty="0" smtClean="0"/>
            </a:br>
            <a:r>
              <a:rPr lang="ru-RU" sz="2400" dirty="0" smtClean="0"/>
              <a:t>Наведите порядок.</a:t>
            </a:r>
            <a:br>
              <a:rPr lang="ru-RU" sz="2400" dirty="0" smtClean="0"/>
            </a:br>
            <a:r>
              <a:rPr lang="ru-RU" sz="2400" dirty="0" smtClean="0"/>
              <a:t>Лишь поступки добра</a:t>
            </a:r>
            <a:br>
              <a:rPr lang="ru-RU" sz="2400" dirty="0" smtClean="0"/>
            </a:br>
            <a:r>
              <a:rPr lang="ru-RU" sz="2400" dirty="0" smtClean="0"/>
              <a:t>Спасут ваши души,</a:t>
            </a:r>
            <a:br>
              <a:rPr lang="ru-RU" sz="2400" dirty="0" smtClean="0"/>
            </a:br>
            <a:r>
              <a:rPr lang="ru-RU" sz="2400" dirty="0" smtClean="0"/>
              <a:t>Когда помощь предложишь -</a:t>
            </a:r>
            <a:br>
              <a:rPr lang="ru-RU" sz="2400" dirty="0" smtClean="0"/>
            </a:br>
            <a:r>
              <a:rPr lang="ru-RU" sz="2400" dirty="0" smtClean="0"/>
              <a:t>Спасёшь свою честь.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556792"/>
            <a:ext cx="41764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Воздержись ты, прошу</a:t>
            </a:r>
            <a:br>
              <a:rPr lang="ru-RU" sz="2400" dirty="0" smtClean="0"/>
            </a:br>
            <a:r>
              <a:rPr lang="ru-RU" sz="2400" dirty="0" smtClean="0"/>
              <a:t>От язвительных шуток,</a:t>
            </a:r>
            <a:br>
              <a:rPr lang="ru-RU" sz="2400" dirty="0" smtClean="0"/>
            </a:br>
            <a:r>
              <a:rPr lang="ru-RU" sz="2400" dirty="0" smtClean="0"/>
              <a:t>Дерзость, гнев свой</a:t>
            </a:r>
            <a:br>
              <a:rPr lang="ru-RU" sz="2400" dirty="0" smtClean="0"/>
            </a:br>
            <a:r>
              <a:rPr lang="ru-RU" sz="2400" dirty="0" smtClean="0"/>
              <a:t>Силой воли сумей усмирить.</a:t>
            </a:r>
            <a:br>
              <a:rPr lang="ru-RU" sz="2400" dirty="0" smtClean="0"/>
            </a:br>
            <a:r>
              <a:rPr lang="ru-RU" sz="2400" dirty="0" smtClean="0"/>
              <a:t>Добрым словом согреешь</a:t>
            </a:r>
            <a:br>
              <a:rPr lang="ru-RU" sz="2400" dirty="0" smtClean="0"/>
            </a:br>
            <a:r>
              <a:rPr lang="ru-RU" sz="2400" dirty="0" smtClean="0"/>
              <a:t>Поднимешь кого-то с колен,</a:t>
            </a:r>
            <a:br>
              <a:rPr lang="ru-RU" sz="2400" dirty="0" smtClean="0"/>
            </a:br>
            <a:r>
              <a:rPr lang="ru-RU" sz="2400" dirty="0" smtClean="0"/>
              <a:t>И поднимешься сам,</a:t>
            </a:r>
            <a:br>
              <a:rPr lang="ru-RU" sz="2400" dirty="0" smtClean="0"/>
            </a:br>
            <a:r>
              <a:rPr lang="ru-RU" sz="2400" dirty="0" smtClean="0"/>
              <a:t>Для других стань примером.</a:t>
            </a:r>
            <a:br>
              <a:rPr lang="ru-RU" sz="2400" dirty="0" smtClean="0"/>
            </a:br>
            <a:r>
              <a:rPr lang="ru-RU" sz="2400" dirty="0" smtClean="0"/>
              <a:t>Ты сумеешь стать лучше,</a:t>
            </a:r>
            <a:br>
              <a:rPr lang="ru-RU" sz="2400" dirty="0" smtClean="0"/>
            </a:br>
            <a:r>
              <a:rPr lang="ru-RU" sz="2400" dirty="0" smtClean="0"/>
              <a:t>Ибо я в тебя верю,</a:t>
            </a:r>
            <a:br>
              <a:rPr lang="ru-RU" sz="2400" dirty="0" smtClean="0"/>
            </a:br>
            <a:r>
              <a:rPr lang="ru-RU" sz="2400" dirty="0" smtClean="0"/>
              <a:t>Ты создашь счастья случай</a:t>
            </a:r>
            <a:br>
              <a:rPr lang="ru-RU" sz="2400" dirty="0" smtClean="0"/>
            </a:br>
            <a:r>
              <a:rPr lang="ru-RU" sz="2400" dirty="0" smtClean="0"/>
              <a:t>И станешь светлей.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924944"/>
            <a:ext cx="5256584" cy="3503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95536" y="476672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6666"/>
                </a:solidFill>
              </a:rPr>
              <a:t>Помните!</a:t>
            </a:r>
            <a:r>
              <a:rPr lang="ru-RU" sz="3600" dirty="0" smtClean="0">
                <a:solidFill>
                  <a:srgbClr val="006666"/>
                </a:solidFill>
              </a:rPr>
              <a:t> </a:t>
            </a:r>
            <a:r>
              <a:rPr lang="ru-RU" sz="3600" dirty="0" smtClean="0"/>
              <a:t>Агрессор демонстрирует свою слабость, и та мощь, с которой человек унижает жертву, отражает уровень его собственных комплексов.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36104"/>
          </a:xfrm>
        </p:spPr>
        <p:txBody>
          <a:bodyPr/>
          <a:lstStyle/>
          <a:p>
            <a:r>
              <a:rPr lang="ru-RU" b="1" dirty="0" smtClean="0">
                <a:solidFill>
                  <a:srgbClr val="006666"/>
                </a:solidFill>
              </a:rPr>
              <a:t>Индейская притча «Два волка»</a:t>
            </a:r>
            <a:endParaRPr lang="ru-RU" dirty="0"/>
          </a:p>
        </p:txBody>
      </p:sp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16832"/>
            <a:ext cx="7424511" cy="38210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6666"/>
                </a:solidFill>
              </a:rPr>
              <a:t>Что вы увидели на этой картинке?  Какие эмоции она у вас вызвала?</a:t>
            </a:r>
            <a:endParaRPr lang="ru-RU" b="1" dirty="0">
              <a:solidFill>
                <a:srgbClr val="0066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5877272"/>
            <a:ext cx="6912768" cy="676672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Девочка чем-то расстроена. Её жалко.</a:t>
            </a:r>
            <a:endParaRPr lang="ru-RU" dirty="0"/>
          </a:p>
        </p:txBody>
      </p:sp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132856"/>
            <a:ext cx="2448272" cy="3640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36104"/>
          </a:xfrm>
        </p:spPr>
        <p:txBody>
          <a:bodyPr/>
          <a:lstStyle/>
          <a:p>
            <a:r>
              <a:rPr lang="ru-RU" b="1" dirty="0" smtClean="0">
                <a:solidFill>
                  <a:srgbClr val="006666"/>
                </a:solidFill>
              </a:rPr>
              <a:t>Индейская </a:t>
            </a:r>
            <a:r>
              <a:rPr lang="ru-RU" b="1" smtClean="0">
                <a:solidFill>
                  <a:srgbClr val="006666"/>
                </a:solidFill>
              </a:rPr>
              <a:t>притча «Два </a:t>
            </a:r>
            <a:r>
              <a:rPr lang="ru-RU" b="1" dirty="0" smtClean="0">
                <a:solidFill>
                  <a:srgbClr val="006666"/>
                </a:solidFill>
              </a:rPr>
              <a:t>волка»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268760"/>
            <a:ext cx="835292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/>
              <a:t>Когда-то давно старый индеец открыл своему внуку одну жизненную истину.</a:t>
            </a:r>
            <a:br>
              <a:rPr lang="ru-RU" sz="2600" dirty="0" smtClean="0"/>
            </a:br>
            <a:r>
              <a:rPr lang="ru-RU" sz="2600" dirty="0" smtClean="0"/>
              <a:t>— В каждом человеке идет борьба, очень похожая на борьбу двух волков. Один волк представляет зло — зависть, ревность, сожаление, эгоизм, амбиции, ложь... Другой волк представляет добро — мир, любовь, надежду, истину, доброту, верность...</a:t>
            </a:r>
            <a:br>
              <a:rPr lang="ru-RU" sz="2600" dirty="0" smtClean="0"/>
            </a:br>
            <a:r>
              <a:rPr lang="ru-RU" sz="2600" dirty="0" smtClean="0"/>
              <a:t>Маленький индеец, тронутый до глубины души словами деда, на несколько мгновений задумался, а потом спросил:</a:t>
            </a:r>
            <a:br>
              <a:rPr lang="ru-RU" sz="2600" dirty="0" smtClean="0"/>
            </a:br>
            <a:r>
              <a:rPr lang="ru-RU" sz="2600" dirty="0" smtClean="0"/>
              <a:t>— А какой волк в конце побеждает?</a:t>
            </a:r>
            <a:br>
              <a:rPr lang="ru-RU" sz="2600" dirty="0" smtClean="0"/>
            </a:br>
            <a:r>
              <a:rPr lang="ru-RU" sz="2600" dirty="0" smtClean="0"/>
              <a:t>Старый индеец едва заметно улыбнулся и ответил:</a:t>
            </a:r>
            <a:br>
              <a:rPr lang="ru-RU" sz="2600" dirty="0" smtClean="0"/>
            </a:br>
            <a:r>
              <a:rPr lang="ru-RU" sz="2600" dirty="0" smtClean="0"/>
              <a:t>— Всегда побеждает тот волк, которого ты кормишь.</a:t>
            </a: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316835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6666"/>
                </a:solidFill>
              </a:rPr>
              <a:t>Ребята, все в ваших руках, и только вам решать</a:t>
            </a:r>
            <a:r>
              <a:rPr lang="ru-RU" dirty="0" smtClean="0"/>
              <a:t>: </a:t>
            </a:r>
            <a:r>
              <a:rPr lang="ru-RU" b="1" dirty="0" smtClean="0">
                <a:solidFill>
                  <a:srgbClr val="006666"/>
                </a:solidFill>
              </a:rPr>
              <a:t>делать добро или зло. Стремитесь к добру и свету!</a:t>
            </a:r>
            <a:endParaRPr lang="ru-RU" b="1" dirty="0">
              <a:solidFill>
                <a:srgbClr val="006666"/>
              </a:solidFill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717032"/>
            <a:ext cx="3168352" cy="289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6" cy="2376264"/>
          </a:xfrm>
        </p:spPr>
        <p:txBody>
          <a:bodyPr>
            <a:normAutofit fontScale="90000"/>
          </a:bodyPr>
          <a:lstStyle/>
          <a:p>
            <a:r>
              <a:rPr lang="ru-RU" sz="4200" b="1" dirty="0" smtClean="0">
                <a:solidFill>
                  <a:srgbClr val="006666"/>
                </a:solidFill>
              </a:rPr>
              <a:t/>
            </a:r>
            <a:br>
              <a:rPr lang="ru-RU" sz="4200" b="1" dirty="0" smtClean="0">
                <a:solidFill>
                  <a:srgbClr val="006666"/>
                </a:solidFill>
              </a:rPr>
            </a:br>
            <a:r>
              <a:rPr lang="ru-RU" b="1" dirty="0" err="1" smtClean="0">
                <a:solidFill>
                  <a:srgbClr val="006666"/>
                </a:solidFill>
              </a:rPr>
              <a:t>Буллинг</a:t>
            </a:r>
            <a:r>
              <a:rPr lang="ru-RU" b="1" dirty="0" smtClean="0">
                <a:solidFill>
                  <a:srgbClr val="006666"/>
                </a:solidFill>
              </a:rPr>
              <a:t> — это не шутка. Это серьёзная проблема, способная оставить глубокий след на всю жизнь. </a:t>
            </a:r>
            <a:br>
              <a:rPr lang="ru-RU" b="1" dirty="0" smtClean="0">
                <a:solidFill>
                  <a:srgbClr val="006666"/>
                </a:solidFill>
              </a:rPr>
            </a:br>
            <a:r>
              <a:rPr lang="ru-RU" b="1" dirty="0" smtClean="0">
                <a:solidFill>
                  <a:srgbClr val="006666"/>
                </a:solidFill>
              </a:rPr>
              <a:t>Остановим буллинг вместе!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284984"/>
            <a:ext cx="3312368" cy="3093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6666"/>
                </a:solidFill>
              </a:rPr>
              <a:t>Подведём итог классного часа</a:t>
            </a:r>
            <a:endParaRPr lang="ru-RU" b="1" dirty="0">
              <a:solidFill>
                <a:srgbClr val="0066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Мы узнали, что буллинг – это травля.</a:t>
            </a:r>
          </a:p>
          <a:p>
            <a:r>
              <a:rPr lang="ru-RU" dirty="0" smtClean="0"/>
              <a:t>Мы узнали признаки травли. </a:t>
            </a:r>
          </a:p>
          <a:p>
            <a:r>
              <a:rPr lang="ru-RU" dirty="0" smtClean="0"/>
              <a:t>Мы поняли, какие могут быть последствия травли.</a:t>
            </a:r>
          </a:p>
          <a:p>
            <a:r>
              <a:rPr lang="ru-RU" dirty="0" smtClean="0"/>
              <a:t>Мы узнали, как противодействовать травле.</a:t>
            </a:r>
          </a:p>
          <a:p>
            <a:r>
              <a:rPr lang="ru-RU" dirty="0" smtClean="0"/>
              <a:t>Мы поняли, что буллинг - это реальная проблема, его нужно останавливать и его не должно быть в школе.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96752"/>
            <a:ext cx="7200800" cy="1143000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006666"/>
                </a:solidFill>
              </a:rPr>
              <a:t>Молодцы, ребята!</a:t>
            </a:r>
            <a:endParaRPr lang="ru-RU" sz="6600" b="1" dirty="0">
              <a:solidFill>
                <a:srgbClr val="006666"/>
              </a:solidFill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708920"/>
            <a:ext cx="4379203" cy="3540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6666"/>
                </a:solidFill>
              </a:rPr>
              <a:t>Соединим эти изображения. Что вы теперь увидели? </a:t>
            </a:r>
            <a:endParaRPr lang="ru-RU" b="1" dirty="0">
              <a:solidFill>
                <a:srgbClr val="0066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021288"/>
            <a:ext cx="8229600" cy="60466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Девочка расстроена, так как над ней смеются, дразнят.</a:t>
            </a:r>
            <a:endParaRPr lang="ru-RU" dirty="0"/>
          </a:p>
        </p:txBody>
      </p:sp>
      <p:pic>
        <p:nvPicPr>
          <p:cNvPr id="46083" name="Picture 3" descr="https://media.kasperskydaily.com/wp-content/uploads/sites/90/2015/06/06045243/cyberbullying-featu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556792"/>
            <a:ext cx="6473861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6666"/>
                </a:solidFill>
              </a:rPr>
              <a:t/>
            </a:r>
            <a:br>
              <a:rPr lang="ru-RU" b="1" dirty="0" smtClean="0">
                <a:solidFill>
                  <a:srgbClr val="006666"/>
                </a:solidFill>
              </a:rPr>
            </a:br>
            <a:r>
              <a:rPr lang="ru-RU" sz="5300" b="1" dirty="0" smtClean="0">
                <a:solidFill>
                  <a:srgbClr val="006666"/>
                </a:solidFill>
              </a:rPr>
              <a:t>Тема нашего классного часа</a:t>
            </a:r>
            <a:br>
              <a:rPr lang="ru-RU" sz="5300" b="1" dirty="0" smtClean="0">
                <a:solidFill>
                  <a:srgbClr val="006666"/>
                </a:solidFill>
              </a:rPr>
            </a:br>
            <a:r>
              <a:rPr lang="ru-RU" sz="5300" b="1" dirty="0" smtClean="0">
                <a:solidFill>
                  <a:srgbClr val="006666"/>
                </a:solidFill>
              </a:rPr>
              <a:t> «Мы против </a:t>
            </a:r>
            <a:r>
              <a:rPr lang="ru-RU" sz="5300" b="1" dirty="0" err="1" smtClean="0">
                <a:solidFill>
                  <a:srgbClr val="006666"/>
                </a:solidFill>
              </a:rPr>
              <a:t>буллинга</a:t>
            </a:r>
            <a:r>
              <a:rPr lang="ru-RU" sz="5300" b="1" dirty="0" smtClean="0">
                <a:solidFill>
                  <a:srgbClr val="006666"/>
                </a:solidFill>
              </a:rPr>
              <a:t>!»</a:t>
            </a:r>
            <a:r>
              <a:rPr lang="ru-RU" b="1" dirty="0" smtClean="0">
                <a:solidFill>
                  <a:srgbClr val="006666"/>
                </a:solidFill>
              </a:rPr>
              <a:t/>
            </a:r>
            <a:br>
              <a:rPr lang="ru-RU" b="1" dirty="0" smtClean="0">
                <a:solidFill>
                  <a:srgbClr val="006666"/>
                </a:solidFill>
              </a:rPr>
            </a:br>
            <a:endParaRPr lang="ru-RU" b="1" dirty="0">
              <a:solidFill>
                <a:srgbClr val="006666"/>
              </a:solidFill>
            </a:endParaRPr>
          </a:p>
        </p:txBody>
      </p:sp>
      <p:pic>
        <p:nvPicPr>
          <p:cNvPr id="45058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348880"/>
            <a:ext cx="4664588" cy="39982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6666"/>
                </a:solidFill>
              </a:rPr>
              <a:t>Цель классного часа:</a:t>
            </a:r>
            <a:endParaRPr lang="ru-RU" b="1" dirty="0">
              <a:solidFill>
                <a:srgbClr val="006666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412776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dirty="0" smtClean="0"/>
              <a:t>- разобрать, что такое буллинг, его признаки, последствия и способы противодействия буллингу.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924944"/>
            <a:ext cx="540487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6666"/>
                </a:solidFill>
              </a:rPr>
              <a:t>Что такое буллинг?</a:t>
            </a:r>
            <a:endParaRPr lang="ru-RU" b="1" dirty="0">
              <a:solidFill>
                <a:srgbClr val="0066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1872208"/>
          </a:xfrm>
        </p:spPr>
        <p:txBody>
          <a:bodyPr/>
          <a:lstStyle/>
          <a:p>
            <a:pPr>
              <a:buNone/>
            </a:pPr>
            <a:r>
              <a:rPr lang="ru-RU" b="1" dirty="0" err="1" smtClean="0">
                <a:solidFill>
                  <a:srgbClr val="006666"/>
                </a:solidFill>
              </a:rPr>
              <a:t>Буллинг</a:t>
            </a:r>
            <a:r>
              <a:rPr lang="ru-RU" dirty="0" smtClean="0"/>
              <a:t> (от англ. </a:t>
            </a:r>
            <a:r>
              <a:rPr lang="ru-RU" dirty="0" err="1" smtClean="0"/>
              <a:t>bullying</a:t>
            </a:r>
            <a:r>
              <a:rPr lang="ru-RU" dirty="0" smtClean="0"/>
              <a:t>) – травля одного</a:t>
            </a:r>
          </a:p>
          <a:p>
            <a:pPr>
              <a:buNone/>
            </a:pPr>
            <a:r>
              <a:rPr lang="ru-RU" dirty="0" smtClean="0"/>
              <a:t>человека другим, агрессивное преследование</a:t>
            </a:r>
          </a:p>
          <a:p>
            <a:pPr>
              <a:buNone/>
            </a:pPr>
            <a:r>
              <a:rPr lang="ru-RU" dirty="0" smtClean="0"/>
              <a:t>одного ребенка другими детьми.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645024"/>
            <a:ext cx="4176464" cy="292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6666"/>
                </a:solidFill>
              </a:rPr>
              <a:t>Признаки травли</a:t>
            </a:r>
            <a:endParaRPr lang="ru-RU" b="1" dirty="0">
              <a:solidFill>
                <a:srgbClr val="0066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5050904" cy="54006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регулярность (повторяемость) явления;</a:t>
            </a:r>
          </a:p>
          <a:p>
            <a:r>
              <a:rPr lang="ru-RU" dirty="0" smtClean="0"/>
              <a:t>неравенство в силах, высокая уязвимость жертвы. </a:t>
            </a:r>
          </a:p>
          <a:p>
            <a:r>
              <a:rPr lang="ru-RU" dirty="0" smtClean="0"/>
              <a:t>буллинг проявляется в различных формах, это не только физическое насилие, но и чаще психологическая агрессия.</a:t>
            </a:r>
            <a:endParaRPr lang="ru-RU" dirty="0"/>
          </a:p>
        </p:txBody>
      </p:sp>
      <p:pic>
        <p:nvPicPr>
          <p:cNvPr id="2150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221088"/>
            <a:ext cx="3175106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6666"/>
                </a:solidFill>
              </a:rPr>
              <a:t>Кто участвует в травле?</a:t>
            </a:r>
            <a:endParaRPr lang="ru-RU" b="1" dirty="0">
              <a:solidFill>
                <a:srgbClr val="0066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2818656" cy="1756792"/>
          </a:xfrm>
        </p:spPr>
        <p:txBody>
          <a:bodyPr>
            <a:normAutofit fontScale="92500" lnSpcReduction="20000"/>
          </a:bodyPr>
          <a:lstStyle/>
          <a:p>
            <a:r>
              <a:rPr lang="ru-RU" sz="3900" dirty="0" smtClean="0"/>
              <a:t>агрессор</a:t>
            </a:r>
          </a:p>
          <a:p>
            <a:r>
              <a:rPr lang="ru-RU" sz="3900" dirty="0" smtClean="0"/>
              <a:t>жертва</a:t>
            </a:r>
          </a:p>
          <a:p>
            <a:r>
              <a:rPr lang="ru-RU" sz="3900" dirty="0" smtClean="0"/>
              <a:t>защитник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717032"/>
            <a:ext cx="4291594" cy="2808312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4716016" y="1556792"/>
            <a:ext cx="2818656" cy="1756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агрессята</a:t>
            </a:r>
            <a:endParaRPr kumimoji="0" lang="ru-RU" sz="3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свидетели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942</Words>
  <Application>Microsoft Office PowerPoint</Application>
  <PresentationFormat>Экран (4:3)</PresentationFormat>
  <Paragraphs>138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 </vt:lpstr>
      <vt:lpstr>Ребята, что вы видите на этой картинке? </vt:lpstr>
      <vt:lpstr>Что вы увидели на этой картинке?  Какие эмоции она у вас вызвала?</vt:lpstr>
      <vt:lpstr>Соединим эти изображения. Что вы теперь увидели? </vt:lpstr>
      <vt:lpstr> Тема нашего классного часа  «Мы против буллинга!» </vt:lpstr>
      <vt:lpstr>Цель классного часа:</vt:lpstr>
      <vt:lpstr>Что такое буллинг?</vt:lpstr>
      <vt:lpstr>Признаки травли</vt:lpstr>
      <vt:lpstr>Кто участвует в травле?</vt:lpstr>
      <vt:lpstr>Кто участвует в травле?</vt:lpstr>
      <vt:lpstr>Что делают обидчики?</vt:lpstr>
      <vt:lpstr>Какие чувства испытывает агрессор?  Выберите</vt:lpstr>
      <vt:lpstr>Агрессор испытывает: </vt:lpstr>
      <vt:lpstr>Какие чувства испытывает жертва буллинга? Выберите</vt:lpstr>
      <vt:lpstr>Жертва буллинга испытывает: </vt:lpstr>
      <vt:lpstr>Слайд 16</vt:lpstr>
      <vt:lpstr>В какой бы роли вы не находились: жертвы, свидетеля или даже агрессора, вы должны остановить буллинг. </vt:lpstr>
      <vt:lpstr> Буллинг – это психологический и физический террор, направленный на то, чтобы запугать жертву, унизить её, оскорбить, подчинить.   </vt:lpstr>
      <vt:lpstr>Чтобы не стать жертвой буллинга:</vt:lpstr>
      <vt:lpstr>Что такое кибербуллинг?</vt:lpstr>
      <vt:lpstr>Что делают кибербуллеры?</vt:lpstr>
      <vt:lpstr>Последствия виртуального террора</vt:lpstr>
      <vt:lpstr>Что делать, если тебя травят в Сети?</vt:lpstr>
      <vt:lpstr>В Интернете нельзя:</vt:lpstr>
      <vt:lpstr>Игра «Можно-нельзя». Выбери</vt:lpstr>
      <vt:lpstr>Объясните пословицы</vt:lpstr>
      <vt:lpstr> Стихотворение «Не грубите друг другу», автор Вероника Жердева </vt:lpstr>
      <vt:lpstr>Слайд 28</vt:lpstr>
      <vt:lpstr>Индейская притча «Два волка»</vt:lpstr>
      <vt:lpstr>Индейская притча «Два волка»</vt:lpstr>
      <vt:lpstr>Ребята, все в ваших руках, и только вам решать: делать добро или зло. Стремитесь к добру и свету!</vt:lpstr>
      <vt:lpstr> Буллинг — это не шутка. Это серьёзная проблема, способная оставить глубокий след на всю жизнь.  Остановим буллинг вместе! </vt:lpstr>
      <vt:lpstr>Подведём итог классного часа</vt:lpstr>
      <vt:lpstr>Молодцы, ребята!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Дима</dc:creator>
  <cp:lastModifiedBy>Дима</cp:lastModifiedBy>
  <cp:revision>268</cp:revision>
  <dcterms:created xsi:type="dcterms:W3CDTF">2025-01-31T17:15:02Z</dcterms:created>
  <dcterms:modified xsi:type="dcterms:W3CDTF">2025-03-23T17:50:16Z</dcterms:modified>
</cp:coreProperties>
</file>