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handoutMasterIdLst>
    <p:handoutMasterId r:id="rId20"/>
  </p:handoutMasterIdLst>
  <p:sldIdLst>
    <p:sldId id="256" r:id="rId2"/>
    <p:sldId id="258" r:id="rId3"/>
    <p:sldId id="296" r:id="rId4"/>
    <p:sldId id="298" r:id="rId5"/>
    <p:sldId id="299" r:id="rId6"/>
    <p:sldId id="300" r:id="rId7"/>
    <p:sldId id="301" r:id="rId8"/>
    <p:sldId id="297" r:id="rId9"/>
    <p:sldId id="295" r:id="rId10"/>
    <p:sldId id="263" r:id="rId11"/>
    <p:sldId id="287" r:id="rId12"/>
    <p:sldId id="292" r:id="rId13"/>
    <p:sldId id="332" r:id="rId14"/>
    <p:sldId id="333" r:id="rId15"/>
    <p:sldId id="334" r:id="rId16"/>
    <p:sldId id="327" r:id="rId17"/>
    <p:sldId id="331" r:id="rId18"/>
    <p:sldId id="330" r:id="rId19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7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700" autoAdjust="0"/>
  </p:normalViewPr>
  <p:slideViewPr>
    <p:cSldViewPr>
      <p:cViewPr>
        <p:scale>
          <a:sx n="70" d="100"/>
          <a:sy n="7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0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p14="http://schemas.microsoft.com/office/powerpoint/2010/main" xmlns:a14="http://schemas.microsoft.com/office/drawing/2010/main" xmlns:a16="http://schemas.microsoft.com/office/drawing/2014/main" xmlns="" id="{DE6FF163-CD1D-463D-AAE3-B1789A9BFE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p14="http://schemas.microsoft.com/office/powerpoint/2010/main" xmlns:a14="http://schemas.microsoft.com/office/drawing/2010/main" xmlns:a16="http://schemas.microsoft.com/office/drawing/2014/main" xmlns="" id="{85E55C8F-E21C-4AED-B860-B3C86DDED4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04E29-F56B-4BA2-843B-21A08EF3FAF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p14="http://schemas.microsoft.com/office/powerpoint/2010/main" xmlns:a14="http://schemas.microsoft.com/office/drawing/2010/main" xmlns:a16="http://schemas.microsoft.com/office/drawing/2014/main" xmlns="" id="{8C81EC63-48CE-4969-A6C7-1E3D9D1640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p14="http://schemas.microsoft.com/office/powerpoint/2010/main" xmlns:a14="http://schemas.microsoft.com/office/drawing/2010/main" xmlns:a16="http://schemas.microsoft.com/office/drawing/2014/main" xmlns="" id="{FFAF4918-5ADE-45B8-AEB5-8C09297719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A9334-50F1-4A07-B05A-53CD85D54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486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chemeClr val="accent1">
                <a:lumMod val="0"/>
                <a:lumOff val="10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6000">
              <a:schemeClr val="accent1">
                <a:alpha val="64000"/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9" r:id="rId2"/>
    <p:sldLayoutId id="2147484123" r:id="rId3"/>
  </p:sldLayoutIdLst>
  <p:transition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5536" y="723592"/>
            <a:ext cx="8280920" cy="2777416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82880" indent="0" algn="ctr">
              <a:buNone/>
            </a:pPr>
            <a:r>
              <a:rPr lang="ru-RU" sz="60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Проблемное</a:t>
            </a:r>
            <a:br>
              <a:rPr lang="ru-RU" sz="60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60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поведение</a:t>
            </a:r>
            <a:br>
              <a:rPr lang="ru-RU" sz="60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60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подростков</a:t>
            </a:r>
            <a:endParaRPr lang="ru-RU" sz="60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867218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14400"/>
            <a:ext cx="8640960" cy="1152128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Негативные формы девиантного поведения: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772816"/>
            <a:ext cx="6733300" cy="4752528"/>
          </a:xfrm>
        </p:spPr>
        <p:txBody>
          <a:bodyPr>
            <a:normAutofit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уголовная преступность;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а</a:t>
            </a:r>
            <a:r>
              <a:rPr lang="ru-RU" sz="2200" smtClean="0"/>
              <a:t>лкоголизм;</a:t>
            </a:r>
            <a:endParaRPr lang="ru-RU" sz="220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наркомания;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проституция;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азартные игры;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терроризм;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экстремизм;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вандализм;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ru-RU" sz="2200"/>
              <a:t>самоубийство и др.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/>
          </a:p>
        </p:txBody>
      </p:sp>
      <p:pic>
        <p:nvPicPr>
          <p:cNvPr id="2051" name="Picture 3" descr="C:\Users\Natali\Desktop\expressive-young-woman-pos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4048" y="1772816"/>
            <a:ext cx="336757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58791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584" y="260648"/>
            <a:ext cx="7776864" cy="936104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Позитивная девиация: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75584" y="1916832"/>
            <a:ext cx="7488832" cy="4606259"/>
          </a:xfrm>
        </p:spPr>
        <p:txBody>
          <a:bodyPr>
            <a:normAutofit/>
          </a:bodyPr>
          <a:lstStyle/>
          <a:p>
            <a:pPr algn="l"/>
            <a:r>
              <a:rPr lang="ru-RU" sz="2200"/>
              <a:t>— это поведение, приносящее обществу благо, но, тем не менее, всё равно отклоняется от общепринятых норм. К позитивной девиации можно отнести: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200"/>
              <a:t>самопожертвование и героизм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200" err="1"/>
              <a:t>сверхтрудолюбие</a:t>
            </a:r>
            <a:endParaRPr lang="ru-RU" sz="220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200"/>
              <a:t>обостренное чувство жалости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200"/>
              <a:t>гениальность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2200"/>
              <a:t>талант, выдающиеся умственные способности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68117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8064896" cy="864096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Делинквентное поведение</a:t>
            </a:r>
            <a:r>
              <a:rPr lang="ru-RU" sz="44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628800"/>
            <a:ext cx="7416824" cy="4606259"/>
          </a:xfrm>
        </p:spPr>
        <p:txBody>
          <a:bodyPr>
            <a:normAutofit/>
          </a:bodyPr>
          <a:lstStyle/>
          <a:p>
            <a:pPr algn="just"/>
            <a:r>
              <a:rPr lang="ru-RU"/>
              <a:t>— </a:t>
            </a:r>
            <a:r>
              <a:rPr lang="ru-RU" u="sng"/>
              <a:t>антиобщественное противоправное поведение</a:t>
            </a:r>
            <a:r>
              <a:rPr lang="ru-RU"/>
              <a:t> человека, воплощённое в его проступках (действиях или бездействии), наносящих вред как отдельным гражданам, так и обществу в целом. К числу делинквентных относятся административные правонарушения, выражающиеся в нарушении правил дорожного движения, мелком хулиганстве. </a:t>
            </a:r>
          </a:p>
        </p:txBody>
      </p:sp>
      <p:pic>
        <p:nvPicPr>
          <p:cNvPr id="2050" name="Picture 2" descr="C:\Users\Natali\Desktop\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39153"/>
            <a:ext cx="5040560" cy="283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6376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8064896" cy="864096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Аддиктивное поведение</a:t>
            </a:r>
            <a:r>
              <a:rPr lang="ru-RU" sz="44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484784"/>
            <a:ext cx="7416824" cy="4606259"/>
          </a:xfrm>
        </p:spPr>
        <p:txBody>
          <a:bodyPr>
            <a:normAutofit/>
          </a:bodyPr>
          <a:lstStyle/>
          <a:p>
            <a:pPr algn="just"/>
            <a:r>
              <a:rPr lang="ru-RU"/>
              <a:t>— (от англ. addiction – «пагубная привычка», «порочная склонность») – одна из форм деструктивного поведения, характеризующаяся формированием стремления к уходу от реальности через искусственное изменение своего психического состояния посредством приема некоторых психоактивных веществ (химические аддикции, зависимости) или чрезмерной фиксации на определенных видах активности (нехимические аддикции, зависимости).</a:t>
            </a:r>
          </a:p>
        </p:txBody>
      </p:sp>
      <p:pic>
        <p:nvPicPr>
          <p:cNvPr id="3074" name="Picture 2" descr="C:\Users\Natali\Desktop\close-up-sad-boy-portra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5777" y="4077072"/>
            <a:ext cx="3960440" cy="2640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54587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Natali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7387993" cy="668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38036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8064896" cy="864096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Рискованное поведение</a:t>
            </a:r>
            <a:r>
              <a:rPr lang="ru-RU" sz="4400">
                <a:effectLst/>
              </a:rPr>
              <a:t> 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484784"/>
            <a:ext cx="7416824" cy="4606259"/>
          </a:xfrm>
        </p:spPr>
        <p:txBody>
          <a:bodyPr>
            <a:normAutofit/>
          </a:bodyPr>
          <a:lstStyle/>
          <a:p>
            <a:pPr algn="just"/>
            <a:r>
              <a:rPr lang="ru-RU"/>
              <a:t>Рискованное поведение — это любое поведение или </a:t>
            </a:r>
            <a:r>
              <a:rPr lang="ru-RU" smtClean="0"/>
              <a:t>действие, которое </a:t>
            </a:r>
            <a:r>
              <a:rPr lang="ru-RU"/>
              <a:t>увеличивает вероятность возникновения </a:t>
            </a:r>
            <a:r>
              <a:rPr lang="ru-RU" smtClean="0"/>
              <a:t>негативных последствий </a:t>
            </a:r>
            <a:r>
              <a:rPr lang="ru-RU"/>
              <a:t>для жизни и здоровья</a:t>
            </a:r>
            <a:r>
              <a:rPr lang="ru-RU" smtClean="0"/>
              <a:t>.</a:t>
            </a:r>
          </a:p>
          <a:p>
            <a:pPr algn="l"/>
            <a:r>
              <a:rPr lang="ru-RU"/>
              <a:t>С</a:t>
            </a:r>
            <a:r>
              <a:rPr lang="ru-RU" smtClean="0"/>
              <a:t>оциально </a:t>
            </a:r>
            <a:r>
              <a:rPr lang="ru-RU"/>
              <a:t>приемлемые формы </a:t>
            </a:r>
            <a:r>
              <a:rPr lang="ru-RU" smtClean="0"/>
              <a:t>рискованного поведения:</a:t>
            </a:r>
          </a:p>
          <a:p>
            <a:pPr marL="342900" indent="-342900" algn="l">
              <a:buFontTx/>
              <a:buChar char="-"/>
            </a:pPr>
            <a:r>
              <a:rPr lang="ru-RU" smtClean="0"/>
              <a:t>увлечение экстремальными видами спорта</a:t>
            </a:r>
          </a:p>
          <a:p>
            <a:pPr marL="342900" indent="-342900" algn="l">
              <a:buFontTx/>
              <a:buChar char="-"/>
            </a:pPr>
            <a:r>
              <a:rPr lang="ru-RU" smtClean="0"/>
              <a:t>профессиональную </a:t>
            </a:r>
            <a:r>
              <a:rPr lang="ru-RU"/>
              <a:t>деятельность, </a:t>
            </a:r>
            <a:r>
              <a:rPr lang="ru-RU" smtClean="0"/>
              <a:t>связанная с </a:t>
            </a:r>
            <a:r>
              <a:rPr lang="ru-RU"/>
              <a:t>риском: например, пожарных, спасателей, </a:t>
            </a:r>
            <a:r>
              <a:rPr lang="ru-RU" smtClean="0"/>
              <a:t>летчиков-испытателей.</a:t>
            </a:r>
            <a:endParaRPr lang="ru-RU"/>
          </a:p>
          <a:p>
            <a:pPr algn="just"/>
            <a:r>
              <a:rPr lang="ru-RU" b="1"/>
              <a:t>В подростковом </a:t>
            </a:r>
            <a:r>
              <a:rPr lang="ru-RU" b="1" smtClean="0"/>
              <a:t>же возрасте </a:t>
            </a:r>
            <a:r>
              <a:rPr lang="ru-RU" b="1"/>
              <a:t>рискованное </a:t>
            </a:r>
            <a:r>
              <a:rPr lang="ru-RU" b="1" smtClean="0"/>
              <a:t>поведение имеет </a:t>
            </a:r>
            <a:r>
              <a:rPr lang="ru-RU" b="1"/>
              <a:t>деструктивные проявления, то  есть становится </a:t>
            </a:r>
            <a:r>
              <a:rPr lang="ru-RU" b="1" smtClean="0"/>
              <a:t>угрозой для </a:t>
            </a:r>
            <a:r>
              <a:rPr lang="ru-RU" b="1"/>
              <a:t>благополучия человека или общества и нарушает </a:t>
            </a:r>
            <a:r>
              <a:rPr lang="ru-RU" b="1" smtClean="0"/>
              <a:t>принятые обществом </a:t>
            </a:r>
            <a:r>
              <a:rPr lang="ru-RU" b="1"/>
              <a:t>нормы (закон или мораль).</a:t>
            </a:r>
          </a:p>
        </p:txBody>
      </p:sp>
    </p:spTree>
    <p:extLst>
      <p:ext uri="{BB962C8B-B14F-4D97-AF65-F5344CB8AC3E}">
        <p14:creationId xmlns:p14="http://schemas.microsoft.com/office/powerpoint/2010/main" val="156982474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480720" cy="1512168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Особенности </a:t>
            </a: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взаимодействия</a:t>
            </a:r>
            <a:b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 </a:t>
            </a: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ребенком</a:t>
            </a:r>
            <a:b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sz="32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1628800"/>
            <a:ext cx="7200800" cy="5760640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Важно создание доверительного контакта с ребенком для преодоления недоверия: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Уход от оценочной позиции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Задавание открытых вопросов: не «почему», а как это произошло, чего ты хотел достичь, из-за чего именно так произошло; твое мнение о случившемся.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Важно спрашивать о том, что происходило с ребёнком, и делать это с позиции интереса.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Интонация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Помощь в отреагировании чувств: страха, обиды, гнева, вины. Ребёнок должен иметь возможность рассказать принимающему взрослому о своих переживаниях.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Создать условия для невербального отреагирования.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25724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40760" cy="144016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Особенности </a:t>
            </a: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взаимодействия</a:t>
            </a:r>
            <a:b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 </a:t>
            </a: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ребенком</a:t>
            </a:r>
            <a:b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sz="32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2060848"/>
            <a:ext cx="6805308" cy="374441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Занимать в разговоре позицию на равных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Делитесь своим опытом неудачных ситуаций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Задавайте рамки, но не душите ребенка контролем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ru-RU"/>
          </a:p>
        </p:txBody>
      </p:sp>
      <p:pic>
        <p:nvPicPr>
          <p:cNvPr id="5122" name="Picture 2" descr="C:\Users\Natali\Desktop\mother-daughter-holding-ha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9264" y="3504978"/>
            <a:ext cx="4524984" cy="302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21903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749270"/>
            <a:ext cx="7190802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Рекомендации для </a:t>
            </a: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педагогов</a:t>
            </a:r>
            <a:b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 </a:t>
            </a: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родителей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2348880"/>
            <a:ext cx="6805308" cy="374441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Сохранять спокойствие и устойчивость при общении с подростками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Давать себе право быть живым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Объединяться с подростком против проблемы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Уважительно относится к себе и к ребенку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Расширять ресурсное пространство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Осваивать новые способы саморегуляции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18871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564" y="286834"/>
            <a:ext cx="7992888" cy="953330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6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Портрет «колючего» подростка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44008" y="2132856"/>
            <a:ext cx="4314310" cy="1440160"/>
          </a:xfrm>
        </p:spPr>
        <p:txBody>
          <a:bodyPr>
            <a:noAutofit/>
          </a:bodyPr>
          <a:lstStyle/>
          <a:p>
            <a:pPr algn="l"/>
            <a:r>
              <a:rPr lang="ru-RU" sz="2800" smtClean="0"/>
              <a:t>Проблемные или «колючие» подростки какие они?</a:t>
            </a:r>
            <a:endParaRPr lang="ru-RU" sz="2800"/>
          </a:p>
        </p:txBody>
      </p:sp>
      <p:sp>
        <p:nvSpPr>
          <p:cNvPr id="8" name="Текст 3"/>
          <p:cNvSpPr txBox="1"/>
          <p:nvPr/>
        </p:nvSpPr>
        <p:spPr>
          <a:xfrm>
            <a:off x="323528" y="4725144"/>
            <a:ext cx="4320480" cy="14401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/>
              <a:t>Что является нормой в поведении подростков?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64" y="1628800"/>
            <a:ext cx="3876301" cy="2894304"/>
          </a:xfrm>
          <a:prstGeom prst="rect">
            <a:avLst/>
          </a:prstGeom>
        </p:spPr>
      </p:pic>
      <p:pic>
        <p:nvPicPr>
          <p:cNvPr id="2050" name="Picture 2" descr="C:\Users\Natali\Desktop\two-young-men-standing-sportwear-isolated-fans-sport-football-soccer-club-team-friends-half-length-portrait-concept-human-emotions-facial-express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4008" y="3717031"/>
            <a:ext cx="4248472" cy="283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40032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620688"/>
            <a:ext cx="5966666" cy="864096"/>
          </a:xfrm>
        </p:spPr>
        <p:txBody>
          <a:bodyPr/>
          <a:lstStyle/>
          <a:p>
            <a:pPr algn="l"/>
            <a:r>
              <a:rPr lang="ru-RU" sz="36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Понят</a:t>
            </a:r>
            <a:r>
              <a:rPr lang="ru-RU" sz="3600" b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</a:t>
            </a:r>
            <a:r>
              <a:rPr lang="ru-RU" sz="36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е «нормы»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2204864"/>
            <a:ext cx="7374098" cy="36724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/>
              <a:t>Оценка любого поведения всегда подразумевает его сравнение с какой-то нормой.</a:t>
            </a:r>
          </a:p>
          <a:p>
            <a:endParaRPr lang="ru-RU"/>
          </a:p>
          <a:p>
            <a:pPr algn="l"/>
            <a:r>
              <a:rPr lang="ru-RU" b="1" i="1"/>
              <a:t>Норма</a:t>
            </a:r>
            <a:r>
              <a:rPr lang="ru-RU"/>
              <a:t> представляет </a:t>
            </a:r>
            <a:r>
              <a:rPr lang="ru-RU" smtClean="0"/>
              <a:t>собой:</a:t>
            </a:r>
            <a:endParaRPr lang="ru-RU"/>
          </a:p>
          <a:p>
            <a:pPr marL="457200" indent="-457200" algn="l">
              <a:buAutoNum type="arabicPeriod"/>
            </a:pPr>
            <a:r>
              <a:rPr lang="ru-RU"/>
              <a:t>Что-то среднее, устоявшееся, не выделяющееся из массы</a:t>
            </a:r>
          </a:p>
          <a:p>
            <a:pPr marL="457200" indent="-457200" algn="l">
              <a:buAutoNum type="arabicPeriod"/>
            </a:pPr>
            <a:r>
              <a:rPr lang="ru-RU"/>
              <a:t>Нечто наиболее приспособленное к окружающей среде</a:t>
            </a:r>
          </a:p>
          <a:p>
            <a:pPr algn="l"/>
            <a:endParaRPr lang="ru-RU"/>
          </a:p>
          <a:p>
            <a:pPr algn="just"/>
            <a:r>
              <a:rPr lang="ru-RU"/>
              <a:t>В период взросления трудно провести границу между нормальным и патологическим поведением.</a:t>
            </a:r>
          </a:p>
          <a:p>
            <a:pPr algn="l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20503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5966666" cy="936104"/>
          </a:xfrm>
        </p:spPr>
        <p:txBody>
          <a:bodyPr/>
          <a:lstStyle/>
          <a:p>
            <a:pPr algn="ctr"/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Общая характеристика подросткового возраста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35896" y="2060848"/>
            <a:ext cx="4680520" cy="4320480"/>
          </a:xfrm>
        </p:spPr>
        <p:txBody>
          <a:bodyPr>
            <a:normAutofit/>
          </a:bodyPr>
          <a:lstStyle/>
          <a:p>
            <a:pPr algn="l"/>
            <a:r>
              <a:rPr lang="ru-RU" u="sng"/>
              <a:t>Ведущие новообразования подросткового возраста:</a:t>
            </a:r>
          </a:p>
          <a:p>
            <a:pPr marL="457200" indent="-457200" algn="l">
              <a:buAutoNum type="arabicPeriod"/>
            </a:pPr>
            <a:r>
              <a:rPr lang="ru-RU"/>
              <a:t>Притязания на взрослость</a:t>
            </a:r>
          </a:p>
          <a:p>
            <a:pPr marL="457200" indent="-457200" algn="l">
              <a:buAutoNum type="arabicPeriod"/>
            </a:pPr>
            <a:r>
              <a:rPr lang="ru-RU"/>
              <a:t>Возросшая рефлексивность (самопознание)</a:t>
            </a:r>
          </a:p>
          <a:p>
            <a:pPr marL="457200" indent="-457200" algn="l">
              <a:buAutoNum type="arabicPeriod"/>
            </a:pPr>
            <a:r>
              <a:rPr lang="ru-RU"/>
              <a:t>Потребность в самоутверждении и самоопределении</a:t>
            </a:r>
          </a:p>
          <a:p>
            <a:pPr marL="457200" indent="-457200" algn="l">
              <a:buAutoNum type="arabicPeriod"/>
            </a:pPr>
            <a:r>
              <a:rPr lang="ru-RU"/>
              <a:t>Формирование нравственного мировоззрения (системы убеждений)</a:t>
            </a:r>
          </a:p>
        </p:txBody>
      </p:sp>
      <p:pic>
        <p:nvPicPr>
          <p:cNvPr id="1026" name="Picture 2" descr="C:\Users\Natali\Desktop\teenager-having-fun-with-frie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1673424"/>
            <a:ext cx="2902185" cy="4347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41382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768752" cy="792088"/>
          </a:xfrm>
        </p:spPr>
        <p:txBody>
          <a:bodyPr/>
          <a:lstStyle/>
          <a:p>
            <a:pPr algn="l"/>
            <a:r>
              <a:rPr lang="ru-RU" sz="36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Характеристики поведения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628800"/>
            <a:ext cx="7985583" cy="4248472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i="1" u="sng"/>
              <a:t>Реакция эмансипации</a:t>
            </a:r>
          </a:p>
          <a:p>
            <a:pPr algn="just"/>
            <a:r>
              <a:rPr lang="ru-RU"/>
              <a:t>Это стремление высвободиться из-под опеки, контроля, руководства со стороны взрослых. Отвержение всего </a:t>
            </a:r>
            <a:r>
              <a:rPr lang="ru-RU" smtClean="0"/>
              <a:t>того</a:t>
            </a:r>
            <a:r>
              <a:rPr lang="ru-RU"/>
              <a:t>, </a:t>
            </a:r>
            <a:r>
              <a:rPr lang="ru-RU" smtClean="0"/>
              <a:t>что ценится </a:t>
            </a:r>
            <a:r>
              <a:rPr lang="ru-RU"/>
              <a:t>взрослыми.</a:t>
            </a:r>
          </a:p>
          <a:p>
            <a:pPr algn="just"/>
            <a:endParaRPr lang="ru-RU"/>
          </a:p>
          <a:p>
            <a:pPr algn="l">
              <a:spcBef>
                <a:spcPct val="0"/>
              </a:spcBef>
            </a:pPr>
            <a:r>
              <a:rPr lang="ru-RU"/>
              <a:t>Одной из проявлений РЭ </a:t>
            </a:r>
            <a:r>
              <a:rPr lang="ru-RU" smtClean="0"/>
              <a:t>является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особая </a:t>
            </a:r>
            <a:r>
              <a:rPr lang="ru-RU"/>
              <a:t>форма поведения </a:t>
            </a:r>
            <a:r>
              <a:rPr lang="ru-RU" smtClean="0"/>
              <a:t>–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«</a:t>
            </a:r>
            <a:r>
              <a:rPr lang="ru-RU" u="sng" smtClean="0"/>
              <a:t>отравление свободой</a:t>
            </a:r>
            <a:r>
              <a:rPr lang="ru-RU" smtClean="0"/>
              <a:t>»,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когда поведение подростка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становится противоположным тому,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что от </a:t>
            </a:r>
            <a:r>
              <a:rPr lang="ru-RU"/>
              <a:t>него </a:t>
            </a:r>
            <a:r>
              <a:rPr lang="ru-RU" smtClean="0"/>
              <a:t>требовалось.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Привлекает </a:t>
            </a:r>
            <a:r>
              <a:rPr lang="ru-RU"/>
              <a:t>именно </a:t>
            </a:r>
            <a:r>
              <a:rPr lang="ru-RU" smtClean="0"/>
              <a:t>то,</a:t>
            </a:r>
          </a:p>
          <a:p>
            <a:pPr algn="l">
              <a:spcBef>
                <a:spcPct val="0"/>
              </a:spcBef>
            </a:pPr>
            <a:r>
              <a:rPr lang="ru-RU" smtClean="0"/>
              <a:t>что </a:t>
            </a:r>
            <a:r>
              <a:rPr lang="ru-RU"/>
              <a:t>не дозволялось.</a:t>
            </a:r>
          </a:p>
          <a:p>
            <a:pPr algn="l"/>
            <a:endParaRPr lang="ru-RU"/>
          </a:p>
        </p:txBody>
      </p:sp>
      <p:pic>
        <p:nvPicPr>
          <p:cNvPr id="3075" name="Picture 3" descr="C:\Users\Natali\Desktop\pop-punk-aesthetic-portrait-women-posing-inside-building-stai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96545" y="2667298"/>
            <a:ext cx="2719871" cy="4074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5121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3" y="476672"/>
            <a:ext cx="7959799" cy="590465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i="1" u="sng"/>
              <a:t>Реакция увлечения (хобби-реакция)</a:t>
            </a:r>
          </a:p>
          <a:p>
            <a:pPr algn="l"/>
            <a:endParaRPr lang="ru-RU" i="1" u="sng"/>
          </a:p>
          <a:p>
            <a:pPr algn="l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ru-RU"/>
              <a:t>Для подросткового возраста увлечения являются важной чертой. Телесно-мануальные увлечения (спорт), музыка</a:t>
            </a:r>
          </a:p>
          <a:p>
            <a:pPr algn="l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ru-RU" smtClean="0"/>
              <a:t>коллекционирование</a:t>
            </a:r>
            <a:r>
              <a:rPr lang="ru-RU"/>
              <a:t>, мода, </a:t>
            </a:r>
            <a:r>
              <a:rPr lang="ru-RU" smtClean="0"/>
              <a:t>азартные </a:t>
            </a:r>
            <a:r>
              <a:rPr lang="ru-RU"/>
              <a:t>увлечения, 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ru-RU"/>
              <a:t>интеллектуально-эстетические.</a:t>
            </a:r>
          </a:p>
          <a:p>
            <a:pPr algn="just">
              <a:lnSpc>
                <a:spcPts val="2400"/>
              </a:lnSpc>
            </a:pPr>
            <a:endParaRPr lang="ru-RU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i="1"/>
              <a:t> </a:t>
            </a:r>
            <a:r>
              <a:rPr lang="ru-RU" i="1" u="sng"/>
              <a:t>Реакция имитации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i="1"/>
          </a:p>
          <a:p>
            <a:pPr algn="just">
              <a:spcBef>
                <a:spcPct val="0"/>
              </a:spcBef>
            </a:pPr>
            <a:r>
              <a:rPr lang="ru-RU"/>
              <a:t>Это стремление </a:t>
            </a:r>
            <a:r>
              <a:rPr lang="ru-RU" smtClean="0"/>
              <a:t> подростка</a:t>
            </a:r>
          </a:p>
          <a:p>
            <a:pPr algn="just">
              <a:spcBef>
                <a:spcPct val="0"/>
              </a:spcBef>
            </a:pPr>
            <a:r>
              <a:rPr lang="ru-RU" smtClean="0"/>
              <a:t>копировать поведение, манеру</a:t>
            </a:r>
          </a:p>
          <a:p>
            <a:pPr algn="just">
              <a:spcBef>
                <a:spcPct val="0"/>
              </a:spcBef>
            </a:pPr>
            <a:r>
              <a:rPr lang="ru-RU" smtClean="0"/>
              <a:t>общаться </a:t>
            </a:r>
            <a:r>
              <a:rPr lang="ru-RU"/>
              <a:t>и </a:t>
            </a:r>
            <a:r>
              <a:rPr lang="ru-RU" smtClean="0"/>
              <a:t>одеваться, вкусы</a:t>
            </a:r>
          </a:p>
          <a:p>
            <a:pPr algn="just">
              <a:spcBef>
                <a:spcPct val="0"/>
              </a:spcBef>
            </a:pPr>
            <a:r>
              <a:rPr lang="ru-RU" smtClean="0"/>
              <a:t>и </a:t>
            </a:r>
            <a:r>
              <a:rPr lang="ru-RU"/>
              <a:t>пристрастия людей, к которым они  испытывают положительные чувства от уважения до обожания. Объекты – эстрадные звёзды, актёры, блогеры, известные личности, лидеры подростковой среды.</a:t>
            </a:r>
          </a:p>
          <a:p>
            <a:pPr algn="l"/>
            <a:endParaRPr lang="ru-RU" i="1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5" y="2222729"/>
            <a:ext cx="3187556" cy="2502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3401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548680"/>
            <a:ext cx="8136904" cy="630932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i="1" u="sng"/>
              <a:t>Реакции, обусловленные </a:t>
            </a:r>
          </a:p>
          <a:p>
            <a:pPr algn="l"/>
            <a:r>
              <a:rPr lang="ru-RU" i="1" u="sng"/>
              <a:t>формирующимся сексуальным влечением</a:t>
            </a:r>
          </a:p>
          <a:p>
            <a:pPr algn="just"/>
            <a:r>
              <a:rPr lang="ru-RU"/>
              <a:t>могут влиять на выбор вариантов социально негативного поведения. В этот период подростки, ведущие половую жизнь, могут использовать препараты, обладающие свойствами сильного сексуального допинга </a:t>
            </a:r>
          </a:p>
          <a:p>
            <a:pPr algn="l"/>
            <a:endParaRPr lang="ru-RU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/>
              <a:t> </a:t>
            </a:r>
            <a:r>
              <a:rPr lang="ru-RU" i="1" u="sng"/>
              <a:t>Реакции группирования со сверстниками</a:t>
            </a:r>
          </a:p>
          <a:p>
            <a:pPr algn="l"/>
            <a:r>
              <a:rPr lang="ru-RU"/>
              <a:t>Группа сверстников: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Важный канал информации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Новая форма межличностных </a:t>
            </a:r>
          </a:p>
          <a:p>
            <a:pPr algn="l"/>
            <a:r>
              <a:rPr lang="ru-RU"/>
              <a:t>отношений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/>
              <a:t>Новый вид эмоциональных контактов, </a:t>
            </a:r>
          </a:p>
          <a:p>
            <a:pPr algn="l"/>
            <a:r>
              <a:rPr lang="ru-RU"/>
              <a:t>невозможных в семье</a:t>
            </a:r>
          </a:p>
          <a:p>
            <a:endParaRPr lang="ru-RU"/>
          </a:p>
          <a:p>
            <a:pPr algn="ctr"/>
            <a:r>
              <a:rPr lang="ru-RU" i="1"/>
              <a:t>Основной фактор риска вовлечения подростка в сообщества деструктивной направленности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i="1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i="1"/>
          </a:p>
        </p:txBody>
      </p:sp>
      <p:pic>
        <p:nvPicPr>
          <p:cNvPr id="4100" name="Picture 4" descr="https://fthmb.tqn.com/Fu88OwBHBCnwgN5gDPaogHUGdx8=/3866x2578/filters:no_upscale()/183743653-56a3508f3df78cf7727cdd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0112" y="3429000"/>
            <a:ext cx="323952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81205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596213" cy="1368152"/>
          </a:xfrm>
        </p:spPr>
        <p:txBody>
          <a:bodyPr/>
          <a:lstStyle/>
          <a:p>
            <a:pPr algn="ctr"/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Термин </a:t>
            </a:r>
            <a:b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2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«девиантное поведение» 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2420888"/>
            <a:ext cx="7128792" cy="3672408"/>
          </a:xfrm>
        </p:spPr>
        <p:txBody>
          <a:bodyPr>
            <a:noAutofit/>
          </a:bodyPr>
          <a:lstStyle/>
          <a:p>
            <a:pPr algn="l"/>
            <a:r>
              <a:rPr lang="ru-RU"/>
              <a:t>Используют применительно к детской и подростковой </a:t>
            </a:r>
          </a:p>
          <a:p>
            <a:pPr algn="l"/>
            <a:r>
              <a:rPr lang="ru-RU"/>
              <a:t>(реже – к юношеской) </a:t>
            </a:r>
            <a:r>
              <a:rPr lang="ru-RU" smtClean="0"/>
              <a:t>среде.</a:t>
            </a:r>
            <a:endParaRPr lang="ru-RU"/>
          </a:p>
          <a:p>
            <a:pPr algn="l"/>
            <a:endParaRPr lang="ru-RU"/>
          </a:p>
          <a:p>
            <a:pPr algn="l"/>
            <a:r>
              <a:rPr lang="ru-RU"/>
              <a:t>Чтобы быть названным «девиантным», поведение должно соответствовать определённым критериям:</a:t>
            </a:r>
          </a:p>
          <a:p>
            <a:pPr marL="457200" indent="-457200" algn="l">
              <a:buAutoNum type="arabicPeriod"/>
            </a:pPr>
            <a:r>
              <a:rPr lang="ru-RU"/>
              <a:t>социально-негативный характер</a:t>
            </a:r>
          </a:p>
          <a:p>
            <a:pPr marL="457200" indent="-457200" algn="l">
              <a:buAutoNum type="arabicPeriod"/>
            </a:pPr>
            <a:r>
              <a:rPr lang="ru-RU"/>
              <a:t>существенные отличия от массово-типового в подростковом поведении</a:t>
            </a:r>
          </a:p>
          <a:p>
            <a:pPr marL="457200" indent="-457200" algn="l">
              <a:buAutoNum type="arabicPeriod"/>
            </a:pPr>
            <a:r>
              <a:rPr lang="ru-RU"/>
              <a:t>отклонения длительные, устойчивые и регулярно повторяющиеся</a:t>
            </a:r>
          </a:p>
          <a:p>
            <a:pPr algn="l"/>
            <a:endParaRPr lang="ru-RU"/>
          </a:p>
          <a:p>
            <a:pPr algn="l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21016619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580" y="260648"/>
            <a:ext cx="7560840" cy="800296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Девиантное</a:t>
            </a:r>
            <a:r>
              <a:rPr lang="ru-RU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поведение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3548" y="1412776"/>
            <a:ext cx="8136904" cy="496855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 </a:t>
            </a:r>
            <a:r>
              <a:rPr lang="ru-RU" sz="2200" dirty="0"/>
              <a:t>— это устойчивое поведение личности, отклоняющееся от общепринятых, наиболее распространённых и устоявшихся </a:t>
            </a:r>
            <a:r>
              <a:rPr lang="ru-RU" sz="2200" u="sng" dirty="0"/>
              <a:t>общественных норм</a:t>
            </a:r>
            <a:r>
              <a:rPr lang="ru-RU" sz="2200" dirty="0"/>
              <a:t> (нормы психического здоровья, права, культуры, морали). </a:t>
            </a:r>
          </a:p>
          <a:p>
            <a:pPr algn="just"/>
            <a:r>
              <a:rPr lang="ru-RU" sz="2200" dirty="0"/>
              <a:t>На сегодняшний день девиация также делится на положительную и негативную. </a:t>
            </a:r>
          </a:p>
        </p:txBody>
      </p:sp>
      <p:pic>
        <p:nvPicPr>
          <p:cNvPr id="1026" name="Picture 2" descr="C:\Users\Natali\Desktop\P9JqWcmyLI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24908"/>
            <a:ext cx="4464496" cy="296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22458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Arial"/>
        <a:cs typeface="Arial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Arial"/>
        <a:cs typeface="Arial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r="http://schemas.openxmlformats.org/officeDocument/2006/relationships"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3479</TotalTime>
  <Words>741</Words>
  <Application>Microsoft Office PowerPoint</Application>
  <PresentationFormat>Экран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Проблемное поведение подростков</vt:lpstr>
      <vt:lpstr>Портрет «колючего» подростка</vt:lpstr>
      <vt:lpstr>Понятие «нормы»</vt:lpstr>
      <vt:lpstr>Общая характеристика подросткового возраста </vt:lpstr>
      <vt:lpstr>Характеристики поведения</vt:lpstr>
      <vt:lpstr>Презентация PowerPoint</vt:lpstr>
      <vt:lpstr>Презентация PowerPoint</vt:lpstr>
      <vt:lpstr>Термин  «девиантное поведение»  </vt:lpstr>
      <vt:lpstr>Девиантное поведение</vt:lpstr>
      <vt:lpstr>Негативные формы девиантного поведения:</vt:lpstr>
      <vt:lpstr>Позитивная девиация:</vt:lpstr>
      <vt:lpstr>Делинквентное поведение </vt:lpstr>
      <vt:lpstr>Аддиктивное поведение </vt:lpstr>
      <vt:lpstr>Презентация PowerPoint</vt:lpstr>
      <vt:lpstr>Рискованное поведение </vt:lpstr>
      <vt:lpstr>Особенности взаимодействия с ребенком </vt:lpstr>
      <vt:lpstr>Особенности взаимодействия с ребенком </vt:lpstr>
      <vt:lpstr>Рекомендации для педагогов и родителей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Виртуальные игры в которые играют дети</dc:title>
  <dc:creator>Администратор</dc:creator>
  <cp:lastModifiedBy>Natali</cp:lastModifiedBy>
  <cp:revision>180</cp:revision>
  <dcterms:created xsi:type="dcterms:W3CDTF">2014-11-26T14:27:53Z</dcterms:created>
  <dcterms:modified xsi:type="dcterms:W3CDTF">2024-08-29T08:30:08Z</dcterms:modified>
</cp:coreProperties>
</file>