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rimo Bold" charset="1" panose="020B0704020202020204"/>
      <p:regular r:id="rId19"/>
    </p:embeddedFont>
    <p:embeddedFont>
      <p:font typeface="Arimo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notesSlides/notesSlide3.xml" Type="http://schemas.openxmlformats.org/officeDocument/2006/relationships/notesSlide"/><Relationship Id="rId23" Target="notesSlides/notesSlide4.xml" Type="http://schemas.openxmlformats.org/officeDocument/2006/relationships/notesSlide"/><Relationship Id="rId24" Target="notesSlides/notesSlide5.xml" Type="http://schemas.openxmlformats.org/officeDocument/2006/relationships/notesSlide"/><Relationship Id="rId25" Target="notesSlides/notesSlide6.xml" Type="http://schemas.openxmlformats.org/officeDocument/2006/relationships/notesSlide"/><Relationship Id="rId26" Target="notesSlides/notesSlide7.xml" Type="http://schemas.openxmlformats.org/officeDocument/2006/relationships/notesSlide"/><Relationship Id="rId27" Target="notesSlides/notesSlide8.xml" Type="http://schemas.openxmlformats.org/officeDocument/2006/relationships/notesSlide"/><Relationship Id="rId28" Target="notesSlides/notesSlide9.xml" Type="http://schemas.openxmlformats.org/officeDocument/2006/relationships/notesSlide"/><Relationship Id="rId29" Target="notesSlides/notesSlide10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50237" y="3591222"/>
            <a:ext cx="9445526" cy="1771947"/>
            <a:chOff x="0" y="0"/>
            <a:chExt cx="12594035" cy="23625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94035" cy="2362597"/>
            </a:xfrm>
            <a:custGeom>
              <a:avLst/>
              <a:gdLst/>
              <a:ahLst/>
              <a:cxnLst/>
              <a:rect r="r" b="b" t="t" l="l"/>
              <a:pathLst>
                <a:path h="2362597" w="12594035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37"/>
                </a:lnSpc>
              </a:pPr>
              <a:r>
                <a:rPr lang="en-US" sz="55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Профилактика буллинга в школе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850237" y="5788372"/>
            <a:ext cx="9445526" cy="1764718"/>
            <a:chOff x="0" y="0"/>
            <a:chExt cx="12594035" cy="23529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94035" cy="2352957"/>
            </a:xfrm>
            <a:custGeom>
              <a:avLst/>
              <a:gdLst/>
              <a:ahLst/>
              <a:cxnLst/>
              <a:rect r="r" b="b" t="t" l="l"/>
              <a:pathLst>
                <a:path h="2352957" w="12594035">
                  <a:moveTo>
                    <a:pt x="0" y="0"/>
                  </a:moveTo>
                  <a:lnTo>
                    <a:pt x="12594035" y="0"/>
                  </a:lnTo>
                  <a:lnTo>
                    <a:pt x="12594035" y="2352957"/>
                  </a:lnTo>
                  <a:lnTo>
                    <a:pt x="0" y="2352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12594035" cy="24863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702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Добро пожаловать на презентацию о буллинге в школе! Мы узнаем о нем больше, научимся его предотвращать и противостоять ему.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33485" y="778903"/>
            <a:ext cx="6821537" cy="7740752"/>
          </a:xfrm>
          <a:custGeom>
            <a:avLst/>
            <a:gdLst/>
            <a:ahLst/>
            <a:cxnLst/>
            <a:rect r="r" b="b" t="t" l="l"/>
            <a:pathLst>
              <a:path h="7740752" w="6821537">
                <a:moveTo>
                  <a:pt x="0" y="0"/>
                </a:moveTo>
                <a:lnTo>
                  <a:pt x="6821538" y="0"/>
                </a:lnTo>
                <a:lnTo>
                  <a:pt x="6821538" y="7740751"/>
                </a:lnTo>
                <a:lnTo>
                  <a:pt x="0" y="774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63811" y="4199335"/>
            <a:ext cx="12389792" cy="860524"/>
            <a:chOff x="0" y="0"/>
            <a:chExt cx="16519723" cy="11473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519723" cy="1147365"/>
            </a:xfrm>
            <a:custGeom>
              <a:avLst/>
              <a:gdLst/>
              <a:ahLst/>
              <a:cxnLst/>
              <a:rect r="r" b="b" t="t" l="l"/>
              <a:pathLst>
                <a:path h="1147365" w="16519723">
                  <a:moveTo>
                    <a:pt x="0" y="0"/>
                  </a:moveTo>
                  <a:lnTo>
                    <a:pt x="16519723" y="0"/>
                  </a:lnTo>
                  <a:lnTo>
                    <a:pt x="16519723" y="1147365"/>
                  </a:lnTo>
                  <a:lnTo>
                    <a:pt x="0" y="11473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6519723" cy="12045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749"/>
                </a:lnSpc>
              </a:pPr>
              <a:r>
                <a:rPr lang="en-US" sz="5374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Заключение и призыв к действию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3811" y="5472856"/>
            <a:ext cx="16360379" cy="1140137"/>
            <a:chOff x="0" y="0"/>
            <a:chExt cx="21813838" cy="15201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3839" cy="1520183"/>
            </a:xfrm>
            <a:custGeom>
              <a:avLst/>
              <a:gdLst/>
              <a:ahLst/>
              <a:cxnLst/>
              <a:rect r="r" b="b" t="t" l="l"/>
              <a:pathLst>
                <a:path h="1520183" w="21813839">
                  <a:moveTo>
                    <a:pt x="0" y="0"/>
                  </a:moveTo>
                  <a:lnTo>
                    <a:pt x="21813839" y="0"/>
                  </a:lnTo>
                  <a:lnTo>
                    <a:pt x="21813839" y="1520183"/>
                  </a:lnTo>
                  <a:lnTo>
                    <a:pt x="0" y="1520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1813838" cy="16535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569"/>
                </a:lnSpc>
              </a:pPr>
              <a:r>
                <a:rPr lang="en-US" sz="28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Буллинг - это серьезная проблема, но ее можно решить. Вместе мы можем создать безопасную и дружелюбную среду в школе.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3811" y="6801296"/>
            <a:ext cx="5178029" cy="1467818"/>
            <a:chOff x="0" y="0"/>
            <a:chExt cx="6904038" cy="19570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904038" cy="1957090"/>
            </a:xfrm>
            <a:custGeom>
              <a:avLst/>
              <a:gdLst/>
              <a:ahLst/>
              <a:cxnLst/>
              <a:rect r="r" b="b" t="t" l="l"/>
              <a:pathLst>
                <a:path h="1957090" w="6904038">
                  <a:moveTo>
                    <a:pt x="0" y="0"/>
                  </a:moveTo>
                  <a:lnTo>
                    <a:pt x="6904038" y="0"/>
                  </a:lnTo>
                  <a:lnTo>
                    <a:pt x="6904038" y="1957090"/>
                  </a:lnTo>
                  <a:lnTo>
                    <a:pt x="0" y="1957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04775"/>
              <a:ext cx="6904038" cy="18523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124"/>
                </a:lnSpc>
              </a:pPr>
              <a:r>
                <a:rPr lang="en-US" sz="712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831776" y="8053983"/>
            <a:ext cx="3442098" cy="610507"/>
            <a:chOff x="0" y="0"/>
            <a:chExt cx="4589463" cy="81400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589463" cy="814009"/>
            </a:xfrm>
            <a:custGeom>
              <a:avLst/>
              <a:gdLst/>
              <a:ahLst/>
              <a:cxnLst/>
              <a:rect r="r" b="b" t="t" l="l"/>
              <a:pathLst>
                <a:path h="814009" w="4589463">
                  <a:moveTo>
                    <a:pt x="0" y="0"/>
                  </a:moveTo>
                  <a:lnTo>
                    <a:pt x="4589463" y="0"/>
                  </a:lnTo>
                  <a:lnTo>
                    <a:pt x="4589463" y="814009"/>
                  </a:lnTo>
                  <a:lnTo>
                    <a:pt x="0" y="8140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4589463" cy="8425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51"/>
                </a:lnSpc>
              </a:pPr>
              <a:r>
                <a:rPr lang="en-US" sz="29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Помните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63811" y="8649444"/>
            <a:ext cx="5178029" cy="568637"/>
            <a:chOff x="0" y="0"/>
            <a:chExt cx="6904038" cy="7581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904038" cy="758183"/>
            </a:xfrm>
            <a:custGeom>
              <a:avLst/>
              <a:gdLst/>
              <a:ahLst/>
              <a:cxnLst/>
              <a:rect r="r" b="b" t="t" l="l"/>
              <a:pathLst>
                <a:path h="758183" w="6904038">
                  <a:moveTo>
                    <a:pt x="0" y="0"/>
                  </a:moveTo>
                  <a:lnTo>
                    <a:pt x="6904038" y="0"/>
                  </a:lnTo>
                  <a:lnTo>
                    <a:pt x="6904038" y="758183"/>
                  </a:lnTo>
                  <a:lnTo>
                    <a:pt x="0" y="758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33350"/>
              <a:ext cx="6904038" cy="8915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569"/>
                </a:lnSpc>
              </a:pPr>
              <a:r>
                <a:rPr lang="en-US" sz="28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Вы не одиноки!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554838" y="6801296"/>
            <a:ext cx="5178177" cy="1467818"/>
            <a:chOff x="0" y="0"/>
            <a:chExt cx="6904237" cy="19570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904237" cy="1957090"/>
            </a:xfrm>
            <a:custGeom>
              <a:avLst/>
              <a:gdLst/>
              <a:ahLst/>
              <a:cxnLst/>
              <a:rect r="r" b="b" t="t" l="l"/>
              <a:pathLst>
                <a:path h="1957090" w="6904237">
                  <a:moveTo>
                    <a:pt x="0" y="0"/>
                  </a:moveTo>
                  <a:lnTo>
                    <a:pt x="6904237" y="0"/>
                  </a:lnTo>
                  <a:lnTo>
                    <a:pt x="6904237" y="1957090"/>
                  </a:lnTo>
                  <a:lnTo>
                    <a:pt x="0" y="1957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04775"/>
              <a:ext cx="6904237" cy="18523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124"/>
                </a:lnSpc>
              </a:pPr>
              <a:r>
                <a:rPr lang="en-US" sz="712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422803" y="8053983"/>
            <a:ext cx="3442097" cy="610507"/>
            <a:chOff x="0" y="0"/>
            <a:chExt cx="4589463" cy="8140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589463" cy="814009"/>
            </a:xfrm>
            <a:custGeom>
              <a:avLst/>
              <a:gdLst/>
              <a:ahLst/>
              <a:cxnLst/>
              <a:rect r="r" b="b" t="t" l="l"/>
              <a:pathLst>
                <a:path h="814009" w="4589463">
                  <a:moveTo>
                    <a:pt x="0" y="0"/>
                  </a:moveTo>
                  <a:lnTo>
                    <a:pt x="4589463" y="0"/>
                  </a:lnTo>
                  <a:lnTo>
                    <a:pt x="4589463" y="814009"/>
                  </a:lnTo>
                  <a:lnTo>
                    <a:pt x="0" y="8140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4589463" cy="8425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51"/>
                </a:lnSpc>
              </a:pPr>
              <a:r>
                <a:rPr lang="en-US" sz="29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Говорите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554838" y="8649444"/>
            <a:ext cx="5178177" cy="568637"/>
            <a:chOff x="0" y="0"/>
            <a:chExt cx="6904237" cy="75818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904237" cy="758183"/>
            </a:xfrm>
            <a:custGeom>
              <a:avLst/>
              <a:gdLst/>
              <a:ahLst/>
              <a:cxnLst/>
              <a:rect r="r" b="b" t="t" l="l"/>
              <a:pathLst>
                <a:path h="758183" w="6904237">
                  <a:moveTo>
                    <a:pt x="0" y="0"/>
                  </a:moveTo>
                  <a:lnTo>
                    <a:pt x="6904237" y="0"/>
                  </a:lnTo>
                  <a:lnTo>
                    <a:pt x="6904237" y="758183"/>
                  </a:lnTo>
                  <a:lnTo>
                    <a:pt x="0" y="758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33350"/>
              <a:ext cx="6904237" cy="8915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569"/>
                </a:lnSpc>
              </a:pPr>
              <a:r>
                <a:rPr lang="en-US" sz="28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Не молчите о буллинге!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146012" y="6801296"/>
            <a:ext cx="5178177" cy="1467818"/>
            <a:chOff x="0" y="0"/>
            <a:chExt cx="6904237" cy="195709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904237" cy="1957090"/>
            </a:xfrm>
            <a:custGeom>
              <a:avLst/>
              <a:gdLst/>
              <a:ahLst/>
              <a:cxnLst/>
              <a:rect r="r" b="b" t="t" l="l"/>
              <a:pathLst>
                <a:path h="1957090" w="6904237">
                  <a:moveTo>
                    <a:pt x="0" y="0"/>
                  </a:moveTo>
                  <a:lnTo>
                    <a:pt x="6904237" y="0"/>
                  </a:lnTo>
                  <a:lnTo>
                    <a:pt x="6904237" y="1957090"/>
                  </a:lnTo>
                  <a:lnTo>
                    <a:pt x="0" y="1957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04775"/>
              <a:ext cx="6904237" cy="18523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124"/>
                </a:lnSpc>
              </a:pPr>
              <a:r>
                <a:rPr lang="en-US" sz="712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013978" y="8053983"/>
            <a:ext cx="3442098" cy="610507"/>
            <a:chOff x="0" y="0"/>
            <a:chExt cx="4589463" cy="8140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589463" cy="814009"/>
            </a:xfrm>
            <a:custGeom>
              <a:avLst/>
              <a:gdLst/>
              <a:ahLst/>
              <a:cxnLst/>
              <a:rect r="r" b="b" t="t" l="l"/>
              <a:pathLst>
                <a:path h="814009" w="4589463">
                  <a:moveTo>
                    <a:pt x="0" y="0"/>
                  </a:moveTo>
                  <a:lnTo>
                    <a:pt x="4589463" y="0"/>
                  </a:lnTo>
                  <a:lnTo>
                    <a:pt x="4589463" y="814009"/>
                  </a:lnTo>
                  <a:lnTo>
                    <a:pt x="0" y="8140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4589463" cy="8425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51"/>
                </a:lnSpc>
              </a:pPr>
              <a:r>
                <a:rPr lang="en-US" sz="29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Помогайте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146012" y="8649444"/>
            <a:ext cx="5178177" cy="1140137"/>
            <a:chOff x="0" y="0"/>
            <a:chExt cx="6904237" cy="152018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904237" cy="1520183"/>
            </a:xfrm>
            <a:custGeom>
              <a:avLst/>
              <a:gdLst/>
              <a:ahLst/>
              <a:cxnLst/>
              <a:rect r="r" b="b" t="t" l="l"/>
              <a:pathLst>
                <a:path h="1520183" w="6904237">
                  <a:moveTo>
                    <a:pt x="0" y="0"/>
                  </a:moveTo>
                  <a:lnTo>
                    <a:pt x="6904237" y="0"/>
                  </a:lnTo>
                  <a:lnTo>
                    <a:pt x="6904237" y="1520183"/>
                  </a:lnTo>
                  <a:lnTo>
                    <a:pt x="0" y="1520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33350"/>
              <a:ext cx="6904237" cy="16535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569"/>
                </a:lnSpc>
              </a:pPr>
              <a:r>
                <a:rPr lang="en-US" sz="28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Будьте добрыми и поддерживайте друг друга!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2567271" y="0"/>
            <a:ext cx="11917753" cy="4260597"/>
          </a:xfrm>
          <a:custGeom>
            <a:avLst/>
            <a:gdLst/>
            <a:ahLst/>
            <a:cxnLst/>
            <a:rect r="r" b="b" t="t" l="l"/>
            <a:pathLst>
              <a:path h="4260597" w="11917753">
                <a:moveTo>
                  <a:pt x="0" y="0"/>
                </a:moveTo>
                <a:lnTo>
                  <a:pt x="11917752" y="0"/>
                </a:lnTo>
                <a:lnTo>
                  <a:pt x="11917752" y="4260597"/>
                </a:lnTo>
                <a:lnTo>
                  <a:pt x="0" y="4260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92237" y="1082427"/>
            <a:ext cx="11264171" cy="1231584"/>
            <a:chOff x="0" y="0"/>
            <a:chExt cx="15018894" cy="16421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018894" cy="1642112"/>
            </a:xfrm>
            <a:custGeom>
              <a:avLst/>
              <a:gdLst/>
              <a:ahLst/>
              <a:cxnLst/>
              <a:rect r="r" b="b" t="t" l="l"/>
              <a:pathLst>
                <a:path h="1642112" w="15018894">
                  <a:moveTo>
                    <a:pt x="0" y="0"/>
                  </a:moveTo>
                  <a:lnTo>
                    <a:pt x="15018894" y="0"/>
                  </a:lnTo>
                  <a:lnTo>
                    <a:pt x="15018894" y="1642112"/>
                  </a:lnTo>
                  <a:lnTo>
                    <a:pt x="0" y="16421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5018894" cy="16992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7561"/>
                </a:lnSpc>
              </a:pPr>
              <a:r>
                <a:rPr lang="en-US" sz="60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Что такое буллинг?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92237" y="2392561"/>
            <a:ext cx="16303526" cy="1650898"/>
            <a:chOff x="0" y="0"/>
            <a:chExt cx="21738035" cy="22011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38034" cy="2201197"/>
            </a:xfrm>
            <a:custGeom>
              <a:avLst/>
              <a:gdLst/>
              <a:ahLst/>
              <a:cxnLst/>
              <a:rect r="r" b="b" t="t" l="l"/>
              <a:pathLst>
                <a:path h="2201197" w="21738034">
                  <a:moveTo>
                    <a:pt x="0" y="0"/>
                  </a:moveTo>
                  <a:lnTo>
                    <a:pt x="21738034" y="0"/>
                  </a:lnTo>
                  <a:lnTo>
                    <a:pt x="21738034" y="2201197"/>
                  </a:lnTo>
                  <a:lnTo>
                    <a:pt x="0" y="22011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1738035" cy="23250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Буллинг</a:t>
              </a: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 - это любое повторяющееся, враждебное поведение, направленное на того, кто не может защитить себя. Это может быть физическое или словесное насилие, угрозы, оскорбления, издевательства, изоляция.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92238" y="4016722"/>
            <a:ext cx="7805886" cy="545998"/>
            <a:chOff x="0" y="0"/>
            <a:chExt cx="10407848" cy="7279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7848" cy="727997"/>
            </a:xfrm>
            <a:custGeom>
              <a:avLst/>
              <a:gdLst/>
              <a:ahLst/>
              <a:cxnLst/>
              <a:rect r="r" b="b" t="t" l="l"/>
              <a:pathLst>
                <a:path h="7279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10407848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Буллинг может включать: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92238" y="4725441"/>
            <a:ext cx="7805886" cy="1098448"/>
            <a:chOff x="0" y="0"/>
            <a:chExt cx="10407848" cy="14645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407848" cy="1464597"/>
            </a:xfrm>
            <a:custGeom>
              <a:avLst/>
              <a:gdLst/>
              <a:ahLst/>
              <a:cxnLst/>
              <a:rect r="r" b="b" t="t" l="l"/>
              <a:pathLst>
                <a:path h="14645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1464597"/>
                  </a:lnTo>
                  <a:lnTo>
                    <a:pt x="0" y="1464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23825"/>
              <a:ext cx="10407848" cy="15884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Физическое насилие: удары, толчки, пинки, забирание вещей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92238" y="5731817"/>
            <a:ext cx="7805886" cy="1098448"/>
            <a:chOff x="0" y="0"/>
            <a:chExt cx="10407848" cy="14645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407848" cy="1464597"/>
            </a:xfrm>
            <a:custGeom>
              <a:avLst/>
              <a:gdLst/>
              <a:ahLst/>
              <a:cxnLst/>
              <a:rect r="r" b="b" t="t" l="l"/>
              <a:pathLst>
                <a:path h="14645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1464597"/>
                  </a:lnTo>
                  <a:lnTo>
                    <a:pt x="0" y="1464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23825"/>
              <a:ext cx="10407848" cy="15884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Словесное насилие: оскорбления, угрозы, унижения, насмешки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92238" y="6738194"/>
            <a:ext cx="7805886" cy="1650898"/>
            <a:chOff x="0" y="0"/>
            <a:chExt cx="10407848" cy="220119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407848" cy="2201197"/>
            </a:xfrm>
            <a:custGeom>
              <a:avLst/>
              <a:gdLst/>
              <a:ahLst/>
              <a:cxnLst/>
              <a:rect r="r" b="b" t="t" l="l"/>
              <a:pathLst>
                <a:path h="22011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2201197"/>
                  </a:lnTo>
                  <a:lnTo>
                    <a:pt x="0" y="22011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23825"/>
              <a:ext cx="10407848" cy="23250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Психологическое насилие: манипуляции, шантаж, распространение слухов, игнорирование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2237" y="8287591"/>
            <a:ext cx="7805886" cy="1650898"/>
            <a:chOff x="0" y="0"/>
            <a:chExt cx="10407848" cy="220119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407848" cy="2201197"/>
            </a:xfrm>
            <a:custGeom>
              <a:avLst/>
              <a:gdLst/>
              <a:ahLst/>
              <a:cxnLst/>
              <a:rect r="r" b="b" t="t" l="l"/>
              <a:pathLst>
                <a:path h="22011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2201197"/>
                  </a:lnTo>
                  <a:lnTo>
                    <a:pt x="0" y="22011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23825"/>
              <a:ext cx="10407848" cy="23250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Кибербуллинг: онлайн-издевательства, травля в социальных сетях, распространение компрометирующих фото или видео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499401" y="4016722"/>
            <a:ext cx="7805886" cy="545998"/>
            <a:chOff x="0" y="0"/>
            <a:chExt cx="10407848" cy="72799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407848" cy="727997"/>
            </a:xfrm>
            <a:custGeom>
              <a:avLst/>
              <a:gdLst/>
              <a:ahLst/>
              <a:cxnLst/>
              <a:rect r="r" b="b" t="t" l="l"/>
              <a:pathLst>
                <a:path h="7279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23825"/>
              <a:ext cx="10407848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Примеры: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499401" y="4725441"/>
            <a:ext cx="7805886" cy="545998"/>
            <a:chOff x="0" y="0"/>
            <a:chExt cx="10407848" cy="72799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407848" cy="727997"/>
            </a:xfrm>
            <a:custGeom>
              <a:avLst/>
              <a:gdLst/>
              <a:ahLst/>
              <a:cxnLst/>
              <a:rect r="r" b="b" t="t" l="l"/>
              <a:pathLst>
                <a:path h="7279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23825"/>
              <a:ext cx="10407848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Ученик толкает и бьет другого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499401" y="5278190"/>
            <a:ext cx="7805886" cy="1098448"/>
            <a:chOff x="0" y="0"/>
            <a:chExt cx="10407848" cy="146459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407848" cy="1464597"/>
            </a:xfrm>
            <a:custGeom>
              <a:avLst/>
              <a:gdLst/>
              <a:ahLst/>
              <a:cxnLst/>
              <a:rect r="r" b="b" t="t" l="l"/>
              <a:pathLst>
                <a:path h="14645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1464597"/>
                  </a:lnTo>
                  <a:lnTo>
                    <a:pt x="0" y="1464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23825"/>
              <a:ext cx="10407848" cy="15884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Группа учеников оскорбляет и унижает одноклассника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499401" y="6281042"/>
            <a:ext cx="7805886" cy="1098448"/>
            <a:chOff x="0" y="0"/>
            <a:chExt cx="10407848" cy="146459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407848" cy="1464597"/>
            </a:xfrm>
            <a:custGeom>
              <a:avLst/>
              <a:gdLst/>
              <a:ahLst/>
              <a:cxnLst/>
              <a:rect r="r" b="b" t="t" l="l"/>
              <a:pathLst>
                <a:path h="146459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1464597"/>
                  </a:lnTo>
                  <a:lnTo>
                    <a:pt x="0" y="1464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23825"/>
              <a:ext cx="10407848" cy="15884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05307" indent="-202654" lvl="1">
                <a:lnSpc>
                  <a:spcPts val="4376"/>
                </a:lnSpc>
                <a:buFont typeface="Arial"/>
                <a:buChar char="•"/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Ученик распространяет унизительные фотографии в Интернете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89559" y="777479"/>
            <a:ext cx="7068591" cy="1164729"/>
            <a:chOff x="0" y="0"/>
            <a:chExt cx="9424788" cy="15529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424788" cy="1552972"/>
            </a:xfrm>
            <a:custGeom>
              <a:avLst/>
              <a:gdLst/>
              <a:ahLst/>
              <a:cxnLst/>
              <a:rect r="r" b="b" t="t" l="l"/>
              <a:pathLst>
                <a:path h="1552972" w="9424788">
                  <a:moveTo>
                    <a:pt x="0" y="0"/>
                  </a:moveTo>
                  <a:lnTo>
                    <a:pt x="9424788" y="0"/>
                  </a:lnTo>
                  <a:lnTo>
                    <a:pt x="9424788" y="1552972"/>
                  </a:lnTo>
                  <a:lnTo>
                    <a:pt x="0" y="1552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9424788" cy="16101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37"/>
                </a:lnSpc>
              </a:pPr>
              <a:r>
                <a:rPr lang="en-US" sz="55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Формы буллинга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89559" y="2085082"/>
            <a:ext cx="9450884" cy="1165595"/>
            <a:chOff x="0" y="0"/>
            <a:chExt cx="12601178" cy="15541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78" cy="1554127"/>
            </a:xfrm>
            <a:custGeom>
              <a:avLst/>
              <a:gdLst/>
              <a:ahLst/>
              <a:cxnLst/>
              <a:rect r="r" b="b" t="t" l="l"/>
              <a:pathLst>
                <a:path h="1554127" w="12601178">
                  <a:moveTo>
                    <a:pt x="0" y="0"/>
                  </a:moveTo>
                  <a:lnTo>
                    <a:pt x="12601178" y="0"/>
                  </a:lnTo>
                  <a:lnTo>
                    <a:pt x="12601178" y="1554127"/>
                  </a:lnTo>
                  <a:lnTo>
                    <a:pt x="0" y="1554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12601178" cy="16779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19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Существует множество форм буллинга, которые могут проявляться по-разному.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4796" y="3621286"/>
            <a:ext cx="504230" cy="504230"/>
            <a:chOff x="0" y="0"/>
            <a:chExt cx="672307" cy="6723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659638" cy="659638"/>
            </a:xfrm>
            <a:custGeom>
              <a:avLst/>
              <a:gdLst/>
              <a:ahLst/>
              <a:cxnLst/>
              <a:rect r="r" b="b" t="t" l="l"/>
              <a:pathLst>
                <a:path h="659638" w="659638">
                  <a:moveTo>
                    <a:pt x="0" y="158369"/>
                  </a:moveTo>
                  <a:cubicBezTo>
                    <a:pt x="0" y="70866"/>
                    <a:pt x="70866" y="0"/>
                    <a:pt x="158369" y="0"/>
                  </a:cubicBezTo>
                  <a:lnTo>
                    <a:pt x="501269" y="0"/>
                  </a:lnTo>
                  <a:cubicBezTo>
                    <a:pt x="588772" y="0"/>
                    <a:pt x="659638" y="70866"/>
                    <a:pt x="659638" y="158369"/>
                  </a:cubicBezTo>
                  <a:lnTo>
                    <a:pt x="659638" y="501269"/>
                  </a:lnTo>
                  <a:cubicBezTo>
                    <a:pt x="659638" y="588772"/>
                    <a:pt x="588772" y="659638"/>
                    <a:pt x="501269" y="659638"/>
                  </a:cubicBezTo>
                  <a:lnTo>
                    <a:pt x="158369" y="659638"/>
                  </a:lnTo>
                  <a:cubicBezTo>
                    <a:pt x="70866" y="659638"/>
                    <a:pt x="0" y="588772"/>
                    <a:pt x="0" y="5012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72338" cy="672338"/>
            </a:xfrm>
            <a:custGeom>
              <a:avLst/>
              <a:gdLst/>
              <a:ahLst/>
              <a:cxnLst/>
              <a:rect r="r" b="b" t="t" l="l"/>
              <a:pathLst>
                <a:path h="672338" w="6723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cubicBezTo>
                    <a:pt x="598551" y="0"/>
                    <a:pt x="672338" y="73787"/>
                    <a:pt x="672338" y="164719"/>
                  </a:cubicBezTo>
                  <a:lnTo>
                    <a:pt x="672338" y="507619"/>
                  </a:lnTo>
                  <a:lnTo>
                    <a:pt x="665988" y="507619"/>
                  </a:lnTo>
                  <a:lnTo>
                    <a:pt x="672338" y="507619"/>
                  </a:lnTo>
                  <a:cubicBezTo>
                    <a:pt x="672338" y="598551"/>
                    <a:pt x="598551" y="672338"/>
                    <a:pt x="507619" y="672338"/>
                  </a:cubicBezTo>
                  <a:lnTo>
                    <a:pt x="507619" y="665988"/>
                  </a:lnTo>
                  <a:lnTo>
                    <a:pt x="507619" y="672338"/>
                  </a:lnTo>
                  <a:lnTo>
                    <a:pt x="164719" y="672338"/>
                  </a:lnTo>
                  <a:lnTo>
                    <a:pt x="164719" y="665988"/>
                  </a:lnTo>
                  <a:lnTo>
                    <a:pt x="164719" y="672338"/>
                  </a:lnTo>
                  <a:cubicBezTo>
                    <a:pt x="73787" y="672338"/>
                    <a:pt x="0" y="598551"/>
                    <a:pt x="0" y="507619"/>
                  </a:cubicBezTo>
                  <a:lnTo>
                    <a:pt x="0" y="164719"/>
                  </a:lnTo>
                  <a:lnTo>
                    <a:pt x="6350" y="164719"/>
                  </a:lnTo>
                  <a:lnTo>
                    <a:pt x="0" y="164719"/>
                  </a:lnTo>
                  <a:moveTo>
                    <a:pt x="12700" y="164719"/>
                  </a:moveTo>
                  <a:lnTo>
                    <a:pt x="12700" y="507619"/>
                  </a:lnTo>
                  <a:lnTo>
                    <a:pt x="6350" y="507619"/>
                  </a:lnTo>
                  <a:lnTo>
                    <a:pt x="12700" y="507619"/>
                  </a:lnTo>
                  <a:cubicBezTo>
                    <a:pt x="12700" y="591566"/>
                    <a:pt x="80772" y="659638"/>
                    <a:pt x="164719" y="659638"/>
                  </a:cubicBezTo>
                  <a:lnTo>
                    <a:pt x="507619" y="659638"/>
                  </a:lnTo>
                  <a:cubicBezTo>
                    <a:pt x="591566" y="659638"/>
                    <a:pt x="659638" y="591566"/>
                    <a:pt x="659638" y="507619"/>
                  </a:cubicBezTo>
                  <a:lnTo>
                    <a:pt x="659638" y="164719"/>
                  </a:lnTo>
                  <a:lnTo>
                    <a:pt x="665988" y="164719"/>
                  </a:lnTo>
                  <a:lnTo>
                    <a:pt x="659638" y="164719"/>
                  </a:lnTo>
                  <a:cubicBezTo>
                    <a:pt x="659638" y="80772"/>
                    <a:pt x="591566" y="12700"/>
                    <a:pt x="507619" y="12700"/>
                  </a:cubicBezTo>
                  <a:lnTo>
                    <a:pt x="164719" y="12700"/>
                  </a:lnTo>
                  <a:lnTo>
                    <a:pt x="164719" y="6350"/>
                  </a:lnTo>
                  <a:lnTo>
                    <a:pt x="164719" y="12700"/>
                  </a:lnTo>
                  <a:cubicBezTo>
                    <a:pt x="80772" y="12700"/>
                    <a:pt x="12700" y="80772"/>
                    <a:pt x="12700" y="164719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766887" y="3626049"/>
            <a:ext cx="3948113" cy="883444"/>
            <a:chOff x="0" y="0"/>
            <a:chExt cx="5264151" cy="11779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264151" cy="1177925"/>
            </a:xfrm>
            <a:custGeom>
              <a:avLst/>
              <a:gdLst/>
              <a:ahLst/>
              <a:cxnLst/>
              <a:rect r="r" b="b" t="t" l="l"/>
              <a:pathLst>
                <a:path h="1177925" w="5264151">
                  <a:moveTo>
                    <a:pt x="0" y="0"/>
                  </a:moveTo>
                  <a:lnTo>
                    <a:pt x="5264151" y="0"/>
                  </a:lnTo>
                  <a:lnTo>
                    <a:pt x="5264151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5264151" cy="12065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7"/>
                </a:lnSpc>
              </a:pPr>
              <a:r>
                <a:rPr lang="en-US" sz="294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Физический буллинг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66888" y="4270190"/>
            <a:ext cx="3806875" cy="1746620"/>
            <a:chOff x="0" y="0"/>
            <a:chExt cx="5075833" cy="232882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75833" cy="2328827"/>
            </a:xfrm>
            <a:custGeom>
              <a:avLst/>
              <a:gdLst/>
              <a:ahLst/>
              <a:cxnLst/>
              <a:rect r="r" b="b" t="t" l="l"/>
              <a:pathLst>
                <a:path h="2328827" w="5075833">
                  <a:moveTo>
                    <a:pt x="0" y="0"/>
                  </a:moveTo>
                  <a:lnTo>
                    <a:pt x="5075833" y="0"/>
                  </a:lnTo>
                  <a:lnTo>
                    <a:pt x="5075833" y="2328827"/>
                  </a:lnTo>
                  <a:lnTo>
                    <a:pt x="0" y="2328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23825"/>
              <a:ext cx="5075833" cy="24526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19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Удары, пинки, толчки, забирание вещей, словесные угрозы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851624" y="3621286"/>
            <a:ext cx="504230" cy="504230"/>
            <a:chOff x="0" y="0"/>
            <a:chExt cx="672307" cy="67230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6350" y="6350"/>
              <a:ext cx="659638" cy="659638"/>
            </a:xfrm>
            <a:custGeom>
              <a:avLst/>
              <a:gdLst/>
              <a:ahLst/>
              <a:cxnLst/>
              <a:rect r="r" b="b" t="t" l="l"/>
              <a:pathLst>
                <a:path h="659638" w="659638">
                  <a:moveTo>
                    <a:pt x="0" y="158369"/>
                  </a:moveTo>
                  <a:cubicBezTo>
                    <a:pt x="0" y="70866"/>
                    <a:pt x="70866" y="0"/>
                    <a:pt x="158369" y="0"/>
                  </a:cubicBezTo>
                  <a:lnTo>
                    <a:pt x="501269" y="0"/>
                  </a:lnTo>
                  <a:cubicBezTo>
                    <a:pt x="588772" y="0"/>
                    <a:pt x="659638" y="70866"/>
                    <a:pt x="659638" y="158369"/>
                  </a:cubicBezTo>
                  <a:lnTo>
                    <a:pt x="659638" y="501269"/>
                  </a:lnTo>
                  <a:cubicBezTo>
                    <a:pt x="659638" y="588772"/>
                    <a:pt x="588772" y="659638"/>
                    <a:pt x="501269" y="659638"/>
                  </a:cubicBezTo>
                  <a:lnTo>
                    <a:pt x="158369" y="659638"/>
                  </a:lnTo>
                  <a:cubicBezTo>
                    <a:pt x="70866" y="659638"/>
                    <a:pt x="0" y="588772"/>
                    <a:pt x="0" y="5012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72338" cy="672338"/>
            </a:xfrm>
            <a:custGeom>
              <a:avLst/>
              <a:gdLst/>
              <a:ahLst/>
              <a:cxnLst/>
              <a:rect r="r" b="b" t="t" l="l"/>
              <a:pathLst>
                <a:path h="672338" w="6723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cubicBezTo>
                    <a:pt x="598551" y="0"/>
                    <a:pt x="672338" y="73787"/>
                    <a:pt x="672338" y="164719"/>
                  </a:cubicBezTo>
                  <a:lnTo>
                    <a:pt x="672338" y="507619"/>
                  </a:lnTo>
                  <a:lnTo>
                    <a:pt x="665988" y="507619"/>
                  </a:lnTo>
                  <a:lnTo>
                    <a:pt x="672338" y="507619"/>
                  </a:lnTo>
                  <a:cubicBezTo>
                    <a:pt x="672338" y="598551"/>
                    <a:pt x="598551" y="672338"/>
                    <a:pt x="507619" y="672338"/>
                  </a:cubicBezTo>
                  <a:lnTo>
                    <a:pt x="507619" y="665988"/>
                  </a:lnTo>
                  <a:lnTo>
                    <a:pt x="507619" y="672338"/>
                  </a:lnTo>
                  <a:lnTo>
                    <a:pt x="164719" y="672338"/>
                  </a:lnTo>
                  <a:lnTo>
                    <a:pt x="164719" y="665988"/>
                  </a:lnTo>
                  <a:lnTo>
                    <a:pt x="164719" y="672338"/>
                  </a:lnTo>
                  <a:cubicBezTo>
                    <a:pt x="73787" y="672338"/>
                    <a:pt x="0" y="598551"/>
                    <a:pt x="0" y="507619"/>
                  </a:cubicBezTo>
                  <a:lnTo>
                    <a:pt x="0" y="164719"/>
                  </a:lnTo>
                  <a:lnTo>
                    <a:pt x="6350" y="164719"/>
                  </a:lnTo>
                  <a:lnTo>
                    <a:pt x="0" y="164719"/>
                  </a:lnTo>
                  <a:moveTo>
                    <a:pt x="12700" y="164719"/>
                  </a:moveTo>
                  <a:lnTo>
                    <a:pt x="12700" y="507619"/>
                  </a:lnTo>
                  <a:lnTo>
                    <a:pt x="6350" y="507619"/>
                  </a:lnTo>
                  <a:lnTo>
                    <a:pt x="12700" y="507619"/>
                  </a:lnTo>
                  <a:cubicBezTo>
                    <a:pt x="12700" y="591566"/>
                    <a:pt x="80772" y="659638"/>
                    <a:pt x="164719" y="659638"/>
                  </a:cubicBezTo>
                  <a:lnTo>
                    <a:pt x="507619" y="659638"/>
                  </a:lnTo>
                  <a:cubicBezTo>
                    <a:pt x="591566" y="659638"/>
                    <a:pt x="659638" y="591566"/>
                    <a:pt x="659638" y="507619"/>
                  </a:cubicBezTo>
                  <a:lnTo>
                    <a:pt x="659638" y="164719"/>
                  </a:lnTo>
                  <a:lnTo>
                    <a:pt x="665988" y="164719"/>
                  </a:lnTo>
                  <a:lnTo>
                    <a:pt x="659638" y="164719"/>
                  </a:lnTo>
                  <a:cubicBezTo>
                    <a:pt x="659638" y="80772"/>
                    <a:pt x="591566" y="12700"/>
                    <a:pt x="507619" y="12700"/>
                  </a:cubicBezTo>
                  <a:lnTo>
                    <a:pt x="164719" y="12700"/>
                  </a:lnTo>
                  <a:lnTo>
                    <a:pt x="164719" y="6350"/>
                  </a:lnTo>
                  <a:lnTo>
                    <a:pt x="164719" y="12700"/>
                  </a:lnTo>
                  <a:cubicBezTo>
                    <a:pt x="80772" y="12700"/>
                    <a:pt x="12700" y="80772"/>
                    <a:pt x="12700" y="164719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633716" y="3626049"/>
            <a:ext cx="3944989" cy="601474"/>
            <a:chOff x="0" y="0"/>
            <a:chExt cx="5259985" cy="80196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259985" cy="801966"/>
            </a:xfrm>
            <a:custGeom>
              <a:avLst/>
              <a:gdLst/>
              <a:ahLst/>
              <a:cxnLst/>
              <a:rect r="r" b="b" t="t" l="l"/>
              <a:pathLst>
                <a:path h="801966" w="5259985">
                  <a:moveTo>
                    <a:pt x="0" y="0"/>
                  </a:moveTo>
                  <a:lnTo>
                    <a:pt x="5259985" y="0"/>
                  </a:lnTo>
                  <a:lnTo>
                    <a:pt x="5259985" y="801966"/>
                  </a:lnTo>
                  <a:lnTo>
                    <a:pt x="0" y="8019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5259985" cy="83054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7"/>
                </a:lnSpc>
              </a:pPr>
              <a:r>
                <a:rPr lang="en-US" sz="294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Словесный буллинг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633716" y="4237285"/>
            <a:ext cx="3806875" cy="2327645"/>
            <a:chOff x="0" y="0"/>
            <a:chExt cx="5075833" cy="310352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075833" cy="3103527"/>
            </a:xfrm>
            <a:custGeom>
              <a:avLst/>
              <a:gdLst/>
              <a:ahLst/>
              <a:cxnLst/>
              <a:rect r="r" b="b" t="t" l="l"/>
              <a:pathLst>
                <a:path h="3103527" w="5075833">
                  <a:moveTo>
                    <a:pt x="0" y="0"/>
                  </a:moveTo>
                  <a:lnTo>
                    <a:pt x="5075833" y="0"/>
                  </a:lnTo>
                  <a:lnTo>
                    <a:pt x="5075833" y="3103527"/>
                  </a:lnTo>
                  <a:lnTo>
                    <a:pt x="0" y="3103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23825"/>
              <a:ext cx="5075833" cy="32273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19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Оскорбления, угрозы, унижения, насмешки, распространение сплетен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84796" y="6632227"/>
            <a:ext cx="504230" cy="504230"/>
            <a:chOff x="0" y="0"/>
            <a:chExt cx="672307" cy="67230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6350" y="6350"/>
              <a:ext cx="659638" cy="659638"/>
            </a:xfrm>
            <a:custGeom>
              <a:avLst/>
              <a:gdLst/>
              <a:ahLst/>
              <a:cxnLst/>
              <a:rect r="r" b="b" t="t" l="l"/>
              <a:pathLst>
                <a:path h="659638" w="659638">
                  <a:moveTo>
                    <a:pt x="0" y="158369"/>
                  </a:moveTo>
                  <a:cubicBezTo>
                    <a:pt x="0" y="70866"/>
                    <a:pt x="70866" y="0"/>
                    <a:pt x="158369" y="0"/>
                  </a:cubicBezTo>
                  <a:lnTo>
                    <a:pt x="501269" y="0"/>
                  </a:lnTo>
                  <a:cubicBezTo>
                    <a:pt x="588772" y="0"/>
                    <a:pt x="659638" y="70866"/>
                    <a:pt x="659638" y="158369"/>
                  </a:cubicBezTo>
                  <a:lnTo>
                    <a:pt x="659638" y="501269"/>
                  </a:lnTo>
                  <a:cubicBezTo>
                    <a:pt x="659638" y="588772"/>
                    <a:pt x="588772" y="659638"/>
                    <a:pt x="501269" y="659638"/>
                  </a:cubicBezTo>
                  <a:lnTo>
                    <a:pt x="158369" y="659638"/>
                  </a:lnTo>
                  <a:cubicBezTo>
                    <a:pt x="70866" y="659638"/>
                    <a:pt x="0" y="588772"/>
                    <a:pt x="0" y="5012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72338" cy="672338"/>
            </a:xfrm>
            <a:custGeom>
              <a:avLst/>
              <a:gdLst/>
              <a:ahLst/>
              <a:cxnLst/>
              <a:rect r="r" b="b" t="t" l="l"/>
              <a:pathLst>
                <a:path h="672338" w="6723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cubicBezTo>
                    <a:pt x="598551" y="0"/>
                    <a:pt x="672338" y="73787"/>
                    <a:pt x="672338" y="164719"/>
                  </a:cubicBezTo>
                  <a:lnTo>
                    <a:pt x="672338" y="507619"/>
                  </a:lnTo>
                  <a:lnTo>
                    <a:pt x="665988" y="507619"/>
                  </a:lnTo>
                  <a:lnTo>
                    <a:pt x="672338" y="507619"/>
                  </a:lnTo>
                  <a:cubicBezTo>
                    <a:pt x="672338" y="598551"/>
                    <a:pt x="598551" y="672338"/>
                    <a:pt x="507619" y="672338"/>
                  </a:cubicBezTo>
                  <a:lnTo>
                    <a:pt x="507619" y="665988"/>
                  </a:lnTo>
                  <a:lnTo>
                    <a:pt x="507619" y="672338"/>
                  </a:lnTo>
                  <a:lnTo>
                    <a:pt x="164719" y="672338"/>
                  </a:lnTo>
                  <a:lnTo>
                    <a:pt x="164719" y="665988"/>
                  </a:lnTo>
                  <a:lnTo>
                    <a:pt x="164719" y="672338"/>
                  </a:lnTo>
                  <a:cubicBezTo>
                    <a:pt x="73787" y="672338"/>
                    <a:pt x="0" y="598551"/>
                    <a:pt x="0" y="507619"/>
                  </a:cubicBezTo>
                  <a:lnTo>
                    <a:pt x="0" y="164719"/>
                  </a:lnTo>
                  <a:lnTo>
                    <a:pt x="6350" y="164719"/>
                  </a:lnTo>
                  <a:lnTo>
                    <a:pt x="0" y="164719"/>
                  </a:lnTo>
                  <a:moveTo>
                    <a:pt x="12700" y="164719"/>
                  </a:moveTo>
                  <a:lnTo>
                    <a:pt x="12700" y="507619"/>
                  </a:lnTo>
                  <a:lnTo>
                    <a:pt x="6350" y="507619"/>
                  </a:lnTo>
                  <a:lnTo>
                    <a:pt x="12700" y="507619"/>
                  </a:lnTo>
                  <a:cubicBezTo>
                    <a:pt x="12700" y="591566"/>
                    <a:pt x="80772" y="659638"/>
                    <a:pt x="164719" y="659638"/>
                  </a:cubicBezTo>
                  <a:lnTo>
                    <a:pt x="507619" y="659638"/>
                  </a:lnTo>
                  <a:cubicBezTo>
                    <a:pt x="591566" y="659638"/>
                    <a:pt x="659638" y="591566"/>
                    <a:pt x="659638" y="507619"/>
                  </a:cubicBezTo>
                  <a:lnTo>
                    <a:pt x="659638" y="164719"/>
                  </a:lnTo>
                  <a:lnTo>
                    <a:pt x="665988" y="164719"/>
                  </a:lnTo>
                  <a:lnTo>
                    <a:pt x="659638" y="164719"/>
                  </a:lnTo>
                  <a:cubicBezTo>
                    <a:pt x="659638" y="80772"/>
                    <a:pt x="591566" y="12700"/>
                    <a:pt x="507619" y="12700"/>
                  </a:cubicBezTo>
                  <a:lnTo>
                    <a:pt x="164719" y="12700"/>
                  </a:lnTo>
                  <a:lnTo>
                    <a:pt x="164719" y="6350"/>
                  </a:lnTo>
                  <a:lnTo>
                    <a:pt x="164719" y="12700"/>
                  </a:lnTo>
                  <a:cubicBezTo>
                    <a:pt x="80772" y="12700"/>
                    <a:pt x="12700" y="80772"/>
                    <a:pt x="12700" y="164719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766887" y="6636990"/>
            <a:ext cx="3806875" cy="1025532"/>
            <a:chOff x="0" y="0"/>
            <a:chExt cx="5075833" cy="136737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075833" cy="1367376"/>
            </a:xfrm>
            <a:custGeom>
              <a:avLst/>
              <a:gdLst/>
              <a:ahLst/>
              <a:cxnLst/>
              <a:rect r="r" b="b" t="t" l="l"/>
              <a:pathLst>
                <a:path h="1367376" w="5075833">
                  <a:moveTo>
                    <a:pt x="0" y="0"/>
                  </a:moveTo>
                  <a:lnTo>
                    <a:pt x="5075833" y="0"/>
                  </a:lnTo>
                  <a:lnTo>
                    <a:pt x="5075833" y="1367376"/>
                  </a:lnTo>
                  <a:lnTo>
                    <a:pt x="0" y="1367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5075833" cy="13959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562"/>
                </a:lnSpc>
              </a:pPr>
              <a:r>
                <a:rPr lang="en-US" sz="28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Психологический буллинг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36911" y="7689949"/>
            <a:ext cx="4614712" cy="1746620"/>
            <a:chOff x="0" y="0"/>
            <a:chExt cx="6152950" cy="232882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152950" cy="2328827"/>
            </a:xfrm>
            <a:custGeom>
              <a:avLst/>
              <a:gdLst/>
              <a:ahLst/>
              <a:cxnLst/>
              <a:rect r="r" b="b" t="t" l="l"/>
              <a:pathLst>
                <a:path h="2328827" w="6152950">
                  <a:moveTo>
                    <a:pt x="0" y="0"/>
                  </a:moveTo>
                  <a:lnTo>
                    <a:pt x="6152950" y="0"/>
                  </a:lnTo>
                  <a:lnTo>
                    <a:pt x="6152950" y="2328827"/>
                  </a:lnTo>
                  <a:lnTo>
                    <a:pt x="0" y="2328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23825"/>
              <a:ext cx="6152950" cy="24526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19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Игнорирование, изоляция, распространение слухов, манипуляции, шантаж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851624" y="6632227"/>
            <a:ext cx="504230" cy="504230"/>
            <a:chOff x="0" y="0"/>
            <a:chExt cx="672307" cy="67230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6350" y="6350"/>
              <a:ext cx="659638" cy="659638"/>
            </a:xfrm>
            <a:custGeom>
              <a:avLst/>
              <a:gdLst/>
              <a:ahLst/>
              <a:cxnLst/>
              <a:rect r="r" b="b" t="t" l="l"/>
              <a:pathLst>
                <a:path h="659638" w="659638">
                  <a:moveTo>
                    <a:pt x="0" y="158369"/>
                  </a:moveTo>
                  <a:cubicBezTo>
                    <a:pt x="0" y="70866"/>
                    <a:pt x="70866" y="0"/>
                    <a:pt x="158369" y="0"/>
                  </a:cubicBezTo>
                  <a:lnTo>
                    <a:pt x="501269" y="0"/>
                  </a:lnTo>
                  <a:cubicBezTo>
                    <a:pt x="588772" y="0"/>
                    <a:pt x="659638" y="70866"/>
                    <a:pt x="659638" y="158369"/>
                  </a:cubicBezTo>
                  <a:lnTo>
                    <a:pt x="659638" y="501269"/>
                  </a:lnTo>
                  <a:cubicBezTo>
                    <a:pt x="659638" y="588772"/>
                    <a:pt x="588772" y="659638"/>
                    <a:pt x="501269" y="659638"/>
                  </a:cubicBezTo>
                  <a:lnTo>
                    <a:pt x="158369" y="659638"/>
                  </a:lnTo>
                  <a:cubicBezTo>
                    <a:pt x="70866" y="659638"/>
                    <a:pt x="0" y="588772"/>
                    <a:pt x="0" y="5012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72338" cy="672338"/>
            </a:xfrm>
            <a:custGeom>
              <a:avLst/>
              <a:gdLst/>
              <a:ahLst/>
              <a:cxnLst/>
              <a:rect r="r" b="b" t="t" l="l"/>
              <a:pathLst>
                <a:path h="672338" w="6723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lnTo>
                    <a:pt x="507619" y="6350"/>
                  </a:lnTo>
                  <a:lnTo>
                    <a:pt x="507619" y="0"/>
                  </a:lnTo>
                  <a:cubicBezTo>
                    <a:pt x="598551" y="0"/>
                    <a:pt x="672338" y="73787"/>
                    <a:pt x="672338" y="164719"/>
                  </a:cubicBezTo>
                  <a:lnTo>
                    <a:pt x="672338" y="507619"/>
                  </a:lnTo>
                  <a:lnTo>
                    <a:pt x="665988" y="507619"/>
                  </a:lnTo>
                  <a:lnTo>
                    <a:pt x="672338" y="507619"/>
                  </a:lnTo>
                  <a:cubicBezTo>
                    <a:pt x="672338" y="598551"/>
                    <a:pt x="598551" y="672338"/>
                    <a:pt x="507619" y="672338"/>
                  </a:cubicBezTo>
                  <a:lnTo>
                    <a:pt x="507619" y="665988"/>
                  </a:lnTo>
                  <a:lnTo>
                    <a:pt x="507619" y="672338"/>
                  </a:lnTo>
                  <a:lnTo>
                    <a:pt x="164719" y="672338"/>
                  </a:lnTo>
                  <a:lnTo>
                    <a:pt x="164719" y="665988"/>
                  </a:lnTo>
                  <a:lnTo>
                    <a:pt x="164719" y="672338"/>
                  </a:lnTo>
                  <a:cubicBezTo>
                    <a:pt x="73787" y="672338"/>
                    <a:pt x="0" y="598551"/>
                    <a:pt x="0" y="507619"/>
                  </a:cubicBezTo>
                  <a:lnTo>
                    <a:pt x="0" y="164719"/>
                  </a:lnTo>
                  <a:lnTo>
                    <a:pt x="6350" y="164719"/>
                  </a:lnTo>
                  <a:lnTo>
                    <a:pt x="0" y="164719"/>
                  </a:lnTo>
                  <a:moveTo>
                    <a:pt x="12700" y="164719"/>
                  </a:moveTo>
                  <a:lnTo>
                    <a:pt x="12700" y="507619"/>
                  </a:lnTo>
                  <a:lnTo>
                    <a:pt x="6350" y="507619"/>
                  </a:lnTo>
                  <a:lnTo>
                    <a:pt x="12700" y="507619"/>
                  </a:lnTo>
                  <a:cubicBezTo>
                    <a:pt x="12700" y="591566"/>
                    <a:pt x="80772" y="659638"/>
                    <a:pt x="164719" y="659638"/>
                  </a:cubicBezTo>
                  <a:lnTo>
                    <a:pt x="507619" y="659638"/>
                  </a:lnTo>
                  <a:cubicBezTo>
                    <a:pt x="591566" y="659638"/>
                    <a:pt x="659638" y="591566"/>
                    <a:pt x="659638" y="507619"/>
                  </a:cubicBezTo>
                  <a:lnTo>
                    <a:pt x="659638" y="164719"/>
                  </a:lnTo>
                  <a:lnTo>
                    <a:pt x="665988" y="164719"/>
                  </a:lnTo>
                  <a:lnTo>
                    <a:pt x="659638" y="164719"/>
                  </a:lnTo>
                  <a:cubicBezTo>
                    <a:pt x="659638" y="80772"/>
                    <a:pt x="591566" y="12700"/>
                    <a:pt x="507619" y="12700"/>
                  </a:cubicBezTo>
                  <a:lnTo>
                    <a:pt x="164719" y="12700"/>
                  </a:lnTo>
                  <a:lnTo>
                    <a:pt x="164719" y="6350"/>
                  </a:lnTo>
                  <a:lnTo>
                    <a:pt x="164719" y="12700"/>
                  </a:lnTo>
                  <a:cubicBezTo>
                    <a:pt x="80772" y="12700"/>
                    <a:pt x="12700" y="80772"/>
                    <a:pt x="12700" y="164719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633716" y="6636990"/>
            <a:ext cx="3534221" cy="601474"/>
            <a:chOff x="0" y="0"/>
            <a:chExt cx="4712295" cy="80196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712295" cy="801966"/>
            </a:xfrm>
            <a:custGeom>
              <a:avLst/>
              <a:gdLst/>
              <a:ahLst/>
              <a:cxnLst/>
              <a:rect r="r" b="b" t="t" l="l"/>
              <a:pathLst>
                <a:path h="801966" w="4712295">
                  <a:moveTo>
                    <a:pt x="0" y="0"/>
                  </a:moveTo>
                  <a:lnTo>
                    <a:pt x="4712295" y="0"/>
                  </a:lnTo>
                  <a:lnTo>
                    <a:pt x="4712295" y="801966"/>
                  </a:lnTo>
                  <a:lnTo>
                    <a:pt x="0" y="8019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4712295" cy="83054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7"/>
                </a:lnSpc>
              </a:pPr>
              <a:r>
                <a:rPr lang="en-US" sz="294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Кибербуллинг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6633716" y="7248227"/>
            <a:ext cx="4374596" cy="2908670"/>
            <a:chOff x="0" y="0"/>
            <a:chExt cx="5832795" cy="3878227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832795" cy="3878227"/>
            </a:xfrm>
            <a:custGeom>
              <a:avLst/>
              <a:gdLst/>
              <a:ahLst/>
              <a:cxnLst/>
              <a:rect r="r" b="b" t="t" l="l"/>
              <a:pathLst>
                <a:path h="3878227" w="5832795">
                  <a:moveTo>
                    <a:pt x="0" y="0"/>
                  </a:moveTo>
                  <a:lnTo>
                    <a:pt x="5832795" y="0"/>
                  </a:lnTo>
                  <a:lnTo>
                    <a:pt x="5832795" y="3878227"/>
                  </a:lnTo>
                  <a:lnTo>
                    <a:pt x="0" y="38782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23825"/>
              <a:ext cx="5832795" cy="40020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19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Онлайн-издевательства, травля в социальных сетях, распространение компрометирующих фото или видео</a:t>
              </a: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12478410" y="447080"/>
            <a:ext cx="3691273" cy="3276005"/>
          </a:xfrm>
          <a:custGeom>
            <a:avLst/>
            <a:gdLst/>
            <a:ahLst/>
            <a:cxnLst/>
            <a:rect r="r" b="b" t="t" l="l"/>
            <a:pathLst>
              <a:path h="3276005" w="3691273">
                <a:moveTo>
                  <a:pt x="0" y="0"/>
                </a:moveTo>
                <a:lnTo>
                  <a:pt x="3691273" y="0"/>
                </a:lnTo>
                <a:lnTo>
                  <a:pt x="3691273" y="3276005"/>
                </a:lnTo>
                <a:lnTo>
                  <a:pt x="0" y="3276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2355094" y="4125516"/>
            <a:ext cx="3937905" cy="2938662"/>
          </a:xfrm>
          <a:custGeom>
            <a:avLst/>
            <a:gdLst/>
            <a:ahLst/>
            <a:cxnLst/>
            <a:rect r="r" b="b" t="t" l="l"/>
            <a:pathLst>
              <a:path h="2938662" w="3937905">
                <a:moveTo>
                  <a:pt x="0" y="0"/>
                </a:moveTo>
                <a:lnTo>
                  <a:pt x="3937905" y="0"/>
                </a:lnTo>
                <a:lnTo>
                  <a:pt x="3937905" y="2938662"/>
                </a:lnTo>
                <a:lnTo>
                  <a:pt x="0" y="2938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2251263" y="7136457"/>
            <a:ext cx="4315884" cy="2832299"/>
          </a:xfrm>
          <a:custGeom>
            <a:avLst/>
            <a:gdLst/>
            <a:ahLst/>
            <a:cxnLst/>
            <a:rect r="r" b="b" t="t" l="l"/>
            <a:pathLst>
              <a:path h="2832299" w="4315884">
                <a:moveTo>
                  <a:pt x="0" y="0"/>
                </a:moveTo>
                <a:lnTo>
                  <a:pt x="4315883" y="0"/>
                </a:lnTo>
                <a:lnTo>
                  <a:pt x="4315883" y="2832299"/>
                </a:lnTo>
                <a:lnTo>
                  <a:pt x="0" y="2832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92237" y="2490936"/>
            <a:ext cx="13169801" cy="1132367"/>
            <a:chOff x="0" y="0"/>
            <a:chExt cx="17559735" cy="15098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59734" cy="1509823"/>
            </a:xfrm>
            <a:custGeom>
              <a:avLst/>
              <a:gdLst/>
              <a:ahLst/>
              <a:cxnLst/>
              <a:rect r="r" b="b" t="t" l="l"/>
              <a:pathLst>
                <a:path h="1509823" w="17559734">
                  <a:moveTo>
                    <a:pt x="0" y="0"/>
                  </a:moveTo>
                  <a:lnTo>
                    <a:pt x="17559734" y="0"/>
                  </a:lnTo>
                  <a:lnTo>
                    <a:pt x="17559734" y="1509823"/>
                  </a:lnTo>
                  <a:lnTo>
                    <a:pt x="0" y="1509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559735" cy="156697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37"/>
                </a:lnSpc>
              </a:pPr>
              <a:r>
                <a:rPr lang="en-US" sz="55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Причины возникновения буллинга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92237" y="3943945"/>
            <a:ext cx="16303526" cy="583618"/>
            <a:chOff x="0" y="0"/>
            <a:chExt cx="21738035" cy="7781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38034" cy="778157"/>
            </a:xfrm>
            <a:custGeom>
              <a:avLst/>
              <a:gdLst/>
              <a:ahLst/>
              <a:cxnLst/>
              <a:rect r="r" b="b" t="t" l="l"/>
              <a:pathLst>
                <a:path h="778157" w="21738034">
                  <a:moveTo>
                    <a:pt x="0" y="0"/>
                  </a:moveTo>
                  <a:lnTo>
                    <a:pt x="21738034" y="0"/>
                  </a:lnTo>
                  <a:lnTo>
                    <a:pt x="21738034" y="778157"/>
                  </a:lnTo>
                  <a:lnTo>
                    <a:pt x="0" y="7781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1738035" cy="9115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702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Буллинг может быть вызван множеством факторов, как индивидуальных, так и социальных.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92238" y="5000030"/>
            <a:ext cx="3544044" cy="601474"/>
            <a:chOff x="0" y="0"/>
            <a:chExt cx="4725392" cy="8019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725392" cy="801966"/>
            </a:xfrm>
            <a:custGeom>
              <a:avLst/>
              <a:gdLst/>
              <a:ahLst/>
              <a:cxnLst/>
              <a:rect r="r" b="b" t="t" l="l"/>
              <a:pathLst>
                <a:path h="801966" w="4725392">
                  <a:moveTo>
                    <a:pt x="0" y="0"/>
                  </a:moveTo>
                  <a:lnTo>
                    <a:pt x="4725392" y="0"/>
                  </a:lnTo>
                  <a:lnTo>
                    <a:pt x="4725392" y="801966"/>
                  </a:lnTo>
                  <a:lnTo>
                    <a:pt x="0" y="8019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4725392" cy="83054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7"/>
                </a:lnSpc>
              </a:pPr>
              <a:r>
                <a:rPr lang="en-US" sz="2949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Личные причины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92238" y="5726460"/>
            <a:ext cx="7805886" cy="2355268"/>
            <a:chOff x="0" y="0"/>
            <a:chExt cx="10407848" cy="31403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407848" cy="3140357"/>
            </a:xfrm>
            <a:custGeom>
              <a:avLst/>
              <a:gdLst/>
              <a:ahLst/>
              <a:cxnLst/>
              <a:rect r="r" b="b" t="t" l="l"/>
              <a:pathLst>
                <a:path h="314035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3140357"/>
                  </a:lnTo>
                  <a:lnTo>
                    <a:pt x="0" y="3140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33350"/>
              <a:ext cx="10407848" cy="32737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702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Низкая самооценка, чувство превосходства, агрессивность, недостаток эмпатии, неуверенность в себе, стремление к популярности, желание доминировать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499401" y="5000030"/>
            <a:ext cx="5328254" cy="601474"/>
            <a:chOff x="0" y="0"/>
            <a:chExt cx="7104338" cy="80196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104338" cy="801966"/>
            </a:xfrm>
            <a:custGeom>
              <a:avLst/>
              <a:gdLst/>
              <a:ahLst/>
              <a:cxnLst/>
              <a:rect r="r" b="b" t="t" l="l"/>
              <a:pathLst>
                <a:path h="801966" w="7104338">
                  <a:moveTo>
                    <a:pt x="0" y="0"/>
                  </a:moveTo>
                  <a:lnTo>
                    <a:pt x="7104338" y="0"/>
                  </a:lnTo>
                  <a:lnTo>
                    <a:pt x="7104338" y="801966"/>
                  </a:lnTo>
                  <a:lnTo>
                    <a:pt x="0" y="8019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7104338" cy="83054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7"/>
                </a:lnSpc>
              </a:pPr>
              <a:r>
                <a:rPr lang="en-US" sz="2949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Социальные причины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499401" y="5726460"/>
            <a:ext cx="7805886" cy="2945818"/>
            <a:chOff x="0" y="0"/>
            <a:chExt cx="10407848" cy="392775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407848" cy="3927757"/>
            </a:xfrm>
            <a:custGeom>
              <a:avLst/>
              <a:gdLst/>
              <a:ahLst/>
              <a:cxnLst/>
              <a:rect r="r" b="b" t="t" l="l"/>
              <a:pathLst>
                <a:path h="3927757" w="10407848">
                  <a:moveTo>
                    <a:pt x="0" y="0"/>
                  </a:moveTo>
                  <a:lnTo>
                    <a:pt x="10407848" y="0"/>
                  </a:lnTo>
                  <a:lnTo>
                    <a:pt x="10407848" y="3927757"/>
                  </a:lnTo>
                  <a:lnTo>
                    <a:pt x="0" y="39277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33350"/>
              <a:ext cx="10407848" cy="40611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702"/>
                </a:lnSpc>
              </a:pPr>
              <a:r>
                <a:rPr lang="en-US" sz="28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Негативные модели поведения в семье, группах сверстников, нетерпимость, предрассудки, отсутствие четких правил и санкций в школе, нехватка поддержки от взрослых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762875" y="710953"/>
            <a:ext cx="9620250" cy="1850975"/>
            <a:chOff x="0" y="0"/>
            <a:chExt cx="12827000" cy="24679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827000" cy="2467967"/>
            </a:xfrm>
            <a:custGeom>
              <a:avLst/>
              <a:gdLst/>
              <a:ahLst/>
              <a:cxnLst/>
              <a:rect r="r" b="b" t="t" l="l"/>
              <a:pathLst>
                <a:path h="2467967" w="12827000">
                  <a:moveTo>
                    <a:pt x="0" y="0"/>
                  </a:moveTo>
                  <a:lnTo>
                    <a:pt x="12827000" y="0"/>
                  </a:lnTo>
                  <a:lnTo>
                    <a:pt x="12827000" y="2467967"/>
                  </a:lnTo>
                  <a:lnTo>
                    <a:pt x="0" y="24679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827000" cy="25251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312"/>
                </a:lnSpc>
              </a:pPr>
              <a:r>
                <a:rPr lang="en-US" sz="50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Последствия буллинга для жертвы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62875" y="2561927"/>
            <a:ext cx="9620250" cy="1061737"/>
            <a:chOff x="0" y="0"/>
            <a:chExt cx="12827000" cy="14156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27000" cy="1415650"/>
            </a:xfrm>
            <a:custGeom>
              <a:avLst/>
              <a:gdLst/>
              <a:ahLst/>
              <a:cxnLst/>
              <a:rect r="r" b="b" t="t" l="l"/>
              <a:pathLst>
                <a:path h="1415650" w="12827000">
                  <a:moveTo>
                    <a:pt x="0" y="0"/>
                  </a:moveTo>
                  <a:lnTo>
                    <a:pt x="12827000" y="0"/>
                  </a:lnTo>
                  <a:lnTo>
                    <a:pt x="12827000" y="1415650"/>
                  </a:lnTo>
                  <a:lnTo>
                    <a:pt x="0" y="14156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12827000" cy="15394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24"/>
                </a:lnSpc>
              </a:pPr>
              <a:r>
                <a:rPr lang="en-US" sz="2599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Буллинг оказывает негативное влияние на жертву, вызывая эмоциональное, психологическое и физическое страдание.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758112" y="3827561"/>
            <a:ext cx="4690468" cy="3576191"/>
            <a:chOff x="0" y="0"/>
            <a:chExt cx="6253957" cy="47682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6241288" cy="4755515"/>
            </a:xfrm>
            <a:custGeom>
              <a:avLst/>
              <a:gdLst/>
              <a:ahLst/>
              <a:cxnLst/>
              <a:rect r="r" b="b" t="t" l="l"/>
              <a:pathLst>
                <a:path h="4755515" w="6241288">
                  <a:moveTo>
                    <a:pt x="0" y="144780"/>
                  </a:moveTo>
                  <a:cubicBezTo>
                    <a:pt x="0" y="64770"/>
                    <a:pt x="64897" y="0"/>
                    <a:pt x="144907" y="0"/>
                  </a:cubicBezTo>
                  <a:lnTo>
                    <a:pt x="6096381" y="0"/>
                  </a:lnTo>
                  <a:cubicBezTo>
                    <a:pt x="6176391" y="0"/>
                    <a:pt x="6241288" y="64770"/>
                    <a:pt x="6241288" y="144780"/>
                  </a:cubicBezTo>
                  <a:lnTo>
                    <a:pt x="6241288" y="4610735"/>
                  </a:lnTo>
                  <a:cubicBezTo>
                    <a:pt x="6241288" y="4690745"/>
                    <a:pt x="6176391" y="4755515"/>
                    <a:pt x="6096381" y="4755515"/>
                  </a:cubicBezTo>
                  <a:lnTo>
                    <a:pt x="144907" y="4755515"/>
                  </a:lnTo>
                  <a:cubicBezTo>
                    <a:pt x="64897" y="4755515"/>
                    <a:pt x="0" y="4690745"/>
                    <a:pt x="0" y="4610735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253988" cy="4768215"/>
            </a:xfrm>
            <a:custGeom>
              <a:avLst/>
              <a:gdLst/>
              <a:ahLst/>
              <a:cxnLst/>
              <a:rect r="r" b="b" t="t" l="l"/>
              <a:pathLst>
                <a:path h="4768215" w="6253988">
                  <a:moveTo>
                    <a:pt x="0" y="151130"/>
                  </a:moveTo>
                  <a:cubicBezTo>
                    <a:pt x="0" y="67691"/>
                    <a:pt x="67691" y="0"/>
                    <a:pt x="151257" y="0"/>
                  </a:cubicBezTo>
                  <a:lnTo>
                    <a:pt x="6102731" y="0"/>
                  </a:lnTo>
                  <a:lnTo>
                    <a:pt x="6102731" y="6350"/>
                  </a:lnTo>
                  <a:lnTo>
                    <a:pt x="6102731" y="0"/>
                  </a:lnTo>
                  <a:cubicBezTo>
                    <a:pt x="6186170" y="0"/>
                    <a:pt x="6253988" y="67691"/>
                    <a:pt x="6253988" y="151130"/>
                  </a:cubicBezTo>
                  <a:lnTo>
                    <a:pt x="6247638" y="151130"/>
                  </a:lnTo>
                  <a:lnTo>
                    <a:pt x="6253988" y="151130"/>
                  </a:lnTo>
                  <a:lnTo>
                    <a:pt x="6253988" y="4617085"/>
                  </a:lnTo>
                  <a:lnTo>
                    <a:pt x="6247638" y="4617085"/>
                  </a:lnTo>
                  <a:lnTo>
                    <a:pt x="6253988" y="4617085"/>
                  </a:lnTo>
                  <a:cubicBezTo>
                    <a:pt x="6253988" y="4700524"/>
                    <a:pt x="6186297" y="4768215"/>
                    <a:pt x="6102731" y="4768215"/>
                  </a:cubicBezTo>
                  <a:lnTo>
                    <a:pt x="6102731" y="4761865"/>
                  </a:lnTo>
                  <a:lnTo>
                    <a:pt x="6102731" y="4768215"/>
                  </a:lnTo>
                  <a:lnTo>
                    <a:pt x="151257" y="4768215"/>
                  </a:lnTo>
                  <a:lnTo>
                    <a:pt x="151257" y="4761865"/>
                  </a:lnTo>
                  <a:lnTo>
                    <a:pt x="151257" y="4768215"/>
                  </a:lnTo>
                  <a:cubicBezTo>
                    <a:pt x="67691" y="4768215"/>
                    <a:pt x="0" y="4700651"/>
                    <a:pt x="0" y="4617085"/>
                  </a:cubicBezTo>
                  <a:lnTo>
                    <a:pt x="0" y="151130"/>
                  </a:lnTo>
                  <a:lnTo>
                    <a:pt x="6350" y="151130"/>
                  </a:lnTo>
                  <a:lnTo>
                    <a:pt x="0" y="151130"/>
                  </a:lnTo>
                  <a:moveTo>
                    <a:pt x="12700" y="151130"/>
                  </a:moveTo>
                  <a:lnTo>
                    <a:pt x="12700" y="4617085"/>
                  </a:lnTo>
                  <a:lnTo>
                    <a:pt x="6350" y="4617085"/>
                  </a:lnTo>
                  <a:lnTo>
                    <a:pt x="12700" y="4617085"/>
                  </a:lnTo>
                  <a:cubicBezTo>
                    <a:pt x="12700" y="4693539"/>
                    <a:pt x="74676" y="4755515"/>
                    <a:pt x="151257" y="4755515"/>
                  </a:cubicBezTo>
                  <a:lnTo>
                    <a:pt x="6102731" y="4755515"/>
                  </a:lnTo>
                  <a:cubicBezTo>
                    <a:pt x="6179185" y="4755515"/>
                    <a:pt x="6241288" y="4693539"/>
                    <a:pt x="6241288" y="4617085"/>
                  </a:cubicBezTo>
                  <a:lnTo>
                    <a:pt x="6241288" y="151130"/>
                  </a:lnTo>
                  <a:cubicBezTo>
                    <a:pt x="6241288" y="74676"/>
                    <a:pt x="6179312" y="12700"/>
                    <a:pt x="6102731" y="12700"/>
                  </a:cubicBezTo>
                  <a:lnTo>
                    <a:pt x="151257" y="12700"/>
                  </a:lnTo>
                  <a:lnTo>
                    <a:pt x="151257" y="6350"/>
                  </a:lnTo>
                  <a:lnTo>
                    <a:pt x="151257" y="12700"/>
                  </a:lnTo>
                  <a:cubicBezTo>
                    <a:pt x="74676" y="12700"/>
                    <a:pt x="12700" y="74676"/>
                    <a:pt x="12700" y="15113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030915" y="4100364"/>
            <a:ext cx="4144864" cy="807541"/>
            <a:chOff x="0" y="0"/>
            <a:chExt cx="5526485" cy="10767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526485" cy="1076722"/>
            </a:xfrm>
            <a:custGeom>
              <a:avLst/>
              <a:gdLst/>
              <a:ahLst/>
              <a:cxnLst/>
              <a:rect r="r" b="b" t="t" l="l"/>
              <a:pathLst>
                <a:path h="1076722" w="5526485">
                  <a:moveTo>
                    <a:pt x="0" y="0"/>
                  </a:moveTo>
                  <a:lnTo>
                    <a:pt x="5526485" y="0"/>
                  </a:lnTo>
                  <a:lnTo>
                    <a:pt x="5526485" y="1076722"/>
                  </a:lnTo>
                  <a:lnTo>
                    <a:pt x="0" y="1076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5526485" cy="110529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124"/>
                </a:lnSpc>
              </a:pPr>
              <a:r>
                <a:rPr lang="en-US" sz="249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Эмоциональные последствия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030915" y="5062984"/>
            <a:ext cx="4144864" cy="2329147"/>
            <a:chOff x="0" y="0"/>
            <a:chExt cx="5526485" cy="31055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526485" cy="3105529"/>
            </a:xfrm>
            <a:custGeom>
              <a:avLst/>
              <a:gdLst/>
              <a:ahLst/>
              <a:cxnLst/>
              <a:rect r="r" b="b" t="t" l="l"/>
              <a:pathLst>
                <a:path h="3105529" w="5526485">
                  <a:moveTo>
                    <a:pt x="0" y="0"/>
                  </a:moveTo>
                  <a:lnTo>
                    <a:pt x="5526485" y="0"/>
                  </a:lnTo>
                  <a:lnTo>
                    <a:pt x="5526485" y="3105529"/>
                  </a:lnTo>
                  <a:lnTo>
                    <a:pt x="0" y="3105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14300"/>
              <a:ext cx="5526485" cy="32198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737"/>
                </a:lnSpc>
              </a:pPr>
              <a:r>
                <a:rPr lang="en-US" sz="2299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Страх, тревога, депрессия, чувство одиночества, безысходности, стыда, вины, неуверенность в себе, потеря интереса к жизни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697569" y="3827561"/>
            <a:ext cx="4690468" cy="3576191"/>
            <a:chOff x="0" y="0"/>
            <a:chExt cx="6253957" cy="476825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6350" y="6350"/>
              <a:ext cx="6241288" cy="4755515"/>
            </a:xfrm>
            <a:custGeom>
              <a:avLst/>
              <a:gdLst/>
              <a:ahLst/>
              <a:cxnLst/>
              <a:rect r="r" b="b" t="t" l="l"/>
              <a:pathLst>
                <a:path h="4755515" w="6241288">
                  <a:moveTo>
                    <a:pt x="0" y="144780"/>
                  </a:moveTo>
                  <a:cubicBezTo>
                    <a:pt x="0" y="64770"/>
                    <a:pt x="64897" y="0"/>
                    <a:pt x="144907" y="0"/>
                  </a:cubicBezTo>
                  <a:lnTo>
                    <a:pt x="6096381" y="0"/>
                  </a:lnTo>
                  <a:cubicBezTo>
                    <a:pt x="6176391" y="0"/>
                    <a:pt x="6241288" y="64770"/>
                    <a:pt x="6241288" y="144780"/>
                  </a:cubicBezTo>
                  <a:lnTo>
                    <a:pt x="6241288" y="4610735"/>
                  </a:lnTo>
                  <a:cubicBezTo>
                    <a:pt x="6241288" y="4690745"/>
                    <a:pt x="6176391" y="4755515"/>
                    <a:pt x="6096381" y="4755515"/>
                  </a:cubicBezTo>
                  <a:lnTo>
                    <a:pt x="144907" y="4755515"/>
                  </a:lnTo>
                  <a:cubicBezTo>
                    <a:pt x="64897" y="4755515"/>
                    <a:pt x="0" y="4690745"/>
                    <a:pt x="0" y="4610735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253988" cy="4768215"/>
            </a:xfrm>
            <a:custGeom>
              <a:avLst/>
              <a:gdLst/>
              <a:ahLst/>
              <a:cxnLst/>
              <a:rect r="r" b="b" t="t" l="l"/>
              <a:pathLst>
                <a:path h="4768215" w="6253988">
                  <a:moveTo>
                    <a:pt x="0" y="151130"/>
                  </a:moveTo>
                  <a:cubicBezTo>
                    <a:pt x="0" y="67691"/>
                    <a:pt x="67691" y="0"/>
                    <a:pt x="151257" y="0"/>
                  </a:cubicBezTo>
                  <a:lnTo>
                    <a:pt x="6102731" y="0"/>
                  </a:lnTo>
                  <a:lnTo>
                    <a:pt x="6102731" y="6350"/>
                  </a:lnTo>
                  <a:lnTo>
                    <a:pt x="6102731" y="0"/>
                  </a:lnTo>
                  <a:cubicBezTo>
                    <a:pt x="6186170" y="0"/>
                    <a:pt x="6253988" y="67691"/>
                    <a:pt x="6253988" y="151130"/>
                  </a:cubicBezTo>
                  <a:lnTo>
                    <a:pt x="6247638" y="151130"/>
                  </a:lnTo>
                  <a:lnTo>
                    <a:pt x="6253988" y="151130"/>
                  </a:lnTo>
                  <a:lnTo>
                    <a:pt x="6253988" y="4617085"/>
                  </a:lnTo>
                  <a:lnTo>
                    <a:pt x="6247638" y="4617085"/>
                  </a:lnTo>
                  <a:lnTo>
                    <a:pt x="6253988" y="4617085"/>
                  </a:lnTo>
                  <a:cubicBezTo>
                    <a:pt x="6253988" y="4700524"/>
                    <a:pt x="6186297" y="4768215"/>
                    <a:pt x="6102731" y="4768215"/>
                  </a:cubicBezTo>
                  <a:lnTo>
                    <a:pt x="6102731" y="4761865"/>
                  </a:lnTo>
                  <a:lnTo>
                    <a:pt x="6102731" y="4768215"/>
                  </a:lnTo>
                  <a:lnTo>
                    <a:pt x="151257" y="4768215"/>
                  </a:lnTo>
                  <a:lnTo>
                    <a:pt x="151257" y="4761865"/>
                  </a:lnTo>
                  <a:lnTo>
                    <a:pt x="151257" y="4768215"/>
                  </a:lnTo>
                  <a:cubicBezTo>
                    <a:pt x="67691" y="4768215"/>
                    <a:pt x="0" y="4700651"/>
                    <a:pt x="0" y="4617085"/>
                  </a:cubicBezTo>
                  <a:lnTo>
                    <a:pt x="0" y="151130"/>
                  </a:lnTo>
                  <a:lnTo>
                    <a:pt x="6350" y="151130"/>
                  </a:lnTo>
                  <a:lnTo>
                    <a:pt x="0" y="151130"/>
                  </a:lnTo>
                  <a:moveTo>
                    <a:pt x="12700" y="151130"/>
                  </a:moveTo>
                  <a:lnTo>
                    <a:pt x="12700" y="4617085"/>
                  </a:lnTo>
                  <a:lnTo>
                    <a:pt x="6350" y="4617085"/>
                  </a:lnTo>
                  <a:lnTo>
                    <a:pt x="12700" y="4617085"/>
                  </a:lnTo>
                  <a:cubicBezTo>
                    <a:pt x="12700" y="4693539"/>
                    <a:pt x="74676" y="4755515"/>
                    <a:pt x="151257" y="4755515"/>
                  </a:cubicBezTo>
                  <a:lnTo>
                    <a:pt x="6102731" y="4755515"/>
                  </a:lnTo>
                  <a:cubicBezTo>
                    <a:pt x="6179185" y="4755515"/>
                    <a:pt x="6241288" y="4693539"/>
                    <a:pt x="6241288" y="4617085"/>
                  </a:cubicBezTo>
                  <a:lnTo>
                    <a:pt x="6241288" y="151130"/>
                  </a:lnTo>
                  <a:cubicBezTo>
                    <a:pt x="6241288" y="74676"/>
                    <a:pt x="6179312" y="12700"/>
                    <a:pt x="6102731" y="12700"/>
                  </a:cubicBezTo>
                  <a:lnTo>
                    <a:pt x="151257" y="12700"/>
                  </a:lnTo>
                  <a:lnTo>
                    <a:pt x="151257" y="6350"/>
                  </a:lnTo>
                  <a:lnTo>
                    <a:pt x="151257" y="12700"/>
                  </a:lnTo>
                  <a:cubicBezTo>
                    <a:pt x="74676" y="12700"/>
                    <a:pt x="12700" y="74676"/>
                    <a:pt x="12700" y="15113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2970371" y="4100364"/>
            <a:ext cx="4144864" cy="807541"/>
            <a:chOff x="0" y="0"/>
            <a:chExt cx="5526485" cy="10767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526485" cy="1076722"/>
            </a:xfrm>
            <a:custGeom>
              <a:avLst/>
              <a:gdLst/>
              <a:ahLst/>
              <a:cxnLst/>
              <a:rect r="r" b="b" t="t" l="l"/>
              <a:pathLst>
                <a:path h="1076722" w="5526485">
                  <a:moveTo>
                    <a:pt x="0" y="0"/>
                  </a:moveTo>
                  <a:lnTo>
                    <a:pt x="5526485" y="0"/>
                  </a:lnTo>
                  <a:lnTo>
                    <a:pt x="5526485" y="1076722"/>
                  </a:lnTo>
                  <a:lnTo>
                    <a:pt x="0" y="1076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5526485" cy="110529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124"/>
                </a:lnSpc>
              </a:pPr>
              <a:r>
                <a:rPr lang="en-US" sz="249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Психологические последствия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970371" y="5062984"/>
            <a:ext cx="4144864" cy="2139036"/>
            <a:chOff x="0" y="0"/>
            <a:chExt cx="5526485" cy="285204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526485" cy="2852048"/>
            </a:xfrm>
            <a:custGeom>
              <a:avLst/>
              <a:gdLst/>
              <a:ahLst/>
              <a:cxnLst/>
              <a:rect r="r" b="b" t="t" l="l"/>
              <a:pathLst>
                <a:path h="2852048" w="5526485">
                  <a:moveTo>
                    <a:pt x="0" y="0"/>
                  </a:moveTo>
                  <a:lnTo>
                    <a:pt x="5526485" y="0"/>
                  </a:lnTo>
                  <a:lnTo>
                    <a:pt x="5526485" y="2852048"/>
                  </a:lnTo>
                  <a:lnTo>
                    <a:pt x="0" y="28520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0"/>
              <a:ext cx="5526485" cy="29472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12"/>
                </a:lnSpc>
              </a:pPr>
              <a:r>
                <a:rPr lang="en-US" sz="2100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Низкая самооценка, проблемы с концентрацией, фобии, панические атаки, посттравматический стресс, склонность к самоповреждению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758112" y="7652742"/>
            <a:ext cx="9629775" cy="1931640"/>
            <a:chOff x="0" y="0"/>
            <a:chExt cx="12839700" cy="25755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6350" y="6350"/>
              <a:ext cx="12827000" cy="2562860"/>
            </a:xfrm>
            <a:custGeom>
              <a:avLst/>
              <a:gdLst/>
              <a:ahLst/>
              <a:cxnLst/>
              <a:rect r="r" b="b" t="t" l="l"/>
              <a:pathLst>
                <a:path h="2562860" w="12827000">
                  <a:moveTo>
                    <a:pt x="0" y="144780"/>
                  </a:moveTo>
                  <a:cubicBezTo>
                    <a:pt x="0" y="64770"/>
                    <a:pt x="65024" y="0"/>
                    <a:pt x="145288" y="0"/>
                  </a:cubicBezTo>
                  <a:lnTo>
                    <a:pt x="12681712" y="0"/>
                  </a:lnTo>
                  <a:cubicBezTo>
                    <a:pt x="12761976" y="0"/>
                    <a:pt x="12827000" y="64770"/>
                    <a:pt x="12827000" y="144780"/>
                  </a:cubicBezTo>
                  <a:lnTo>
                    <a:pt x="12827000" y="2418080"/>
                  </a:lnTo>
                  <a:cubicBezTo>
                    <a:pt x="12827000" y="2498090"/>
                    <a:pt x="12761976" y="2562860"/>
                    <a:pt x="12681712" y="2562860"/>
                  </a:cubicBezTo>
                  <a:lnTo>
                    <a:pt x="145288" y="2562860"/>
                  </a:lnTo>
                  <a:cubicBezTo>
                    <a:pt x="65024" y="2562860"/>
                    <a:pt x="0" y="2497963"/>
                    <a:pt x="0" y="2418080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839700" cy="2575560"/>
            </a:xfrm>
            <a:custGeom>
              <a:avLst/>
              <a:gdLst/>
              <a:ahLst/>
              <a:cxnLst/>
              <a:rect r="r" b="b" t="t" l="l"/>
              <a:pathLst>
                <a:path h="2575560" w="12839700">
                  <a:moveTo>
                    <a:pt x="0" y="151130"/>
                  </a:moveTo>
                  <a:cubicBezTo>
                    <a:pt x="0" y="67691"/>
                    <a:pt x="67945" y="0"/>
                    <a:pt x="151638" y="0"/>
                  </a:cubicBezTo>
                  <a:lnTo>
                    <a:pt x="12688062" y="0"/>
                  </a:lnTo>
                  <a:lnTo>
                    <a:pt x="12688062" y="6350"/>
                  </a:lnTo>
                  <a:lnTo>
                    <a:pt x="12688062" y="0"/>
                  </a:lnTo>
                  <a:cubicBezTo>
                    <a:pt x="12771755" y="0"/>
                    <a:pt x="12839700" y="67691"/>
                    <a:pt x="12839700" y="151130"/>
                  </a:cubicBezTo>
                  <a:lnTo>
                    <a:pt x="12833350" y="151130"/>
                  </a:lnTo>
                  <a:lnTo>
                    <a:pt x="12839700" y="151130"/>
                  </a:lnTo>
                  <a:lnTo>
                    <a:pt x="12839700" y="2424430"/>
                  </a:lnTo>
                  <a:lnTo>
                    <a:pt x="12833350" y="2424430"/>
                  </a:lnTo>
                  <a:lnTo>
                    <a:pt x="12839700" y="2424430"/>
                  </a:lnTo>
                  <a:cubicBezTo>
                    <a:pt x="12839700" y="2507869"/>
                    <a:pt x="12771755" y="2575560"/>
                    <a:pt x="12688062" y="2575560"/>
                  </a:cubicBezTo>
                  <a:lnTo>
                    <a:pt x="12688062" y="2569210"/>
                  </a:lnTo>
                  <a:lnTo>
                    <a:pt x="12688062" y="2575560"/>
                  </a:lnTo>
                  <a:lnTo>
                    <a:pt x="151638" y="2575560"/>
                  </a:lnTo>
                  <a:lnTo>
                    <a:pt x="151638" y="2569210"/>
                  </a:lnTo>
                  <a:lnTo>
                    <a:pt x="151638" y="2575560"/>
                  </a:lnTo>
                  <a:cubicBezTo>
                    <a:pt x="67945" y="2575560"/>
                    <a:pt x="0" y="2507869"/>
                    <a:pt x="0" y="2424430"/>
                  </a:cubicBezTo>
                  <a:lnTo>
                    <a:pt x="0" y="151130"/>
                  </a:lnTo>
                  <a:lnTo>
                    <a:pt x="6350" y="151130"/>
                  </a:lnTo>
                  <a:lnTo>
                    <a:pt x="0" y="151130"/>
                  </a:lnTo>
                  <a:moveTo>
                    <a:pt x="12700" y="151130"/>
                  </a:moveTo>
                  <a:lnTo>
                    <a:pt x="12700" y="2424430"/>
                  </a:lnTo>
                  <a:lnTo>
                    <a:pt x="6350" y="2424430"/>
                  </a:lnTo>
                  <a:lnTo>
                    <a:pt x="12700" y="2424430"/>
                  </a:lnTo>
                  <a:cubicBezTo>
                    <a:pt x="12700" y="2500884"/>
                    <a:pt x="74930" y="2562860"/>
                    <a:pt x="151638" y="2562860"/>
                  </a:cubicBezTo>
                  <a:lnTo>
                    <a:pt x="12688062" y="2562860"/>
                  </a:lnTo>
                  <a:cubicBezTo>
                    <a:pt x="12764897" y="2562860"/>
                    <a:pt x="12827000" y="2500884"/>
                    <a:pt x="12827000" y="2424430"/>
                  </a:cubicBezTo>
                  <a:lnTo>
                    <a:pt x="12827000" y="151130"/>
                  </a:lnTo>
                  <a:cubicBezTo>
                    <a:pt x="12827000" y="74676"/>
                    <a:pt x="12764770" y="12700"/>
                    <a:pt x="12688062" y="12700"/>
                  </a:cubicBezTo>
                  <a:lnTo>
                    <a:pt x="151638" y="12700"/>
                  </a:lnTo>
                  <a:lnTo>
                    <a:pt x="151638" y="6350"/>
                  </a:lnTo>
                  <a:lnTo>
                    <a:pt x="151638" y="12700"/>
                  </a:lnTo>
                  <a:cubicBezTo>
                    <a:pt x="74930" y="12700"/>
                    <a:pt x="12700" y="74676"/>
                    <a:pt x="12700" y="15113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030915" y="7925544"/>
            <a:ext cx="4335959" cy="403771"/>
            <a:chOff x="0" y="0"/>
            <a:chExt cx="5781278" cy="53836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781279" cy="538362"/>
            </a:xfrm>
            <a:custGeom>
              <a:avLst/>
              <a:gdLst/>
              <a:ahLst/>
              <a:cxnLst/>
              <a:rect r="r" b="b" t="t" l="l"/>
              <a:pathLst>
                <a:path h="538362" w="5781279">
                  <a:moveTo>
                    <a:pt x="0" y="0"/>
                  </a:moveTo>
                  <a:lnTo>
                    <a:pt x="5781279" y="0"/>
                  </a:lnTo>
                  <a:lnTo>
                    <a:pt x="5781279" y="538362"/>
                  </a:lnTo>
                  <a:lnTo>
                    <a:pt x="0" y="538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5781278" cy="56693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124"/>
                </a:lnSpc>
              </a:pPr>
              <a:r>
                <a:rPr lang="en-US" sz="2499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Физические последствия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30915" y="8484394"/>
            <a:ext cx="9084171" cy="928972"/>
            <a:chOff x="0" y="0"/>
            <a:chExt cx="12112228" cy="123862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112228" cy="1238629"/>
            </a:xfrm>
            <a:custGeom>
              <a:avLst/>
              <a:gdLst/>
              <a:ahLst/>
              <a:cxnLst/>
              <a:rect r="r" b="b" t="t" l="l"/>
              <a:pathLst>
                <a:path h="1238629" w="12112228">
                  <a:moveTo>
                    <a:pt x="0" y="0"/>
                  </a:moveTo>
                  <a:lnTo>
                    <a:pt x="12112228" y="0"/>
                  </a:lnTo>
                  <a:lnTo>
                    <a:pt x="12112228" y="1238629"/>
                  </a:lnTo>
                  <a:lnTo>
                    <a:pt x="0" y="12386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14300"/>
              <a:ext cx="12112228" cy="13529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737"/>
                </a:lnSpc>
              </a:pPr>
              <a:r>
                <a:rPr lang="en-US" sz="2299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Головные боли, боли в животе, бессонница, нарушения пищевого поведения, проблемы с кожей, снижение иммунитета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216979" y="1081980"/>
            <a:ext cx="7293483" cy="8229600"/>
          </a:xfrm>
          <a:custGeom>
            <a:avLst/>
            <a:gdLst/>
            <a:ahLst/>
            <a:cxnLst/>
            <a:rect r="r" b="b" t="t" l="l"/>
            <a:pathLst>
              <a:path h="8229600" w="7293483">
                <a:moveTo>
                  <a:pt x="0" y="0"/>
                </a:moveTo>
                <a:lnTo>
                  <a:pt x="7293483" y="0"/>
                </a:lnTo>
                <a:lnTo>
                  <a:pt x="729348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35819" y="849214"/>
            <a:ext cx="9758362" cy="1492746"/>
            <a:chOff x="0" y="0"/>
            <a:chExt cx="13011150" cy="19903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11150" cy="1990328"/>
            </a:xfrm>
            <a:custGeom>
              <a:avLst/>
              <a:gdLst/>
              <a:ahLst/>
              <a:cxnLst/>
              <a:rect r="r" b="b" t="t" l="l"/>
              <a:pathLst>
                <a:path h="1990328" w="13011150">
                  <a:moveTo>
                    <a:pt x="0" y="0"/>
                  </a:moveTo>
                  <a:lnTo>
                    <a:pt x="13011150" y="0"/>
                  </a:lnTo>
                  <a:lnTo>
                    <a:pt x="13011150" y="1990328"/>
                  </a:lnTo>
                  <a:lnTo>
                    <a:pt x="0" y="1990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3011150" cy="203795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874"/>
                </a:lnSpc>
              </a:pPr>
              <a:r>
                <a:rPr lang="en-US" sz="4687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Последствия буллинга для агрессора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35819" y="2700189"/>
            <a:ext cx="9758362" cy="1031862"/>
            <a:chOff x="0" y="0"/>
            <a:chExt cx="13011150" cy="13758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011150" cy="1375816"/>
            </a:xfrm>
            <a:custGeom>
              <a:avLst/>
              <a:gdLst/>
              <a:ahLst/>
              <a:cxnLst/>
              <a:rect r="r" b="b" t="t" l="l"/>
              <a:pathLst>
                <a:path h="1375816" w="13011150">
                  <a:moveTo>
                    <a:pt x="0" y="0"/>
                  </a:moveTo>
                  <a:lnTo>
                    <a:pt x="13011150" y="0"/>
                  </a:lnTo>
                  <a:lnTo>
                    <a:pt x="13011150" y="1375816"/>
                  </a:lnTo>
                  <a:lnTo>
                    <a:pt x="0" y="1375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13011150" cy="14901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119"/>
                </a:lnSpc>
              </a:pPr>
              <a:r>
                <a:rPr lang="en-US" sz="257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Буллинг также имеет негативные последствия для агрессора, которые часто не видны сразу.</a:t>
              </a:r>
            </a:p>
          </p:txBody>
        </p:sp>
      </p:grpSp>
      <p:sp>
        <p:nvSpPr>
          <p:cNvPr name="Freeform 11" id="11" descr="preencoded.png"/>
          <p:cNvSpPr/>
          <p:nvPr/>
        </p:nvSpPr>
        <p:spPr>
          <a:xfrm flipH="false" flipV="false" rot="0">
            <a:off x="835819" y="3733205"/>
            <a:ext cx="596950" cy="596950"/>
          </a:xfrm>
          <a:custGeom>
            <a:avLst/>
            <a:gdLst/>
            <a:ahLst/>
            <a:cxnLst/>
            <a:rect r="r" b="b" t="t" l="l"/>
            <a:pathLst>
              <a:path h="596950" w="596950">
                <a:moveTo>
                  <a:pt x="0" y="0"/>
                </a:moveTo>
                <a:lnTo>
                  <a:pt x="596950" y="0"/>
                </a:lnTo>
                <a:lnTo>
                  <a:pt x="596950" y="596950"/>
                </a:lnTo>
                <a:lnTo>
                  <a:pt x="0" y="59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35819" y="4568875"/>
            <a:ext cx="2985344" cy="373112"/>
            <a:chOff x="0" y="0"/>
            <a:chExt cx="3980458" cy="4974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80458" cy="497483"/>
            </a:xfrm>
            <a:custGeom>
              <a:avLst/>
              <a:gdLst/>
              <a:ahLst/>
              <a:cxnLst/>
              <a:rect r="r" b="b" t="t" l="l"/>
              <a:pathLst>
                <a:path h="497483" w="3980458">
                  <a:moveTo>
                    <a:pt x="0" y="0"/>
                  </a:moveTo>
                  <a:lnTo>
                    <a:pt x="3980458" y="0"/>
                  </a:lnTo>
                  <a:lnTo>
                    <a:pt x="3980458" y="497483"/>
                  </a:lnTo>
                  <a:lnTo>
                    <a:pt x="0" y="497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980458" cy="5355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37"/>
                </a:lnSpc>
              </a:pPr>
              <a:r>
                <a:rPr lang="en-US" sz="2312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Агрессивность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5819" y="5085160"/>
            <a:ext cx="4699992" cy="1546212"/>
            <a:chOff x="0" y="0"/>
            <a:chExt cx="6266657" cy="206161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266657" cy="2061615"/>
            </a:xfrm>
            <a:custGeom>
              <a:avLst/>
              <a:gdLst/>
              <a:ahLst/>
              <a:cxnLst/>
              <a:rect r="r" b="b" t="t" l="l"/>
              <a:pathLst>
                <a:path h="2061615" w="6266657">
                  <a:moveTo>
                    <a:pt x="0" y="0"/>
                  </a:moveTo>
                  <a:lnTo>
                    <a:pt x="6266657" y="0"/>
                  </a:lnTo>
                  <a:lnTo>
                    <a:pt x="6266657" y="2061615"/>
                  </a:lnTo>
                  <a:lnTo>
                    <a:pt x="0" y="20616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14300"/>
              <a:ext cx="6266657" cy="21759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119"/>
                </a:lnSpc>
              </a:pPr>
              <a:r>
                <a:rPr lang="en-US" sz="257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Повышенная агрессивность, склонность к насилию, рискованное поведение</a:t>
              </a:r>
            </a:p>
          </p:txBody>
        </p:sp>
      </p:grpSp>
      <p:sp>
        <p:nvSpPr>
          <p:cNvPr name="Freeform 18" id="18" descr="preencoded.png"/>
          <p:cNvSpPr/>
          <p:nvPr/>
        </p:nvSpPr>
        <p:spPr>
          <a:xfrm flipH="false" flipV="false" rot="0">
            <a:off x="5894040" y="3733205"/>
            <a:ext cx="596950" cy="596950"/>
          </a:xfrm>
          <a:custGeom>
            <a:avLst/>
            <a:gdLst/>
            <a:ahLst/>
            <a:cxnLst/>
            <a:rect r="r" b="b" t="t" l="l"/>
            <a:pathLst>
              <a:path h="596950" w="596950">
                <a:moveTo>
                  <a:pt x="0" y="0"/>
                </a:moveTo>
                <a:lnTo>
                  <a:pt x="596950" y="0"/>
                </a:lnTo>
                <a:lnTo>
                  <a:pt x="596950" y="596950"/>
                </a:lnTo>
                <a:lnTo>
                  <a:pt x="0" y="596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894040" y="4568875"/>
            <a:ext cx="4416624" cy="373112"/>
            <a:chOff x="0" y="0"/>
            <a:chExt cx="5888832" cy="49748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888832" cy="497483"/>
            </a:xfrm>
            <a:custGeom>
              <a:avLst/>
              <a:gdLst/>
              <a:ahLst/>
              <a:cxnLst/>
              <a:rect r="r" b="b" t="t" l="l"/>
              <a:pathLst>
                <a:path h="497483" w="5888832">
                  <a:moveTo>
                    <a:pt x="0" y="0"/>
                  </a:moveTo>
                  <a:lnTo>
                    <a:pt x="5888832" y="0"/>
                  </a:lnTo>
                  <a:lnTo>
                    <a:pt x="5888832" y="497483"/>
                  </a:lnTo>
                  <a:lnTo>
                    <a:pt x="0" y="497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888832" cy="5355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37"/>
                </a:lnSpc>
              </a:pPr>
              <a:r>
                <a:rPr lang="en-US" sz="2312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Проблемы с самоконтролем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894040" y="5085160"/>
            <a:ext cx="4700141" cy="1546212"/>
            <a:chOff x="0" y="0"/>
            <a:chExt cx="6266855" cy="206161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266855" cy="2061615"/>
            </a:xfrm>
            <a:custGeom>
              <a:avLst/>
              <a:gdLst/>
              <a:ahLst/>
              <a:cxnLst/>
              <a:rect r="r" b="b" t="t" l="l"/>
              <a:pathLst>
                <a:path h="2061615" w="6266855">
                  <a:moveTo>
                    <a:pt x="0" y="0"/>
                  </a:moveTo>
                  <a:lnTo>
                    <a:pt x="6266855" y="0"/>
                  </a:lnTo>
                  <a:lnTo>
                    <a:pt x="6266855" y="2061615"/>
                  </a:lnTo>
                  <a:lnTo>
                    <a:pt x="0" y="20616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6266855" cy="21759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119"/>
                </a:lnSpc>
              </a:pPr>
              <a:r>
                <a:rPr lang="en-US" sz="257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Трудности с контролем эмоций, импульсивность, нетерпеливость</a:t>
              </a:r>
            </a:p>
          </p:txBody>
        </p:sp>
      </p:grpSp>
      <p:sp>
        <p:nvSpPr>
          <p:cNvPr name="Freeform 25" id="25" descr="preencoded.png"/>
          <p:cNvSpPr/>
          <p:nvPr/>
        </p:nvSpPr>
        <p:spPr>
          <a:xfrm flipH="false" flipV="false" rot="0">
            <a:off x="835819" y="6671369"/>
            <a:ext cx="596950" cy="596950"/>
          </a:xfrm>
          <a:custGeom>
            <a:avLst/>
            <a:gdLst/>
            <a:ahLst/>
            <a:cxnLst/>
            <a:rect r="r" b="b" t="t" l="l"/>
            <a:pathLst>
              <a:path h="596950" w="596950">
                <a:moveTo>
                  <a:pt x="0" y="0"/>
                </a:moveTo>
                <a:lnTo>
                  <a:pt x="596950" y="0"/>
                </a:lnTo>
                <a:lnTo>
                  <a:pt x="596950" y="596950"/>
                </a:lnTo>
                <a:lnTo>
                  <a:pt x="0" y="596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835819" y="7401669"/>
            <a:ext cx="4699992" cy="746224"/>
            <a:chOff x="0" y="0"/>
            <a:chExt cx="6266657" cy="9949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266657" cy="994965"/>
            </a:xfrm>
            <a:custGeom>
              <a:avLst/>
              <a:gdLst/>
              <a:ahLst/>
              <a:cxnLst/>
              <a:rect r="r" b="b" t="t" l="l"/>
              <a:pathLst>
                <a:path h="994965" w="6266657">
                  <a:moveTo>
                    <a:pt x="0" y="0"/>
                  </a:moveTo>
                  <a:lnTo>
                    <a:pt x="6266657" y="0"/>
                  </a:lnTo>
                  <a:lnTo>
                    <a:pt x="6266657" y="994965"/>
                  </a:lnTo>
                  <a:lnTo>
                    <a:pt x="0" y="9949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6266657" cy="103306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37"/>
                </a:lnSpc>
              </a:pPr>
              <a:r>
                <a:rPr lang="en-US" sz="2312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Проблемы с взаимоотношениями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35819" y="8291066"/>
            <a:ext cx="5655171" cy="1546212"/>
            <a:chOff x="0" y="0"/>
            <a:chExt cx="7540228" cy="206161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540228" cy="2061616"/>
            </a:xfrm>
            <a:custGeom>
              <a:avLst/>
              <a:gdLst/>
              <a:ahLst/>
              <a:cxnLst/>
              <a:rect r="r" b="b" t="t" l="l"/>
              <a:pathLst>
                <a:path h="2061616" w="7540228">
                  <a:moveTo>
                    <a:pt x="0" y="0"/>
                  </a:moveTo>
                  <a:lnTo>
                    <a:pt x="7540228" y="0"/>
                  </a:lnTo>
                  <a:lnTo>
                    <a:pt x="7540228" y="2061616"/>
                  </a:lnTo>
                  <a:lnTo>
                    <a:pt x="0" y="2061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14300"/>
              <a:ext cx="7540228" cy="21759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119"/>
                </a:lnSpc>
              </a:pPr>
              <a:r>
                <a:rPr lang="en-US" sz="257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Трудности в установлении и поддержании здоровых отношений, изоляция, чувство одиночества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0956131" y="1028700"/>
            <a:ext cx="6048756" cy="8229600"/>
          </a:xfrm>
          <a:custGeom>
            <a:avLst/>
            <a:gdLst/>
            <a:ahLst/>
            <a:cxnLst/>
            <a:rect r="r" b="b" t="t" l="l"/>
            <a:pathLst>
              <a:path h="8229600" w="6048756">
                <a:moveTo>
                  <a:pt x="0" y="0"/>
                </a:moveTo>
                <a:lnTo>
                  <a:pt x="6048756" y="0"/>
                </a:lnTo>
                <a:lnTo>
                  <a:pt x="60487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64542" y="679251"/>
            <a:ext cx="9700915" cy="1543645"/>
            <a:chOff x="0" y="0"/>
            <a:chExt cx="12934553" cy="20581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34553" cy="2058193"/>
            </a:xfrm>
            <a:custGeom>
              <a:avLst/>
              <a:gdLst/>
              <a:ahLst/>
              <a:cxnLst/>
              <a:rect r="r" b="b" t="t" l="l"/>
              <a:pathLst>
                <a:path h="2058193" w="12934553">
                  <a:moveTo>
                    <a:pt x="0" y="0"/>
                  </a:moveTo>
                  <a:lnTo>
                    <a:pt x="12934553" y="0"/>
                  </a:lnTo>
                  <a:lnTo>
                    <a:pt x="12934553" y="2058193"/>
                  </a:lnTo>
                  <a:lnTo>
                    <a:pt x="0" y="20581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2934553" cy="210581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062"/>
                </a:lnSpc>
              </a:pPr>
              <a:r>
                <a:rPr lang="en-US" sz="481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Последствия буллинга для наблюдателей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4543" y="2593330"/>
            <a:ext cx="9700915" cy="980534"/>
            <a:chOff x="0" y="0"/>
            <a:chExt cx="12934553" cy="13073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934553" cy="1307379"/>
            </a:xfrm>
            <a:custGeom>
              <a:avLst/>
              <a:gdLst/>
              <a:ahLst/>
              <a:cxnLst/>
              <a:rect r="r" b="b" t="t" l="l"/>
              <a:pathLst>
                <a:path h="1307379" w="12934553">
                  <a:moveTo>
                    <a:pt x="0" y="0"/>
                  </a:moveTo>
                  <a:lnTo>
                    <a:pt x="12934553" y="0"/>
                  </a:lnTo>
                  <a:lnTo>
                    <a:pt x="12934553" y="1307379"/>
                  </a:lnTo>
                  <a:lnTo>
                    <a:pt x="0" y="1307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12934553" cy="14026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52"/>
                </a:lnSpc>
              </a:pPr>
              <a:r>
                <a:rPr lang="en-US" sz="243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Даже те, кто не участвует в буллинге напрямую, также могут страдать от его последствий.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0689" y="3661768"/>
            <a:ext cx="28575" cy="5948958"/>
            <a:chOff x="0" y="0"/>
            <a:chExt cx="38100" cy="7931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00" cy="7931912"/>
            </a:xfrm>
            <a:custGeom>
              <a:avLst/>
              <a:gdLst/>
              <a:ahLst/>
              <a:cxnLst/>
              <a:rect r="r" b="b" t="t" l="l"/>
              <a:pathLst>
                <a:path h="7931912" w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7912862"/>
                  </a:lnTo>
                  <a:cubicBezTo>
                    <a:pt x="38100" y="7923403"/>
                    <a:pt x="29591" y="7931912"/>
                    <a:pt x="19050" y="7931912"/>
                  </a:cubicBezTo>
                  <a:cubicBezTo>
                    <a:pt x="8509" y="7931912"/>
                    <a:pt x="0" y="7923403"/>
                    <a:pt x="0" y="7912862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84262" y="4203204"/>
            <a:ext cx="864542" cy="28575"/>
            <a:chOff x="0" y="0"/>
            <a:chExt cx="1152723" cy="38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2779" cy="38100"/>
            </a:xfrm>
            <a:custGeom>
              <a:avLst/>
              <a:gdLst/>
              <a:ahLst/>
              <a:cxnLst/>
              <a:rect r="r" b="b" t="t" l="l"/>
              <a:pathLst>
                <a:path h="38100" w="115277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33729" y="0"/>
                  </a:lnTo>
                  <a:cubicBezTo>
                    <a:pt x="1144270" y="0"/>
                    <a:pt x="1152779" y="8509"/>
                    <a:pt x="1152779" y="19050"/>
                  </a:cubicBezTo>
                  <a:cubicBezTo>
                    <a:pt x="1152779" y="29591"/>
                    <a:pt x="1144143" y="38100"/>
                    <a:pt x="113372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52351" y="3934866"/>
            <a:ext cx="565249" cy="565249"/>
            <a:chOff x="0" y="0"/>
            <a:chExt cx="753665" cy="7536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" y="6350"/>
              <a:ext cx="740918" cy="740918"/>
            </a:xfrm>
            <a:custGeom>
              <a:avLst/>
              <a:gdLst/>
              <a:ahLst/>
              <a:cxnLst/>
              <a:rect r="r" b="b" t="t" l="l"/>
              <a:pathLst>
                <a:path h="740918" w="740918">
                  <a:moveTo>
                    <a:pt x="0" y="138303"/>
                  </a:moveTo>
                  <a:cubicBezTo>
                    <a:pt x="0" y="61976"/>
                    <a:pt x="61976" y="0"/>
                    <a:pt x="138303" y="0"/>
                  </a:cubicBezTo>
                  <a:lnTo>
                    <a:pt x="602615" y="0"/>
                  </a:lnTo>
                  <a:cubicBezTo>
                    <a:pt x="679069" y="0"/>
                    <a:pt x="740918" y="61976"/>
                    <a:pt x="740918" y="138303"/>
                  </a:cubicBezTo>
                  <a:lnTo>
                    <a:pt x="740918" y="602615"/>
                  </a:lnTo>
                  <a:cubicBezTo>
                    <a:pt x="740918" y="679069"/>
                    <a:pt x="678942" y="740918"/>
                    <a:pt x="602615" y="740918"/>
                  </a:cubicBezTo>
                  <a:lnTo>
                    <a:pt x="138303" y="740918"/>
                  </a:lnTo>
                  <a:cubicBezTo>
                    <a:pt x="61976" y="740918"/>
                    <a:pt x="0" y="679069"/>
                    <a:pt x="0" y="602615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53618" cy="753618"/>
            </a:xfrm>
            <a:custGeom>
              <a:avLst/>
              <a:gdLst/>
              <a:ahLst/>
              <a:cxnLst/>
              <a:rect r="r" b="b" t="t" l="l"/>
              <a:pathLst>
                <a:path h="753618" w="753618">
                  <a:moveTo>
                    <a:pt x="0" y="144653"/>
                  </a:moveTo>
                  <a:cubicBezTo>
                    <a:pt x="0" y="64770"/>
                    <a:pt x="64770" y="0"/>
                    <a:pt x="144653" y="0"/>
                  </a:cubicBezTo>
                  <a:lnTo>
                    <a:pt x="608965" y="0"/>
                  </a:lnTo>
                  <a:lnTo>
                    <a:pt x="608965" y="6350"/>
                  </a:lnTo>
                  <a:lnTo>
                    <a:pt x="608965" y="0"/>
                  </a:lnTo>
                  <a:cubicBezTo>
                    <a:pt x="688848" y="0"/>
                    <a:pt x="753618" y="64770"/>
                    <a:pt x="753618" y="144653"/>
                  </a:cubicBezTo>
                  <a:lnTo>
                    <a:pt x="753618" y="608965"/>
                  </a:lnTo>
                  <a:lnTo>
                    <a:pt x="747268" y="608965"/>
                  </a:lnTo>
                  <a:lnTo>
                    <a:pt x="753618" y="608965"/>
                  </a:lnTo>
                  <a:cubicBezTo>
                    <a:pt x="753618" y="688848"/>
                    <a:pt x="688848" y="753618"/>
                    <a:pt x="608965" y="753618"/>
                  </a:cubicBezTo>
                  <a:lnTo>
                    <a:pt x="608965" y="747268"/>
                  </a:lnTo>
                  <a:lnTo>
                    <a:pt x="608965" y="753618"/>
                  </a:lnTo>
                  <a:lnTo>
                    <a:pt x="144653" y="753618"/>
                  </a:lnTo>
                  <a:lnTo>
                    <a:pt x="144653" y="747268"/>
                  </a:lnTo>
                  <a:lnTo>
                    <a:pt x="144653" y="753618"/>
                  </a:lnTo>
                  <a:cubicBezTo>
                    <a:pt x="64770" y="753618"/>
                    <a:pt x="0" y="688848"/>
                    <a:pt x="0" y="608965"/>
                  </a:cubicBezTo>
                  <a:lnTo>
                    <a:pt x="0" y="144653"/>
                  </a:lnTo>
                  <a:lnTo>
                    <a:pt x="6350" y="144653"/>
                  </a:lnTo>
                  <a:lnTo>
                    <a:pt x="0" y="144653"/>
                  </a:lnTo>
                  <a:moveTo>
                    <a:pt x="12700" y="144653"/>
                  </a:moveTo>
                  <a:lnTo>
                    <a:pt x="12700" y="608965"/>
                  </a:lnTo>
                  <a:lnTo>
                    <a:pt x="6350" y="608965"/>
                  </a:lnTo>
                  <a:lnTo>
                    <a:pt x="12700" y="608965"/>
                  </a:lnTo>
                  <a:cubicBezTo>
                    <a:pt x="12700" y="681863"/>
                    <a:pt x="71755" y="740918"/>
                    <a:pt x="144653" y="740918"/>
                  </a:cubicBezTo>
                  <a:lnTo>
                    <a:pt x="608965" y="740918"/>
                  </a:lnTo>
                  <a:cubicBezTo>
                    <a:pt x="681863" y="740918"/>
                    <a:pt x="740918" y="681863"/>
                    <a:pt x="740918" y="608965"/>
                  </a:cubicBezTo>
                  <a:lnTo>
                    <a:pt x="740918" y="144653"/>
                  </a:lnTo>
                  <a:lnTo>
                    <a:pt x="747268" y="144653"/>
                  </a:lnTo>
                  <a:lnTo>
                    <a:pt x="740918" y="144653"/>
                  </a:lnTo>
                  <a:cubicBezTo>
                    <a:pt x="740918" y="71755"/>
                    <a:pt x="681863" y="12700"/>
                    <a:pt x="608965" y="12700"/>
                  </a:cubicBezTo>
                  <a:lnTo>
                    <a:pt x="144653" y="12700"/>
                  </a:lnTo>
                  <a:lnTo>
                    <a:pt x="144653" y="6350"/>
                  </a:lnTo>
                  <a:lnTo>
                    <a:pt x="144653" y="12700"/>
                  </a:lnTo>
                  <a:cubicBezTo>
                    <a:pt x="71755" y="12700"/>
                    <a:pt x="12700" y="71755"/>
                    <a:pt x="12700" y="144653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24689" y="4032200"/>
            <a:ext cx="182468" cy="467915"/>
            <a:chOff x="0" y="0"/>
            <a:chExt cx="192683" cy="4941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2683" cy="494110"/>
            </a:xfrm>
            <a:custGeom>
              <a:avLst/>
              <a:gdLst/>
              <a:ahLst/>
              <a:cxnLst/>
              <a:rect r="r" b="b" t="t" l="l"/>
              <a:pathLst>
                <a:path h="494110" w="192683">
                  <a:moveTo>
                    <a:pt x="0" y="0"/>
                  </a:moveTo>
                  <a:lnTo>
                    <a:pt x="192683" y="0"/>
                  </a:lnTo>
                  <a:lnTo>
                    <a:pt x="192683" y="494110"/>
                  </a:lnTo>
                  <a:lnTo>
                    <a:pt x="0" y="494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92683" cy="4464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74"/>
                </a:lnSpc>
              </a:pPr>
              <a:r>
                <a:rPr lang="en-US" sz="287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593479" y="3908672"/>
            <a:ext cx="3087737" cy="385911"/>
            <a:chOff x="0" y="0"/>
            <a:chExt cx="4116983" cy="51454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116983" cy="514548"/>
            </a:xfrm>
            <a:custGeom>
              <a:avLst/>
              <a:gdLst/>
              <a:ahLst/>
              <a:cxnLst/>
              <a:rect r="r" b="b" t="t" l="l"/>
              <a:pathLst>
                <a:path h="514548" w="4116983">
                  <a:moveTo>
                    <a:pt x="0" y="0"/>
                  </a:moveTo>
                  <a:lnTo>
                    <a:pt x="4116983" y="0"/>
                  </a:lnTo>
                  <a:lnTo>
                    <a:pt x="4116983" y="514548"/>
                  </a:lnTo>
                  <a:lnTo>
                    <a:pt x="0" y="5145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4116983" cy="54312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00"/>
                </a:lnSpc>
              </a:pPr>
              <a:r>
                <a:rPr lang="en-US" sz="2375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Страх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593479" y="4442669"/>
            <a:ext cx="7971979" cy="980534"/>
            <a:chOff x="0" y="0"/>
            <a:chExt cx="10629305" cy="130737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629305" cy="1307379"/>
            </a:xfrm>
            <a:custGeom>
              <a:avLst/>
              <a:gdLst/>
              <a:ahLst/>
              <a:cxnLst/>
              <a:rect r="r" b="b" t="t" l="l"/>
              <a:pathLst>
                <a:path h="1307379" w="10629305">
                  <a:moveTo>
                    <a:pt x="0" y="0"/>
                  </a:moveTo>
                  <a:lnTo>
                    <a:pt x="10629305" y="0"/>
                  </a:lnTo>
                  <a:lnTo>
                    <a:pt x="10629305" y="1307379"/>
                  </a:lnTo>
                  <a:lnTo>
                    <a:pt x="0" y="1307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0"/>
              <a:ext cx="10629305" cy="14026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52"/>
                </a:lnSpc>
              </a:pPr>
              <a:r>
                <a:rPr lang="en-US" sz="243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Страх стать жертвой буллинга, нежелание вмешиваться, чувство бессилия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84262" y="6268491"/>
            <a:ext cx="864542" cy="28575"/>
            <a:chOff x="0" y="0"/>
            <a:chExt cx="1152723" cy="381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52779" cy="38100"/>
            </a:xfrm>
            <a:custGeom>
              <a:avLst/>
              <a:gdLst/>
              <a:ahLst/>
              <a:cxnLst/>
              <a:rect r="r" b="b" t="t" l="l"/>
              <a:pathLst>
                <a:path h="38100" w="115277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33729" y="0"/>
                  </a:lnTo>
                  <a:cubicBezTo>
                    <a:pt x="1144270" y="0"/>
                    <a:pt x="1152779" y="8509"/>
                    <a:pt x="1152779" y="19050"/>
                  </a:cubicBezTo>
                  <a:cubicBezTo>
                    <a:pt x="1152779" y="29591"/>
                    <a:pt x="1144143" y="38100"/>
                    <a:pt x="113372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52351" y="6000155"/>
            <a:ext cx="565249" cy="565249"/>
            <a:chOff x="0" y="0"/>
            <a:chExt cx="753665" cy="75366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6350" y="6350"/>
              <a:ext cx="740918" cy="740918"/>
            </a:xfrm>
            <a:custGeom>
              <a:avLst/>
              <a:gdLst/>
              <a:ahLst/>
              <a:cxnLst/>
              <a:rect r="r" b="b" t="t" l="l"/>
              <a:pathLst>
                <a:path h="740918" w="740918">
                  <a:moveTo>
                    <a:pt x="0" y="138303"/>
                  </a:moveTo>
                  <a:cubicBezTo>
                    <a:pt x="0" y="61976"/>
                    <a:pt x="61976" y="0"/>
                    <a:pt x="138303" y="0"/>
                  </a:cubicBezTo>
                  <a:lnTo>
                    <a:pt x="602615" y="0"/>
                  </a:lnTo>
                  <a:cubicBezTo>
                    <a:pt x="679069" y="0"/>
                    <a:pt x="740918" y="61976"/>
                    <a:pt x="740918" y="138303"/>
                  </a:cubicBezTo>
                  <a:lnTo>
                    <a:pt x="740918" y="602615"/>
                  </a:lnTo>
                  <a:cubicBezTo>
                    <a:pt x="740918" y="679069"/>
                    <a:pt x="678942" y="740918"/>
                    <a:pt x="602615" y="740918"/>
                  </a:cubicBezTo>
                  <a:lnTo>
                    <a:pt x="138303" y="740918"/>
                  </a:lnTo>
                  <a:cubicBezTo>
                    <a:pt x="61976" y="740918"/>
                    <a:pt x="0" y="679069"/>
                    <a:pt x="0" y="602615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53618" cy="753618"/>
            </a:xfrm>
            <a:custGeom>
              <a:avLst/>
              <a:gdLst/>
              <a:ahLst/>
              <a:cxnLst/>
              <a:rect r="r" b="b" t="t" l="l"/>
              <a:pathLst>
                <a:path h="753618" w="753618">
                  <a:moveTo>
                    <a:pt x="0" y="144653"/>
                  </a:moveTo>
                  <a:cubicBezTo>
                    <a:pt x="0" y="64770"/>
                    <a:pt x="64770" y="0"/>
                    <a:pt x="144653" y="0"/>
                  </a:cubicBezTo>
                  <a:lnTo>
                    <a:pt x="608965" y="0"/>
                  </a:lnTo>
                  <a:lnTo>
                    <a:pt x="608965" y="6350"/>
                  </a:lnTo>
                  <a:lnTo>
                    <a:pt x="608965" y="0"/>
                  </a:lnTo>
                  <a:cubicBezTo>
                    <a:pt x="688848" y="0"/>
                    <a:pt x="753618" y="64770"/>
                    <a:pt x="753618" y="144653"/>
                  </a:cubicBezTo>
                  <a:lnTo>
                    <a:pt x="753618" y="608965"/>
                  </a:lnTo>
                  <a:lnTo>
                    <a:pt x="747268" y="608965"/>
                  </a:lnTo>
                  <a:lnTo>
                    <a:pt x="753618" y="608965"/>
                  </a:lnTo>
                  <a:cubicBezTo>
                    <a:pt x="753618" y="688848"/>
                    <a:pt x="688848" y="753618"/>
                    <a:pt x="608965" y="753618"/>
                  </a:cubicBezTo>
                  <a:lnTo>
                    <a:pt x="608965" y="747268"/>
                  </a:lnTo>
                  <a:lnTo>
                    <a:pt x="608965" y="753618"/>
                  </a:lnTo>
                  <a:lnTo>
                    <a:pt x="144653" y="753618"/>
                  </a:lnTo>
                  <a:lnTo>
                    <a:pt x="144653" y="747268"/>
                  </a:lnTo>
                  <a:lnTo>
                    <a:pt x="144653" y="753618"/>
                  </a:lnTo>
                  <a:cubicBezTo>
                    <a:pt x="64770" y="753618"/>
                    <a:pt x="0" y="688848"/>
                    <a:pt x="0" y="608965"/>
                  </a:cubicBezTo>
                  <a:lnTo>
                    <a:pt x="0" y="144653"/>
                  </a:lnTo>
                  <a:lnTo>
                    <a:pt x="6350" y="144653"/>
                  </a:lnTo>
                  <a:lnTo>
                    <a:pt x="0" y="144653"/>
                  </a:lnTo>
                  <a:moveTo>
                    <a:pt x="12700" y="144653"/>
                  </a:moveTo>
                  <a:lnTo>
                    <a:pt x="12700" y="608965"/>
                  </a:lnTo>
                  <a:lnTo>
                    <a:pt x="6350" y="608965"/>
                  </a:lnTo>
                  <a:lnTo>
                    <a:pt x="12700" y="608965"/>
                  </a:lnTo>
                  <a:cubicBezTo>
                    <a:pt x="12700" y="681863"/>
                    <a:pt x="71755" y="740918"/>
                    <a:pt x="144653" y="740918"/>
                  </a:cubicBezTo>
                  <a:lnTo>
                    <a:pt x="608965" y="740918"/>
                  </a:lnTo>
                  <a:cubicBezTo>
                    <a:pt x="681863" y="740918"/>
                    <a:pt x="740918" y="681863"/>
                    <a:pt x="740918" y="608965"/>
                  </a:cubicBezTo>
                  <a:lnTo>
                    <a:pt x="740918" y="144653"/>
                  </a:lnTo>
                  <a:lnTo>
                    <a:pt x="747268" y="144653"/>
                  </a:lnTo>
                  <a:lnTo>
                    <a:pt x="740918" y="144653"/>
                  </a:lnTo>
                  <a:cubicBezTo>
                    <a:pt x="740918" y="71755"/>
                    <a:pt x="681863" y="12700"/>
                    <a:pt x="608965" y="12700"/>
                  </a:cubicBezTo>
                  <a:lnTo>
                    <a:pt x="144653" y="12700"/>
                  </a:lnTo>
                  <a:lnTo>
                    <a:pt x="144653" y="6350"/>
                  </a:lnTo>
                  <a:lnTo>
                    <a:pt x="144653" y="12700"/>
                  </a:lnTo>
                  <a:cubicBezTo>
                    <a:pt x="71755" y="12700"/>
                    <a:pt x="12700" y="71755"/>
                    <a:pt x="12700" y="144653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72212" y="6097489"/>
            <a:ext cx="269474" cy="467915"/>
            <a:chOff x="0" y="0"/>
            <a:chExt cx="284560" cy="49411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84560" cy="494110"/>
            </a:xfrm>
            <a:custGeom>
              <a:avLst/>
              <a:gdLst/>
              <a:ahLst/>
              <a:cxnLst/>
              <a:rect r="r" b="b" t="t" l="l"/>
              <a:pathLst>
                <a:path h="494110" w="284560">
                  <a:moveTo>
                    <a:pt x="0" y="0"/>
                  </a:moveTo>
                  <a:lnTo>
                    <a:pt x="284560" y="0"/>
                  </a:lnTo>
                  <a:lnTo>
                    <a:pt x="284560" y="494110"/>
                  </a:lnTo>
                  <a:lnTo>
                    <a:pt x="0" y="494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47625"/>
              <a:ext cx="284560" cy="4464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74"/>
                </a:lnSpc>
              </a:pPr>
              <a:r>
                <a:rPr lang="en-US" sz="287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593479" y="5973961"/>
            <a:ext cx="3087737" cy="385911"/>
            <a:chOff x="0" y="0"/>
            <a:chExt cx="4116983" cy="51454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116983" cy="514548"/>
            </a:xfrm>
            <a:custGeom>
              <a:avLst/>
              <a:gdLst/>
              <a:ahLst/>
              <a:cxnLst/>
              <a:rect r="r" b="b" t="t" l="l"/>
              <a:pathLst>
                <a:path h="514548" w="4116983">
                  <a:moveTo>
                    <a:pt x="0" y="0"/>
                  </a:moveTo>
                  <a:lnTo>
                    <a:pt x="4116983" y="0"/>
                  </a:lnTo>
                  <a:lnTo>
                    <a:pt x="4116983" y="514548"/>
                  </a:lnTo>
                  <a:lnTo>
                    <a:pt x="0" y="5145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4116983" cy="54312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00"/>
                </a:lnSpc>
              </a:pPr>
              <a:r>
                <a:rPr lang="en-US" sz="2375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Стыд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593479" y="6507956"/>
            <a:ext cx="7971979" cy="980534"/>
            <a:chOff x="0" y="0"/>
            <a:chExt cx="10629305" cy="130737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629305" cy="1307379"/>
            </a:xfrm>
            <a:custGeom>
              <a:avLst/>
              <a:gdLst/>
              <a:ahLst/>
              <a:cxnLst/>
              <a:rect r="r" b="b" t="t" l="l"/>
              <a:pathLst>
                <a:path h="1307379" w="10629305">
                  <a:moveTo>
                    <a:pt x="0" y="0"/>
                  </a:moveTo>
                  <a:lnTo>
                    <a:pt x="10629305" y="0"/>
                  </a:lnTo>
                  <a:lnTo>
                    <a:pt x="10629305" y="1307379"/>
                  </a:lnTo>
                  <a:lnTo>
                    <a:pt x="0" y="1307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0"/>
              <a:ext cx="10629305" cy="14026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52"/>
                </a:lnSpc>
              </a:pPr>
              <a:r>
                <a:rPr lang="en-US" sz="243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Стыд за то, что не смогли помочь, чувство вины за молчание, подавление эмоций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484262" y="8333780"/>
            <a:ext cx="864542" cy="28575"/>
            <a:chOff x="0" y="0"/>
            <a:chExt cx="1152723" cy="381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52779" cy="38100"/>
            </a:xfrm>
            <a:custGeom>
              <a:avLst/>
              <a:gdLst/>
              <a:ahLst/>
              <a:cxnLst/>
              <a:rect r="r" b="b" t="t" l="l"/>
              <a:pathLst>
                <a:path h="38100" w="115277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33729" y="0"/>
                  </a:lnTo>
                  <a:cubicBezTo>
                    <a:pt x="1144270" y="0"/>
                    <a:pt x="1152779" y="8509"/>
                    <a:pt x="1152779" y="19050"/>
                  </a:cubicBezTo>
                  <a:cubicBezTo>
                    <a:pt x="1152779" y="29591"/>
                    <a:pt x="1144143" y="38100"/>
                    <a:pt x="113372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952351" y="8065442"/>
            <a:ext cx="565249" cy="565249"/>
            <a:chOff x="0" y="0"/>
            <a:chExt cx="753665" cy="75366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6350" y="6350"/>
              <a:ext cx="740918" cy="740918"/>
            </a:xfrm>
            <a:custGeom>
              <a:avLst/>
              <a:gdLst/>
              <a:ahLst/>
              <a:cxnLst/>
              <a:rect r="r" b="b" t="t" l="l"/>
              <a:pathLst>
                <a:path h="740918" w="740918">
                  <a:moveTo>
                    <a:pt x="0" y="138303"/>
                  </a:moveTo>
                  <a:cubicBezTo>
                    <a:pt x="0" y="61976"/>
                    <a:pt x="61976" y="0"/>
                    <a:pt x="138303" y="0"/>
                  </a:cubicBezTo>
                  <a:lnTo>
                    <a:pt x="602615" y="0"/>
                  </a:lnTo>
                  <a:cubicBezTo>
                    <a:pt x="679069" y="0"/>
                    <a:pt x="740918" y="61976"/>
                    <a:pt x="740918" y="138303"/>
                  </a:cubicBezTo>
                  <a:lnTo>
                    <a:pt x="740918" y="602615"/>
                  </a:lnTo>
                  <a:cubicBezTo>
                    <a:pt x="740918" y="679069"/>
                    <a:pt x="678942" y="740918"/>
                    <a:pt x="602615" y="740918"/>
                  </a:cubicBezTo>
                  <a:lnTo>
                    <a:pt x="138303" y="740918"/>
                  </a:lnTo>
                  <a:cubicBezTo>
                    <a:pt x="61976" y="740918"/>
                    <a:pt x="0" y="679069"/>
                    <a:pt x="0" y="602615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53618" cy="753618"/>
            </a:xfrm>
            <a:custGeom>
              <a:avLst/>
              <a:gdLst/>
              <a:ahLst/>
              <a:cxnLst/>
              <a:rect r="r" b="b" t="t" l="l"/>
              <a:pathLst>
                <a:path h="753618" w="753618">
                  <a:moveTo>
                    <a:pt x="0" y="144653"/>
                  </a:moveTo>
                  <a:cubicBezTo>
                    <a:pt x="0" y="64770"/>
                    <a:pt x="64770" y="0"/>
                    <a:pt x="144653" y="0"/>
                  </a:cubicBezTo>
                  <a:lnTo>
                    <a:pt x="608965" y="0"/>
                  </a:lnTo>
                  <a:lnTo>
                    <a:pt x="608965" y="6350"/>
                  </a:lnTo>
                  <a:lnTo>
                    <a:pt x="608965" y="0"/>
                  </a:lnTo>
                  <a:cubicBezTo>
                    <a:pt x="688848" y="0"/>
                    <a:pt x="753618" y="64770"/>
                    <a:pt x="753618" y="144653"/>
                  </a:cubicBezTo>
                  <a:lnTo>
                    <a:pt x="753618" y="608965"/>
                  </a:lnTo>
                  <a:lnTo>
                    <a:pt x="747268" y="608965"/>
                  </a:lnTo>
                  <a:lnTo>
                    <a:pt x="753618" y="608965"/>
                  </a:lnTo>
                  <a:cubicBezTo>
                    <a:pt x="753618" y="688848"/>
                    <a:pt x="688848" y="753618"/>
                    <a:pt x="608965" y="753618"/>
                  </a:cubicBezTo>
                  <a:lnTo>
                    <a:pt x="608965" y="747268"/>
                  </a:lnTo>
                  <a:lnTo>
                    <a:pt x="608965" y="753618"/>
                  </a:lnTo>
                  <a:lnTo>
                    <a:pt x="144653" y="753618"/>
                  </a:lnTo>
                  <a:lnTo>
                    <a:pt x="144653" y="747268"/>
                  </a:lnTo>
                  <a:lnTo>
                    <a:pt x="144653" y="753618"/>
                  </a:lnTo>
                  <a:cubicBezTo>
                    <a:pt x="64770" y="753618"/>
                    <a:pt x="0" y="688848"/>
                    <a:pt x="0" y="608965"/>
                  </a:cubicBezTo>
                  <a:lnTo>
                    <a:pt x="0" y="144653"/>
                  </a:lnTo>
                  <a:lnTo>
                    <a:pt x="6350" y="144653"/>
                  </a:lnTo>
                  <a:lnTo>
                    <a:pt x="0" y="144653"/>
                  </a:lnTo>
                  <a:moveTo>
                    <a:pt x="12700" y="144653"/>
                  </a:moveTo>
                  <a:lnTo>
                    <a:pt x="12700" y="608965"/>
                  </a:lnTo>
                  <a:lnTo>
                    <a:pt x="6350" y="608965"/>
                  </a:lnTo>
                  <a:lnTo>
                    <a:pt x="12700" y="608965"/>
                  </a:lnTo>
                  <a:cubicBezTo>
                    <a:pt x="12700" y="681863"/>
                    <a:pt x="71755" y="740918"/>
                    <a:pt x="144653" y="740918"/>
                  </a:cubicBezTo>
                  <a:lnTo>
                    <a:pt x="608965" y="740918"/>
                  </a:lnTo>
                  <a:cubicBezTo>
                    <a:pt x="681863" y="740918"/>
                    <a:pt x="740918" y="681863"/>
                    <a:pt x="740918" y="608965"/>
                  </a:cubicBezTo>
                  <a:lnTo>
                    <a:pt x="740918" y="144653"/>
                  </a:lnTo>
                  <a:lnTo>
                    <a:pt x="747268" y="144653"/>
                  </a:lnTo>
                  <a:lnTo>
                    <a:pt x="740918" y="144653"/>
                  </a:lnTo>
                  <a:cubicBezTo>
                    <a:pt x="740918" y="71755"/>
                    <a:pt x="681863" y="12700"/>
                    <a:pt x="608965" y="12700"/>
                  </a:cubicBezTo>
                  <a:lnTo>
                    <a:pt x="144653" y="12700"/>
                  </a:lnTo>
                  <a:lnTo>
                    <a:pt x="144653" y="6350"/>
                  </a:lnTo>
                  <a:lnTo>
                    <a:pt x="144653" y="12700"/>
                  </a:lnTo>
                  <a:cubicBezTo>
                    <a:pt x="71755" y="12700"/>
                    <a:pt x="12700" y="71755"/>
                    <a:pt x="12700" y="144653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028700" y="8162776"/>
            <a:ext cx="311646" cy="547635"/>
            <a:chOff x="0" y="0"/>
            <a:chExt cx="281187" cy="49411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81187" cy="494110"/>
            </a:xfrm>
            <a:custGeom>
              <a:avLst/>
              <a:gdLst/>
              <a:ahLst/>
              <a:cxnLst/>
              <a:rect r="r" b="b" t="t" l="l"/>
              <a:pathLst>
                <a:path h="494110" w="281187">
                  <a:moveTo>
                    <a:pt x="0" y="0"/>
                  </a:moveTo>
                  <a:lnTo>
                    <a:pt x="281187" y="0"/>
                  </a:lnTo>
                  <a:lnTo>
                    <a:pt x="281187" y="494110"/>
                  </a:lnTo>
                  <a:lnTo>
                    <a:pt x="0" y="494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47625"/>
              <a:ext cx="281187" cy="4464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74"/>
                </a:lnSpc>
              </a:pPr>
              <a:r>
                <a:rPr lang="en-US" sz="2874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2593479" y="8039249"/>
            <a:ext cx="3087737" cy="385911"/>
            <a:chOff x="0" y="0"/>
            <a:chExt cx="4116983" cy="51454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116983" cy="514548"/>
            </a:xfrm>
            <a:custGeom>
              <a:avLst/>
              <a:gdLst/>
              <a:ahLst/>
              <a:cxnLst/>
              <a:rect r="r" b="b" t="t" l="l"/>
              <a:pathLst>
                <a:path h="514548" w="4116983">
                  <a:moveTo>
                    <a:pt x="0" y="0"/>
                  </a:moveTo>
                  <a:lnTo>
                    <a:pt x="4116983" y="0"/>
                  </a:lnTo>
                  <a:lnTo>
                    <a:pt x="4116983" y="514548"/>
                  </a:lnTo>
                  <a:lnTo>
                    <a:pt x="0" y="5145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4116983" cy="54312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00"/>
                </a:lnSpc>
              </a:pPr>
              <a:r>
                <a:rPr lang="en-US" sz="2375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Тревога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2593479" y="8573244"/>
            <a:ext cx="7971979" cy="980534"/>
            <a:chOff x="0" y="0"/>
            <a:chExt cx="10629305" cy="1307379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629305" cy="1307379"/>
            </a:xfrm>
            <a:custGeom>
              <a:avLst/>
              <a:gdLst/>
              <a:ahLst/>
              <a:cxnLst/>
              <a:rect r="r" b="b" t="t" l="l"/>
              <a:pathLst>
                <a:path h="1307379" w="10629305">
                  <a:moveTo>
                    <a:pt x="0" y="0"/>
                  </a:moveTo>
                  <a:lnTo>
                    <a:pt x="10629305" y="0"/>
                  </a:lnTo>
                  <a:lnTo>
                    <a:pt x="10629305" y="1307379"/>
                  </a:lnTo>
                  <a:lnTo>
                    <a:pt x="0" y="1307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95250"/>
              <a:ext cx="10629305" cy="14026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52"/>
                </a:lnSpc>
              </a:pPr>
              <a:r>
                <a:rPr lang="en-US" sz="243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Тревога за пострадавшего, беспокойство за свою безопасность, чувство незащищенности</a:t>
              </a:r>
            </a:p>
          </p:txBody>
        </p:sp>
      </p:grpSp>
      <p:sp>
        <p:nvSpPr>
          <p:cNvPr name="Freeform 55" id="55"/>
          <p:cNvSpPr/>
          <p:nvPr/>
        </p:nvSpPr>
        <p:spPr>
          <a:xfrm flipH="false" flipV="false" rot="0">
            <a:off x="10813108" y="738931"/>
            <a:ext cx="6748272" cy="8229600"/>
          </a:xfrm>
          <a:custGeom>
            <a:avLst/>
            <a:gdLst/>
            <a:ahLst/>
            <a:cxnLst/>
            <a:rect r="r" b="b" t="t" l="l"/>
            <a:pathLst>
              <a:path h="8229600" w="6748272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69020" y="762892"/>
            <a:ext cx="10464105" cy="865138"/>
            <a:chOff x="0" y="0"/>
            <a:chExt cx="13952140" cy="11535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52141" cy="1153517"/>
            </a:xfrm>
            <a:custGeom>
              <a:avLst/>
              <a:gdLst/>
              <a:ahLst/>
              <a:cxnLst/>
              <a:rect r="r" b="b" t="t" l="l"/>
              <a:pathLst>
                <a:path h="1153517" w="13952141">
                  <a:moveTo>
                    <a:pt x="0" y="0"/>
                  </a:moveTo>
                  <a:lnTo>
                    <a:pt x="13952141" y="0"/>
                  </a:lnTo>
                  <a:lnTo>
                    <a:pt x="13952141" y="1153517"/>
                  </a:lnTo>
                  <a:lnTo>
                    <a:pt x="0" y="11535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3952140" cy="12106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812"/>
                </a:lnSpc>
              </a:pPr>
              <a:r>
                <a:rPr lang="en-US" sz="5437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Как предотвратить буллинг?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9020" y="2181671"/>
            <a:ext cx="16349960" cy="530740"/>
            <a:chOff x="0" y="0"/>
            <a:chExt cx="21799947" cy="7076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99947" cy="707653"/>
            </a:xfrm>
            <a:custGeom>
              <a:avLst/>
              <a:gdLst/>
              <a:ahLst/>
              <a:cxnLst/>
              <a:rect r="r" b="b" t="t" l="l"/>
              <a:pathLst>
                <a:path h="707653" w="21799947">
                  <a:moveTo>
                    <a:pt x="0" y="0"/>
                  </a:moveTo>
                  <a:lnTo>
                    <a:pt x="21799947" y="0"/>
                  </a:lnTo>
                  <a:lnTo>
                    <a:pt x="21799947" y="707653"/>
                  </a:lnTo>
                  <a:lnTo>
                    <a:pt x="0" y="7076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1799947" cy="8314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46"/>
                </a:lnSpc>
              </a:pPr>
              <a:r>
                <a:rPr lang="en-US" sz="26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Существует множество способов предотвратить буллинг, начиная с личной ответственности каждого.</a:t>
              </a:r>
            </a:p>
          </p:txBody>
        </p:sp>
      </p:grpSp>
      <p:sp>
        <p:nvSpPr>
          <p:cNvPr name="Freeform 11" id="11" descr="preencoded.png"/>
          <p:cNvSpPr/>
          <p:nvPr/>
        </p:nvSpPr>
        <p:spPr>
          <a:xfrm flipH="false" flipV="false" rot="0">
            <a:off x="4044851" y="2935932"/>
            <a:ext cx="2023170" cy="1595140"/>
          </a:xfrm>
          <a:custGeom>
            <a:avLst/>
            <a:gdLst/>
            <a:ahLst/>
            <a:cxnLst/>
            <a:rect r="r" b="b" t="t" l="l"/>
            <a:pathLst>
              <a:path h="1595140" w="2023170">
                <a:moveTo>
                  <a:pt x="0" y="0"/>
                </a:moveTo>
                <a:lnTo>
                  <a:pt x="2023170" y="0"/>
                </a:lnTo>
                <a:lnTo>
                  <a:pt x="2023170" y="1595140"/>
                </a:lnTo>
                <a:lnTo>
                  <a:pt x="0" y="159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" t="0" r="-44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988868" y="3654326"/>
            <a:ext cx="255384" cy="553641"/>
            <a:chOff x="0" y="0"/>
            <a:chExt cx="340512" cy="7381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0512" cy="738188"/>
            </a:xfrm>
            <a:custGeom>
              <a:avLst/>
              <a:gdLst/>
              <a:ahLst/>
              <a:cxnLst/>
              <a:rect r="r" b="b" t="t" l="l"/>
              <a:pathLst>
                <a:path h="738188" w="340512">
                  <a:moveTo>
                    <a:pt x="0" y="0"/>
                  </a:moveTo>
                  <a:lnTo>
                    <a:pt x="340512" y="0"/>
                  </a:lnTo>
                  <a:lnTo>
                    <a:pt x="340512" y="738188"/>
                  </a:lnTo>
                  <a:lnTo>
                    <a:pt x="0" y="7381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23825"/>
              <a:ext cx="340512" cy="8620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312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344841" y="3212752"/>
            <a:ext cx="5397550" cy="432495"/>
            <a:chOff x="0" y="0"/>
            <a:chExt cx="7196733" cy="5766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196734" cy="576660"/>
            </a:xfrm>
            <a:custGeom>
              <a:avLst/>
              <a:gdLst/>
              <a:ahLst/>
              <a:cxnLst/>
              <a:rect r="r" b="b" t="t" l="l"/>
              <a:pathLst>
                <a:path h="576660" w="7196734">
                  <a:moveTo>
                    <a:pt x="0" y="0"/>
                  </a:moveTo>
                  <a:lnTo>
                    <a:pt x="7196734" y="0"/>
                  </a:lnTo>
                  <a:lnTo>
                    <a:pt x="7196734" y="576660"/>
                  </a:lnTo>
                  <a:lnTo>
                    <a:pt x="0" y="57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7196733" cy="6052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74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Создать атмосферу уважения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344841" y="3811340"/>
            <a:ext cx="5397550" cy="530740"/>
            <a:chOff x="0" y="0"/>
            <a:chExt cx="7196733" cy="70765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196734" cy="707653"/>
            </a:xfrm>
            <a:custGeom>
              <a:avLst/>
              <a:gdLst/>
              <a:ahLst/>
              <a:cxnLst/>
              <a:rect r="r" b="b" t="t" l="l"/>
              <a:pathLst>
                <a:path h="707653" w="7196734">
                  <a:moveTo>
                    <a:pt x="0" y="0"/>
                  </a:moveTo>
                  <a:lnTo>
                    <a:pt x="7196734" y="0"/>
                  </a:lnTo>
                  <a:lnTo>
                    <a:pt x="7196734" y="707653"/>
                  </a:lnTo>
                  <a:lnTo>
                    <a:pt x="0" y="7076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7196733" cy="8314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46"/>
                </a:lnSpc>
              </a:pPr>
              <a:r>
                <a:rPr lang="en-US" sz="26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Важная роль в этом играет школа!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137225" y="4546550"/>
            <a:ext cx="11112550" cy="19050"/>
            <a:chOff x="0" y="0"/>
            <a:chExt cx="14816733" cy="25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816710" cy="25400"/>
            </a:xfrm>
            <a:custGeom>
              <a:avLst/>
              <a:gdLst/>
              <a:ahLst/>
              <a:cxnLst/>
              <a:rect r="r" b="b" t="t" l="l"/>
              <a:pathLst>
                <a:path h="25400" w="1481671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804010" y="0"/>
                  </a:lnTo>
                  <a:cubicBezTo>
                    <a:pt x="14810995" y="0"/>
                    <a:pt x="14816710" y="5715"/>
                    <a:pt x="14816710" y="12700"/>
                  </a:cubicBezTo>
                  <a:cubicBezTo>
                    <a:pt x="14816710" y="19685"/>
                    <a:pt x="14810995" y="25400"/>
                    <a:pt x="1480401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sp>
        <p:nvSpPr>
          <p:cNvPr name="Freeform 23" id="23" descr="preencoded.png"/>
          <p:cNvSpPr/>
          <p:nvPr/>
        </p:nvSpPr>
        <p:spPr>
          <a:xfrm flipH="false" flipV="false" rot="0">
            <a:off x="3033118" y="4600277"/>
            <a:ext cx="4046488" cy="1595140"/>
          </a:xfrm>
          <a:custGeom>
            <a:avLst/>
            <a:gdLst/>
            <a:ahLst/>
            <a:cxnLst/>
            <a:rect r="r" b="b" t="t" l="l"/>
            <a:pathLst>
              <a:path h="1595140" w="4046488">
                <a:moveTo>
                  <a:pt x="0" y="0"/>
                </a:moveTo>
                <a:lnTo>
                  <a:pt x="4046487" y="0"/>
                </a:lnTo>
                <a:lnTo>
                  <a:pt x="4046487" y="1595140"/>
                </a:lnTo>
                <a:lnTo>
                  <a:pt x="0" y="1595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" t="0" r="-16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4956571" y="5121028"/>
            <a:ext cx="199430" cy="553641"/>
            <a:chOff x="0" y="0"/>
            <a:chExt cx="265907" cy="73818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65907" cy="738188"/>
            </a:xfrm>
            <a:custGeom>
              <a:avLst/>
              <a:gdLst/>
              <a:ahLst/>
              <a:cxnLst/>
              <a:rect r="r" b="b" t="t" l="l"/>
              <a:pathLst>
                <a:path h="738188" w="265907">
                  <a:moveTo>
                    <a:pt x="0" y="0"/>
                  </a:moveTo>
                  <a:lnTo>
                    <a:pt x="265907" y="0"/>
                  </a:lnTo>
                  <a:lnTo>
                    <a:pt x="265907" y="738188"/>
                  </a:lnTo>
                  <a:lnTo>
                    <a:pt x="0" y="7381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23825"/>
              <a:ext cx="265907" cy="8620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312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56425" y="4877097"/>
            <a:ext cx="8312200" cy="432495"/>
            <a:chOff x="0" y="0"/>
            <a:chExt cx="11082933" cy="5766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082934" cy="576660"/>
            </a:xfrm>
            <a:custGeom>
              <a:avLst/>
              <a:gdLst/>
              <a:ahLst/>
              <a:cxnLst/>
              <a:rect r="r" b="b" t="t" l="l"/>
              <a:pathLst>
                <a:path h="576660" w="11082934">
                  <a:moveTo>
                    <a:pt x="0" y="0"/>
                  </a:moveTo>
                  <a:lnTo>
                    <a:pt x="11082934" y="0"/>
                  </a:lnTo>
                  <a:lnTo>
                    <a:pt x="11082934" y="576660"/>
                  </a:lnTo>
                  <a:lnTo>
                    <a:pt x="0" y="57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11082933" cy="6052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74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Укреплять чувство собственного достоинства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356425" y="5475684"/>
            <a:ext cx="8312200" cy="530740"/>
            <a:chOff x="0" y="0"/>
            <a:chExt cx="11082933" cy="70765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082934" cy="707653"/>
            </a:xfrm>
            <a:custGeom>
              <a:avLst/>
              <a:gdLst/>
              <a:ahLst/>
              <a:cxnLst/>
              <a:rect r="r" b="b" t="t" l="l"/>
              <a:pathLst>
                <a:path h="707653" w="11082934">
                  <a:moveTo>
                    <a:pt x="0" y="0"/>
                  </a:moveTo>
                  <a:lnTo>
                    <a:pt x="11082934" y="0"/>
                  </a:lnTo>
                  <a:lnTo>
                    <a:pt x="11082934" y="707653"/>
                  </a:lnTo>
                  <a:lnTo>
                    <a:pt x="0" y="7076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23825"/>
              <a:ext cx="11082933" cy="8314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46"/>
                </a:lnSpc>
              </a:pPr>
              <a:r>
                <a:rPr lang="en-US" sz="26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Учимся любить себя!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148810" y="6210895"/>
            <a:ext cx="10100965" cy="19050"/>
            <a:chOff x="0" y="0"/>
            <a:chExt cx="13467953" cy="254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467969" cy="25400"/>
            </a:xfrm>
            <a:custGeom>
              <a:avLst/>
              <a:gdLst/>
              <a:ahLst/>
              <a:cxnLst/>
              <a:rect r="r" b="b" t="t" l="l"/>
              <a:pathLst>
                <a:path h="25400" w="134679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3455269" y="0"/>
                  </a:lnTo>
                  <a:cubicBezTo>
                    <a:pt x="13462254" y="0"/>
                    <a:pt x="13467969" y="5715"/>
                    <a:pt x="13467969" y="12700"/>
                  </a:cubicBezTo>
                  <a:cubicBezTo>
                    <a:pt x="13467969" y="19685"/>
                    <a:pt x="13462254" y="25400"/>
                    <a:pt x="134552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sp>
        <p:nvSpPr>
          <p:cNvPr name="Freeform 35" id="35" descr="preencoded.png"/>
          <p:cNvSpPr/>
          <p:nvPr/>
        </p:nvSpPr>
        <p:spPr>
          <a:xfrm flipH="false" flipV="false" rot="0">
            <a:off x="2021532" y="6264622"/>
            <a:ext cx="6069806" cy="1595140"/>
          </a:xfrm>
          <a:custGeom>
            <a:avLst/>
            <a:gdLst/>
            <a:ahLst/>
            <a:cxnLst/>
            <a:rect r="r" b="b" t="t" l="l"/>
            <a:pathLst>
              <a:path h="1595140" w="6069806">
                <a:moveTo>
                  <a:pt x="0" y="0"/>
                </a:moveTo>
                <a:lnTo>
                  <a:pt x="6069807" y="0"/>
                </a:lnTo>
                <a:lnTo>
                  <a:pt x="6069807" y="1595140"/>
                </a:lnTo>
                <a:lnTo>
                  <a:pt x="0" y="1595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0" t="0" r="-12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4957911" y="6785373"/>
            <a:ext cx="196900" cy="553641"/>
            <a:chOff x="0" y="0"/>
            <a:chExt cx="262533" cy="73818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62533" cy="738188"/>
            </a:xfrm>
            <a:custGeom>
              <a:avLst/>
              <a:gdLst/>
              <a:ahLst/>
              <a:cxnLst/>
              <a:rect r="r" b="b" t="t" l="l"/>
              <a:pathLst>
                <a:path h="738188" w="262533">
                  <a:moveTo>
                    <a:pt x="0" y="0"/>
                  </a:moveTo>
                  <a:lnTo>
                    <a:pt x="262533" y="0"/>
                  </a:lnTo>
                  <a:lnTo>
                    <a:pt x="262533" y="738188"/>
                  </a:lnTo>
                  <a:lnTo>
                    <a:pt x="0" y="7381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23825"/>
              <a:ext cx="262533" cy="8620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312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368159" y="6541442"/>
            <a:ext cx="3627685" cy="432495"/>
            <a:chOff x="0" y="0"/>
            <a:chExt cx="4836913" cy="57666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6913" cy="576660"/>
            </a:xfrm>
            <a:custGeom>
              <a:avLst/>
              <a:gdLst/>
              <a:ahLst/>
              <a:cxnLst/>
              <a:rect r="r" b="b" t="t" l="l"/>
              <a:pathLst>
                <a:path h="576660" w="4836913">
                  <a:moveTo>
                    <a:pt x="0" y="0"/>
                  </a:moveTo>
                  <a:lnTo>
                    <a:pt x="4836913" y="0"/>
                  </a:lnTo>
                  <a:lnTo>
                    <a:pt x="4836913" y="576660"/>
                  </a:lnTo>
                  <a:lnTo>
                    <a:pt x="0" y="57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4836913" cy="6052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74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Развивать эмпатию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8368159" y="7140029"/>
            <a:ext cx="7949802" cy="530740"/>
            <a:chOff x="0" y="0"/>
            <a:chExt cx="10599736" cy="70765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0599737" cy="707653"/>
            </a:xfrm>
            <a:custGeom>
              <a:avLst/>
              <a:gdLst/>
              <a:ahLst/>
              <a:cxnLst/>
              <a:rect r="r" b="b" t="t" l="l"/>
              <a:pathLst>
                <a:path h="707653" w="10599737">
                  <a:moveTo>
                    <a:pt x="0" y="0"/>
                  </a:moveTo>
                  <a:lnTo>
                    <a:pt x="10599737" y="0"/>
                  </a:lnTo>
                  <a:lnTo>
                    <a:pt x="10599737" y="707653"/>
                  </a:lnTo>
                  <a:lnTo>
                    <a:pt x="0" y="7076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23825"/>
              <a:ext cx="10599736" cy="8314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46"/>
                </a:lnSpc>
              </a:pPr>
              <a:r>
                <a:rPr lang="en-US" sz="26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Попробуйте представить себя на месте другого!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8160544" y="7875240"/>
            <a:ext cx="9089231" cy="19050"/>
            <a:chOff x="0" y="0"/>
            <a:chExt cx="12118975" cy="254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2118975" cy="25400"/>
            </a:xfrm>
            <a:custGeom>
              <a:avLst/>
              <a:gdLst/>
              <a:ahLst/>
              <a:cxnLst/>
              <a:rect r="r" b="b" t="t" l="l"/>
              <a:pathLst>
                <a:path h="25400" w="12118975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106275" y="0"/>
                  </a:lnTo>
                  <a:cubicBezTo>
                    <a:pt x="12113260" y="0"/>
                    <a:pt x="12118975" y="5715"/>
                    <a:pt x="12118975" y="12700"/>
                  </a:cubicBezTo>
                  <a:cubicBezTo>
                    <a:pt x="12118975" y="19685"/>
                    <a:pt x="12113260" y="25400"/>
                    <a:pt x="12106275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sp>
        <p:nvSpPr>
          <p:cNvPr name="Freeform 47" id="47" descr="preencoded.png"/>
          <p:cNvSpPr/>
          <p:nvPr/>
        </p:nvSpPr>
        <p:spPr>
          <a:xfrm flipH="false" flipV="false" rot="0">
            <a:off x="1009799" y="7928967"/>
            <a:ext cx="8093125" cy="1595140"/>
          </a:xfrm>
          <a:custGeom>
            <a:avLst/>
            <a:gdLst/>
            <a:ahLst/>
            <a:cxnLst/>
            <a:rect r="r" b="b" t="t" l="l"/>
            <a:pathLst>
              <a:path h="1595140" w="8093125">
                <a:moveTo>
                  <a:pt x="0" y="0"/>
                </a:moveTo>
                <a:lnTo>
                  <a:pt x="8093125" y="0"/>
                </a:lnTo>
                <a:lnTo>
                  <a:pt x="8093125" y="1595140"/>
                </a:lnTo>
                <a:lnTo>
                  <a:pt x="0" y="1595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9" t="0" r="-159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4950173" y="8449716"/>
            <a:ext cx="212229" cy="553641"/>
            <a:chOff x="0" y="0"/>
            <a:chExt cx="282972" cy="73818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82972" cy="738188"/>
            </a:xfrm>
            <a:custGeom>
              <a:avLst/>
              <a:gdLst/>
              <a:ahLst/>
              <a:cxnLst/>
              <a:rect r="r" b="b" t="t" l="l"/>
              <a:pathLst>
                <a:path h="738188" w="282972">
                  <a:moveTo>
                    <a:pt x="0" y="0"/>
                  </a:moveTo>
                  <a:lnTo>
                    <a:pt x="282972" y="0"/>
                  </a:lnTo>
                  <a:lnTo>
                    <a:pt x="282972" y="738188"/>
                  </a:lnTo>
                  <a:lnTo>
                    <a:pt x="0" y="7381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23825"/>
              <a:ext cx="282972" cy="8620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312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4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379744" y="8205787"/>
            <a:ext cx="5544294" cy="432495"/>
            <a:chOff x="0" y="0"/>
            <a:chExt cx="7392392" cy="57666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392391" cy="576660"/>
            </a:xfrm>
            <a:custGeom>
              <a:avLst/>
              <a:gdLst/>
              <a:ahLst/>
              <a:cxnLst/>
              <a:rect r="r" b="b" t="t" l="l"/>
              <a:pathLst>
                <a:path h="576660" w="7392391">
                  <a:moveTo>
                    <a:pt x="0" y="0"/>
                  </a:moveTo>
                  <a:lnTo>
                    <a:pt x="7392391" y="0"/>
                  </a:lnTo>
                  <a:lnTo>
                    <a:pt x="7392391" y="576660"/>
                  </a:lnTo>
                  <a:lnTo>
                    <a:pt x="0" y="57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7392392" cy="6052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74"/>
                </a:lnSpc>
              </a:pPr>
              <a:r>
                <a:rPr lang="en-US" sz="2687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Воспитывать ответственность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379744" y="8804374"/>
            <a:ext cx="5544294" cy="530740"/>
            <a:chOff x="0" y="0"/>
            <a:chExt cx="7392392" cy="707653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392391" cy="707653"/>
            </a:xfrm>
            <a:custGeom>
              <a:avLst/>
              <a:gdLst/>
              <a:ahLst/>
              <a:cxnLst/>
              <a:rect r="r" b="b" t="t" l="l"/>
              <a:pathLst>
                <a:path h="707653" w="7392391">
                  <a:moveTo>
                    <a:pt x="0" y="0"/>
                  </a:moveTo>
                  <a:lnTo>
                    <a:pt x="7392391" y="0"/>
                  </a:lnTo>
                  <a:lnTo>
                    <a:pt x="7392391" y="707653"/>
                  </a:lnTo>
                  <a:lnTo>
                    <a:pt x="0" y="7076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123825"/>
              <a:ext cx="7392392" cy="8314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46"/>
                </a:lnSpc>
              </a:pPr>
              <a:r>
                <a:rPr lang="en-US" sz="2624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Вместе мы можем изменить мир!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92238" y="1211610"/>
            <a:ext cx="11015514" cy="885974"/>
            <a:chOff x="0" y="0"/>
            <a:chExt cx="14687352" cy="11812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87352" cy="1181298"/>
            </a:xfrm>
            <a:custGeom>
              <a:avLst/>
              <a:gdLst/>
              <a:ahLst/>
              <a:cxnLst/>
              <a:rect r="r" b="b" t="t" l="l"/>
              <a:pathLst>
                <a:path h="1181298" w="14687352">
                  <a:moveTo>
                    <a:pt x="0" y="0"/>
                  </a:moveTo>
                  <a:lnTo>
                    <a:pt x="14687352" y="0"/>
                  </a:lnTo>
                  <a:lnTo>
                    <a:pt x="14687352" y="1181298"/>
                  </a:lnTo>
                  <a:lnTo>
                    <a:pt x="0" y="1181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4687352" cy="123844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37"/>
                </a:lnSpc>
              </a:pPr>
              <a:r>
                <a:rPr lang="en-US" sz="5562" b="true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Как противостоять буллингу?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92237" y="2664619"/>
            <a:ext cx="16303526" cy="545998"/>
            <a:chOff x="0" y="0"/>
            <a:chExt cx="21738035" cy="7279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38034" cy="727997"/>
            </a:xfrm>
            <a:custGeom>
              <a:avLst/>
              <a:gdLst/>
              <a:ahLst/>
              <a:cxnLst/>
              <a:rect r="r" b="b" t="t" l="l"/>
              <a:pathLst>
                <a:path h="727997" w="21738034">
                  <a:moveTo>
                    <a:pt x="0" y="0"/>
                  </a:moveTo>
                  <a:lnTo>
                    <a:pt x="21738034" y="0"/>
                  </a:lnTo>
                  <a:lnTo>
                    <a:pt x="21738034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1738035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Если вы стали жертвой буллинга, важно знать, что вы не одиноки и есть способы противостоять ему.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7475" y="3432422"/>
            <a:ext cx="2726680" cy="1643211"/>
            <a:chOff x="0" y="0"/>
            <a:chExt cx="3635573" cy="21909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3622802" cy="2178177"/>
            </a:xfrm>
            <a:custGeom>
              <a:avLst/>
              <a:gdLst/>
              <a:ahLst/>
              <a:cxnLst/>
              <a:rect r="r" b="b" t="t" l="l"/>
              <a:pathLst>
                <a:path h="2178177" w="3622802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3463671" y="0"/>
                  </a:lnTo>
                  <a:cubicBezTo>
                    <a:pt x="3551555" y="0"/>
                    <a:pt x="3622802" y="71120"/>
                    <a:pt x="3622802" y="158750"/>
                  </a:cubicBezTo>
                  <a:lnTo>
                    <a:pt x="3622802" y="2019427"/>
                  </a:lnTo>
                  <a:cubicBezTo>
                    <a:pt x="3622802" y="2107057"/>
                    <a:pt x="3551555" y="2178177"/>
                    <a:pt x="3463671" y="2178177"/>
                  </a:cubicBezTo>
                  <a:lnTo>
                    <a:pt x="159131" y="2178177"/>
                  </a:lnTo>
                  <a:cubicBezTo>
                    <a:pt x="71247" y="2178177"/>
                    <a:pt x="0" y="2107057"/>
                    <a:pt x="0" y="2019427"/>
                  </a:cubicBezTo>
                  <a:close/>
                </a:path>
              </a:pathLst>
            </a:custGeom>
            <a:solidFill>
              <a:srgbClr val="CEC0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35502" cy="2190877"/>
            </a:xfrm>
            <a:custGeom>
              <a:avLst/>
              <a:gdLst/>
              <a:ahLst/>
              <a:cxnLst/>
              <a:rect r="r" b="b" t="t" l="l"/>
              <a:pathLst>
                <a:path h="2190877" w="3635502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3470021" y="0"/>
                  </a:lnTo>
                  <a:lnTo>
                    <a:pt x="3470021" y="6350"/>
                  </a:lnTo>
                  <a:lnTo>
                    <a:pt x="3470021" y="0"/>
                  </a:lnTo>
                  <a:cubicBezTo>
                    <a:pt x="3561461" y="0"/>
                    <a:pt x="3635502" y="73914"/>
                    <a:pt x="3635502" y="165100"/>
                  </a:cubicBezTo>
                  <a:lnTo>
                    <a:pt x="3629152" y="165100"/>
                  </a:lnTo>
                  <a:lnTo>
                    <a:pt x="3635502" y="165100"/>
                  </a:lnTo>
                  <a:lnTo>
                    <a:pt x="3635502" y="2025777"/>
                  </a:lnTo>
                  <a:lnTo>
                    <a:pt x="3629152" y="2025777"/>
                  </a:lnTo>
                  <a:lnTo>
                    <a:pt x="3635502" y="2025777"/>
                  </a:lnTo>
                  <a:cubicBezTo>
                    <a:pt x="3635502" y="2116963"/>
                    <a:pt x="3561334" y="2190877"/>
                    <a:pt x="3470021" y="2190877"/>
                  </a:cubicBezTo>
                  <a:lnTo>
                    <a:pt x="3470021" y="2184527"/>
                  </a:lnTo>
                  <a:lnTo>
                    <a:pt x="3470021" y="2190877"/>
                  </a:lnTo>
                  <a:lnTo>
                    <a:pt x="165481" y="2190877"/>
                  </a:lnTo>
                  <a:lnTo>
                    <a:pt x="165481" y="2184527"/>
                  </a:lnTo>
                  <a:lnTo>
                    <a:pt x="165481" y="2190877"/>
                  </a:lnTo>
                  <a:cubicBezTo>
                    <a:pt x="74041" y="2190877"/>
                    <a:pt x="0" y="2116963"/>
                    <a:pt x="0" y="20257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25777"/>
                  </a:lnTo>
                  <a:lnTo>
                    <a:pt x="6350" y="2025777"/>
                  </a:lnTo>
                  <a:lnTo>
                    <a:pt x="12700" y="2025777"/>
                  </a:lnTo>
                  <a:cubicBezTo>
                    <a:pt x="12700" y="2109978"/>
                    <a:pt x="81153" y="2178177"/>
                    <a:pt x="165481" y="2178177"/>
                  </a:cubicBezTo>
                  <a:lnTo>
                    <a:pt x="3470021" y="2178177"/>
                  </a:lnTo>
                  <a:cubicBezTo>
                    <a:pt x="3554476" y="2178177"/>
                    <a:pt x="3622802" y="2109978"/>
                    <a:pt x="3622802" y="2025777"/>
                  </a:cubicBezTo>
                  <a:lnTo>
                    <a:pt x="3622802" y="165100"/>
                  </a:lnTo>
                  <a:cubicBezTo>
                    <a:pt x="3622802" y="80899"/>
                    <a:pt x="3554349" y="12700"/>
                    <a:pt x="3470021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231971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68389" y="3782117"/>
            <a:ext cx="201119" cy="824608"/>
            <a:chOff x="0" y="0"/>
            <a:chExt cx="184348" cy="7558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4348" cy="755848"/>
            </a:xfrm>
            <a:custGeom>
              <a:avLst/>
              <a:gdLst/>
              <a:ahLst/>
              <a:cxnLst/>
              <a:rect r="r" b="b" t="t" l="l"/>
              <a:pathLst>
                <a:path h="755848" w="184348">
                  <a:moveTo>
                    <a:pt x="0" y="0"/>
                  </a:moveTo>
                  <a:lnTo>
                    <a:pt x="184348" y="0"/>
                  </a:lnTo>
                  <a:lnTo>
                    <a:pt x="184348" y="755848"/>
                  </a:lnTo>
                  <a:lnTo>
                    <a:pt x="0" y="75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33350"/>
              <a:ext cx="184348" cy="8891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92910" y="3720704"/>
            <a:ext cx="3818632" cy="442912"/>
            <a:chOff x="0" y="0"/>
            <a:chExt cx="5091510" cy="590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91510" cy="590550"/>
            </a:xfrm>
            <a:custGeom>
              <a:avLst/>
              <a:gdLst/>
              <a:ahLst/>
              <a:cxnLst/>
              <a:rect r="r" b="b" t="t" l="l"/>
              <a:pathLst>
                <a:path h="590550" w="5091510">
                  <a:moveTo>
                    <a:pt x="0" y="0"/>
                  </a:moveTo>
                  <a:lnTo>
                    <a:pt x="5091510" y="0"/>
                  </a:lnTo>
                  <a:lnTo>
                    <a:pt x="509151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5091510" cy="6286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Поговорите с кем-то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92910" y="4333726"/>
            <a:ext cx="9647835" cy="545998"/>
            <a:chOff x="0" y="0"/>
            <a:chExt cx="12863780" cy="72799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63781" cy="727997"/>
            </a:xfrm>
            <a:custGeom>
              <a:avLst/>
              <a:gdLst/>
              <a:ahLst/>
              <a:cxnLst/>
              <a:rect r="r" b="b" t="t" l="l"/>
              <a:pathLst>
                <a:path h="727997" w="12863781">
                  <a:moveTo>
                    <a:pt x="0" y="0"/>
                  </a:moveTo>
                  <a:lnTo>
                    <a:pt x="12863781" y="0"/>
                  </a:lnTo>
                  <a:lnTo>
                    <a:pt x="12863781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23825"/>
              <a:ext cx="12863780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Родители, учителя, друзья - есть люди, которые помогут!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851076" y="5051822"/>
            <a:ext cx="13303002" cy="19050"/>
            <a:chOff x="0" y="0"/>
            <a:chExt cx="17737337" cy="25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737328" cy="25400"/>
            </a:xfrm>
            <a:custGeom>
              <a:avLst/>
              <a:gdLst/>
              <a:ahLst/>
              <a:cxnLst/>
              <a:rect r="r" b="b" t="t" l="l"/>
              <a:pathLst>
                <a:path h="25400" w="17737328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724628" y="0"/>
                  </a:lnTo>
                  <a:cubicBezTo>
                    <a:pt x="17731614" y="0"/>
                    <a:pt x="17737328" y="5715"/>
                    <a:pt x="17737328" y="12700"/>
                  </a:cubicBezTo>
                  <a:cubicBezTo>
                    <a:pt x="17737328" y="19685"/>
                    <a:pt x="17731614" y="25400"/>
                    <a:pt x="1772462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87475" y="5207794"/>
            <a:ext cx="5443984" cy="1643211"/>
            <a:chOff x="0" y="0"/>
            <a:chExt cx="7258645" cy="219094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6350" y="6350"/>
              <a:ext cx="7245858" cy="2178177"/>
            </a:xfrm>
            <a:custGeom>
              <a:avLst/>
              <a:gdLst/>
              <a:ahLst/>
              <a:cxnLst/>
              <a:rect r="r" b="b" t="t" l="l"/>
              <a:pathLst>
                <a:path h="2178177" w="7245858">
                  <a:moveTo>
                    <a:pt x="0" y="158750"/>
                  </a:moveTo>
                  <a:cubicBezTo>
                    <a:pt x="0" y="71120"/>
                    <a:pt x="71374" y="0"/>
                    <a:pt x="159385" y="0"/>
                  </a:cubicBezTo>
                  <a:lnTo>
                    <a:pt x="7086473" y="0"/>
                  </a:lnTo>
                  <a:cubicBezTo>
                    <a:pt x="7174484" y="0"/>
                    <a:pt x="7245858" y="71120"/>
                    <a:pt x="7245858" y="158750"/>
                  </a:cubicBezTo>
                  <a:lnTo>
                    <a:pt x="7245858" y="2019427"/>
                  </a:lnTo>
                  <a:cubicBezTo>
                    <a:pt x="7245858" y="2107057"/>
                    <a:pt x="7174484" y="2178177"/>
                    <a:pt x="7086473" y="2178177"/>
                  </a:cubicBezTo>
                  <a:lnTo>
                    <a:pt x="159385" y="2178177"/>
                  </a:lnTo>
                  <a:cubicBezTo>
                    <a:pt x="71374" y="2178177"/>
                    <a:pt x="0" y="2107057"/>
                    <a:pt x="0" y="2019427"/>
                  </a:cubicBezTo>
                  <a:close/>
                </a:path>
              </a:pathLst>
            </a:custGeom>
            <a:solidFill>
              <a:srgbClr val="CEC0F8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258558" cy="2190877"/>
            </a:xfrm>
            <a:custGeom>
              <a:avLst/>
              <a:gdLst/>
              <a:ahLst/>
              <a:cxnLst/>
              <a:rect r="r" b="b" t="t" l="l"/>
              <a:pathLst>
                <a:path h="2190877" w="7258558">
                  <a:moveTo>
                    <a:pt x="0" y="165100"/>
                  </a:moveTo>
                  <a:cubicBezTo>
                    <a:pt x="0" y="73914"/>
                    <a:pt x="74295" y="0"/>
                    <a:pt x="165735" y="0"/>
                  </a:cubicBezTo>
                  <a:lnTo>
                    <a:pt x="7092823" y="0"/>
                  </a:lnTo>
                  <a:lnTo>
                    <a:pt x="7092823" y="6350"/>
                  </a:lnTo>
                  <a:lnTo>
                    <a:pt x="7092823" y="0"/>
                  </a:lnTo>
                  <a:cubicBezTo>
                    <a:pt x="7184390" y="0"/>
                    <a:pt x="7258558" y="73914"/>
                    <a:pt x="7258558" y="165100"/>
                  </a:cubicBezTo>
                  <a:lnTo>
                    <a:pt x="7252208" y="165100"/>
                  </a:lnTo>
                  <a:lnTo>
                    <a:pt x="7258558" y="165100"/>
                  </a:lnTo>
                  <a:lnTo>
                    <a:pt x="7258558" y="2025777"/>
                  </a:lnTo>
                  <a:lnTo>
                    <a:pt x="7252208" y="2025777"/>
                  </a:lnTo>
                  <a:lnTo>
                    <a:pt x="7258558" y="2025777"/>
                  </a:lnTo>
                  <a:cubicBezTo>
                    <a:pt x="7258558" y="2116963"/>
                    <a:pt x="7184263" y="2190877"/>
                    <a:pt x="7092823" y="2190877"/>
                  </a:cubicBezTo>
                  <a:lnTo>
                    <a:pt x="7092823" y="2184527"/>
                  </a:lnTo>
                  <a:lnTo>
                    <a:pt x="7092823" y="2190877"/>
                  </a:lnTo>
                  <a:lnTo>
                    <a:pt x="165735" y="2190877"/>
                  </a:lnTo>
                  <a:lnTo>
                    <a:pt x="165735" y="2184527"/>
                  </a:lnTo>
                  <a:lnTo>
                    <a:pt x="165735" y="2190877"/>
                  </a:lnTo>
                  <a:cubicBezTo>
                    <a:pt x="74168" y="2190877"/>
                    <a:pt x="0" y="2116963"/>
                    <a:pt x="0" y="20257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25777"/>
                  </a:lnTo>
                  <a:lnTo>
                    <a:pt x="6350" y="2025777"/>
                  </a:lnTo>
                  <a:lnTo>
                    <a:pt x="12700" y="2025777"/>
                  </a:lnTo>
                  <a:cubicBezTo>
                    <a:pt x="12700" y="2109978"/>
                    <a:pt x="81153" y="2178177"/>
                    <a:pt x="165735" y="2178177"/>
                  </a:cubicBezTo>
                  <a:lnTo>
                    <a:pt x="7092823" y="2178177"/>
                  </a:lnTo>
                  <a:cubicBezTo>
                    <a:pt x="7177405" y="2178177"/>
                    <a:pt x="7245858" y="2109851"/>
                    <a:pt x="7245858" y="2025777"/>
                  </a:cubicBezTo>
                  <a:lnTo>
                    <a:pt x="7245858" y="165100"/>
                  </a:lnTo>
                  <a:cubicBezTo>
                    <a:pt x="7245858" y="80899"/>
                    <a:pt x="7177405" y="12700"/>
                    <a:pt x="7092823" y="12700"/>
                  </a:cubicBezTo>
                  <a:lnTo>
                    <a:pt x="165735" y="12700"/>
                  </a:lnTo>
                  <a:lnTo>
                    <a:pt x="165735" y="6350"/>
                  </a:lnTo>
                  <a:lnTo>
                    <a:pt x="165735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285280" y="5745956"/>
            <a:ext cx="204044" cy="566886"/>
            <a:chOff x="0" y="0"/>
            <a:chExt cx="272058" cy="75584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72058" cy="755848"/>
            </a:xfrm>
            <a:custGeom>
              <a:avLst/>
              <a:gdLst/>
              <a:ahLst/>
              <a:cxnLst/>
              <a:rect r="r" b="b" t="t" l="l"/>
              <a:pathLst>
                <a:path h="755848" w="272058">
                  <a:moveTo>
                    <a:pt x="0" y="0"/>
                  </a:moveTo>
                  <a:lnTo>
                    <a:pt x="272058" y="0"/>
                  </a:lnTo>
                  <a:lnTo>
                    <a:pt x="272058" y="755848"/>
                  </a:lnTo>
                  <a:lnTo>
                    <a:pt x="0" y="75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33350"/>
              <a:ext cx="272058" cy="8891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710214" y="5496074"/>
            <a:ext cx="5828854" cy="442912"/>
            <a:chOff x="0" y="0"/>
            <a:chExt cx="7771805" cy="59055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771805" cy="590550"/>
            </a:xfrm>
            <a:custGeom>
              <a:avLst/>
              <a:gdLst/>
              <a:ahLst/>
              <a:cxnLst/>
              <a:rect r="r" b="b" t="t" l="l"/>
              <a:pathLst>
                <a:path h="590550" w="7771805">
                  <a:moveTo>
                    <a:pt x="0" y="0"/>
                  </a:moveTo>
                  <a:lnTo>
                    <a:pt x="7771805" y="0"/>
                  </a:lnTo>
                  <a:lnTo>
                    <a:pt x="7771805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7771805" cy="6286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Задокументируйте инциденты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710214" y="6109098"/>
            <a:ext cx="10122818" cy="545998"/>
            <a:chOff x="0" y="0"/>
            <a:chExt cx="13497091" cy="72799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3497091" cy="727997"/>
            </a:xfrm>
            <a:custGeom>
              <a:avLst/>
              <a:gdLst/>
              <a:ahLst/>
              <a:cxnLst/>
              <a:rect r="r" b="b" t="t" l="l"/>
              <a:pathLst>
                <a:path h="727997" w="13497091">
                  <a:moveTo>
                    <a:pt x="0" y="0"/>
                  </a:moveTo>
                  <a:lnTo>
                    <a:pt x="13497091" y="0"/>
                  </a:lnTo>
                  <a:lnTo>
                    <a:pt x="13497091" y="727997"/>
                  </a:lnTo>
                  <a:lnTo>
                    <a:pt x="0" y="727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23825"/>
              <a:ext cx="13497091" cy="8518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Сохраняйте доказательства, чтобы показать, что происходит!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68380" y="6827192"/>
            <a:ext cx="10585698" cy="19050"/>
            <a:chOff x="0" y="0"/>
            <a:chExt cx="14114263" cy="254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114272" cy="25400"/>
            </a:xfrm>
            <a:custGeom>
              <a:avLst/>
              <a:gdLst/>
              <a:ahLst/>
              <a:cxnLst/>
              <a:rect r="r" b="b" t="t" l="l"/>
              <a:pathLst>
                <a:path h="25400" w="14114272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01572" y="0"/>
                  </a:lnTo>
                  <a:cubicBezTo>
                    <a:pt x="14108557" y="0"/>
                    <a:pt x="14114272" y="5715"/>
                    <a:pt x="14114272" y="12700"/>
                  </a:cubicBezTo>
                  <a:cubicBezTo>
                    <a:pt x="14114272" y="19685"/>
                    <a:pt x="14108557" y="25400"/>
                    <a:pt x="1410157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987475" y="6983165"/>
            <a:ext cx="8161288" cy="2096840"/>
            <a:chOff x="0" y="0"/>
            <a:chExt cx="10881717" cy="279578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6350" y="6350"/>
              <a:ext cx="10868914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868914">
                  <a:moveTo>
                    <a:pt x="0" y="158750"/>
                  </a:moveTo>
                  <a:cubicBezTo>
                    <a:pt x="0" y="71120"/>
                    <a:pt x="71374" y="0"/>
                    <a:pt x="159258" y="0"/>
                  </a:cubicBezTo>
                  <a:lnTo>
                    <a:pt x="10709656" y="0"/>
                  </a:lnTo>
                  <a:cubicBezTo>
                    <a:pt x="10797667" y="0"/>
                    <a:pt x="10868914" y="71120"/>
                    <a:pt x="10868914" y="158750"/>
                  </a:cubicBezTo>
                  <a:lnTo>
                    <a:pt x="10868914" y="2624328"/>
                  </a:lnTo>
                  <a:cubicBezTo>
                    <a:pt x="10868914" y="2711958"/>
                    <a:pt x="10797540" y="2783078"/>
                    <a:pt x="10709656" y="2783078"/>
                  </a:cubicBezTo>
                  <a:lnTo>
                    <a:pt x="159258" y="2783078"/>
                  </a:lnTo>
                  <a:cubicBezTo>
                    <a:pt x="71247" y="2783078"/>
                    <a:pt x="0" y="2711958"/>
                    <a:pt x="0" y="2624328"/>
                  </a:cubicBezTo>
                  <a:close/>
                </a:path>
              </a:pathLst>
            </a:custGeom>
            <a:solidFill>
              <a:srgbClr val="CEC0F8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881614" cy="2795778"/>
            </a:xfrm>
            <a:custGeom>
              <a:avLst/>
              <a:gdLst/>
              <a:ahLst/>
              <a:cxnLst/>
              <a:rect r="r" b="b" t="t" l="l"/>
              <a:pathLst>
                <a:path h="2795778" w="10881614">
                  <a:moveTo>
                    <a:pt x="0" y="165100"/>
                  </a:moveTo>
                  <a:cubicBezTo>
                    <a:pt x="0" y="73914"/>
                    <a:pt x="74168" y="0"/>
                    <a:pt x="165608" y="0"/>
                  </a:cubicBezTo>
                  <a:lnTo>
                    <a:pt x="10716006" y="0"/>
                  </a:lnTo>
                  <a:lnTo>
                    <a:pt x="10716006" y="6350"/>
                  </a:lnTo>
                  <a:lnTo>
                    <a:pt x="10716006" y="0"/>
                  </a:lnTo>
                  <a:cubicBezTo>
                    <a:pt x="10807447" y="0"/>
                    <a:pt x="10881614" y="73914"/>
                    <a:pt x="10881614" y="165100"/>
                  </a:cubicBezTo>
                  <a:lnTo>
                    <a:pt x="10875264" y="165100"/>
                  </a:lnTo>
                  <a:lnTo>
                    <a:pt x="10881614" y="165100"/>
                  </a:lnTo>
                  <a:lnTo>
                    <a:pt x="10881614" y="2630678"/>
                  </a:lnTo>
                  <a:lnTo>
                    <a:pt x="10875264" y="2630678"/>
                  </a:lnTo>
                  <a:lnTo>
                    <a:pt x="10881614" y="2630678"/>
                  </a:lnTo>
                  <a:cubicBezTo>
                    <a:pt x="10881614" y="2721864"/>
                    <a:pt x="10807447" y="2795778"/>
                    <a:pt x="10716006" y="2795778"/>
                  </a:cubicBezTo>
                  <a:lnTo>
                    <a:pt x="10716006" y="2789428"/>
                  </a:lnTo>
                  <a:lnTo>
                    <a:pt x="10716006" y="2795778"/>
                  </a:lnTo>
                  <a:lnTo>
                    <a:pt x="165608" y="2795778"/>
                  </a:lnTo>
                  <a:lnTo>
                    <a:pt x="165608" y="2789428"/>
                  </a:lnTo>
                  <a:lnTo>
                    <a:pt x="165608" y="2795778"/>
                  </a:lnTo>
                  <a:cubicBezTo>
                    <a:pt x="74168" y="2795778"/>
                    <a:pt x="0" y="2721864"/>
                    <a:pt x="0" y="26306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30678"/>
                  </a:lnTo>
                  <a:lnTo>
                    <a:pt x="6350" y="2630678"/>
                  </a:lnTo>
                  <a:lnTo>
                    <a:pt x="12700" y="2630678"/>
                  </a:lnTo>
                  <a:cubicBezTo>
                    <a:pt x="12700" y="2714879"/>
                    <a:pt x="81153" y="2783078"/>
                    <a:pt x="165608" y="2783078"/>
                  </a:cubicBezTo>
                  <a:lnTo>
                    <a:pt x="10716006" y="2783078"/>
                  </a:lnTo>
                  <a:cubicBezTo>
                    <a:pt x="10800462" y="2783078"/>
                    <a:pt x="10868914" y="2714752"/>
                    <a:pt x="10868914" y="2630678"/>
                  </a:cubicBezTo>
                  <a:lnTo>
                    <a:pt x="10868914" y="165100"/>
                  </a:lnTo>
                  <a:cubicBezTo>
                    <a:pt x="10868914" y="80899"/>
                    <a:pt x="10800462" y="12700"/>
                    <a:pt x="10716006" y="12700"/>
                  </a:cubicBezTo>
                  <a:lnTo>
                    <a:pt x="165608" y="12700"/>
                  </a:lnTo>
                  <a:lnTo>
                    <a:pt x="165608" y="6350"/>
                  </a:lnTo>
                  <a:lnTo>
                    <a:pt x="165608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285280" y="7748141"/>
            <a:ext cx="201662" cy="566886"/>
            <a:chOff x="0" y="0"/>
            <a:chExt cx="268883" cy="75584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68883" cy="755848"/>
            </a:xfrm>
            <a:custGeom>
              <a:avLst/>
              <a:gdLst/>
              <a:ahLst/>
              <a:cxnLst/>
              <a:rect r="r" b="b" t="t" l="l"/>
              <a:pathLst>
                <a:path h="755848" w="268883">
                  <a:moveTo>
                    <a:pt x="0" y="0"/>
                  </a:moveTo>
                  <a:lnTo>
                    <a:pt x="268883" y="0"/>
                  </a:lnTo>
                  <a:lnTo>
                    <a:pt x="268883" y="755848"/>
                  </a:lnTo>
                  <a:lnTo>
                    <a:pt x="0" y="75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33350"/>
              <a:ext cx="268883" cy="8891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427518" y="7271445"/>
            <a:ext cx="6632228" cy="442912"/>
            <a:chOff x="0" y="0"/>
            <a:chExt cx="8842970" cy="59055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842970" cy="590550"/>
            </a:xfrm>
            <a:custGeom>
              <a:avLst/>
              <a:gdLst/>
              <a:ahLst/>
              <a:cxnLst/>
              <a:rect r="r" b="b" t="t" l="l"/>
              <a:pathLst>
                <a:path h="590550" w="8842970">
                  <a:moveTo>
                    <a:pt x="0" y="0"/>
                  </a:moveTo>
                  <a:lnTo>
                    <a:pt x="8842970" y="0"/>
                  </a:lnTo>
                  <a:lnTo>
                    <a:pt x="884297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8842970" cy="6286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37"/>
                </a:lnSpc>
              </a:pPr>
              <a:r>
                <a:rPr lang="en-US" sz="2750" b="true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Не бойтесь обратиться за помощью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9427518" y="7884467"/>
            <a:ext cx="7584728" cy="1098448"/>
            <a:chOff x="0" y="0"/>
            <a:chExt cx="10112970" cy="146459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112970" cy="1464597"/>
            </a:xfrm>
            <a:custGeom>
              <a:avLst/>
              <a:gdLst/>
              <a:ahLst/>
              <a:cxnLst/>
              <a:rect r="r" b="b" t="t" l="l"/>
              <a:pathLst>
                <a:path h="1464597" w="10112970">
                  <a:moveTo>
                    <a:pt x="0" y="0"/>
                  </a:moveTo>
                  <a:lnTo>
                    <a:pt x="10112970" y="0"/>
                  </a:lnTo>
                  <a:lnTo>
                    <a:pt x="10112970" y="1464597"/>
                  </a:lnTo>
                  <a:lnTo>
                    <a:pt x="0" y="1464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23825"/>
              <a:ext cx="10112970" cy="15884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76"/>
                </a:lnSpc>
              </a:pPr>
              <a:r>
                <a:rPr lang="en-US" sz="26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Есть специальные горячие линии и организации, которые могут помочь!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DAGeIiXos-I</dc:identifier>
  <dcterms:modified xsi:type="dcterms:W3CDTF">2011-08-01T06:04:30Z</dcterms:modified>
  <cp:revision>1</cp:revision>
  <dc:title>Profilaktika-bullinga-v-shkole.pptx</dc:title>
</cp:coreProperties>
</file>