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93400"/>
  <p:notesSz cx="6858000" cy="9144000"/>
  <p:embeddedFontLst>
    <p:embeddedFont>
      <p:font typeface="Canva Sans Bold" charset="1" panose="020B0803030501040103"/>
      <p:regular r:id="rId11"/>
    </p:embeddedFont>
    <p:embeddedFont>
      <p:font typeface="Canva Sans" charset="1" panose="020B0503030501040103"/>
      <p:regular r:id="rId12"/>
    </p:embeddedFont>
    <p:embeddedFont>
      <p:font typeface="Canva Sans Medium" charset="1" panose="020B0603030501040103"/>
      <p:regular r:id="rId13"/>
    </p:embeddedFont>
    <p:embeddedFont>
      <p:font typeface="Open Sans Bold" charset="1" panose="020B0806030504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60882" y="756000"/>
            <a:ext cx="5943118" cy="8909976"/>
            <a:chOff x="0" y="0"/>
            <a:chExt cx="1779950" cy="26685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79950" cy="2668518"/>
            </a:xfrm>
            <a:custGeom>
              <a:avLst/>
              <a:gdLst/>
              <a:ahLst/>
              <a:cxnLst/>
              <a:rect r="r" b="b" t="t" l="l"/>
              <a:pathLst>
                <a:path h="2668518" w="1779950">
                  <a:moveTo>
                    <a:pt x="17501" y="0"/>
                  </a:moveTo>
                  <a:lnTo>
                    <a:pt x="1762450" y="0"/>
                  </a:lnTo>
                  <a:cubicBezTo>
                    <a:pt x="1772115" y="0"/>
                    <a:pt x="1779950" y="7835"/>
                    <a:pt x="1779950" y="17501"/>
                  </a:cubicBezTo>
                  <a:lnTo>
                    <a:pt x="1779950" y="2651017"/>
                  </a:lnTo>
                  <a:cubicBezTo>
                    <a:pt x="1779950" y="2660683"/>
                    <a:pt x="1772115" y="2668518"/>
                    <a:pt x="1762450" y="2668518"/>
                  </a:cubicBezTo>
                  <a:lnTo>
                    <a:pt x="17501" y="2668518"/>
                  </a:lnTo>
                  <a:cubicBezTo>
                    <a:pt x="7835" y="2668518"/>
                    <a:pt x="0" y="2660683"/>
                    <a:pt x="0" y="2651017"/>
                  </a:cubicBezTo>
                  <a:lnTo>
                    <a:pt x="0" y="17501"/>
                  </a:lnTo>
                  <a:cubicBezTo>
                    <a:pt x="0" y="7835"/>
                    <a:pt x="7835" y="0"/>
                    <a:pt x="17501" y="0"/>
                  </a:cubicBezTo>
                  <a:close/>
                </a:path>
              </a:pathLst>
            </a:custGeom>
            <a:solidFill>
              <a:srgbClr val="F2F3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779950" cy="2716143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26330" y="1830482"/>
            <a:ext cx="5812222" cy="1199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9"/>
              </a:lnSpc>
              <a:spcBef>
                <a:spcPct val="0"/>
              </a:spcBef>
            </a:pPr>
            <a:r>
              <a:rPr lang="en-US" b="true" sz="4475" spc="134">
                <a:solidFill>
                  <a:srgbClr val="1217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ИГРА «ХОЧУ БЫТЬ ЗДОРОВЫМ!»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45362" y="3030162"/>
            <a:ext cx="5050913" cy="6067163"/>
          </a:xfrm>
          <a:custGeom>
            <a:avLst/>
            <a:gdLst/>
            <a:ahLst/>
            <a:cxnLst/>
            <a:rect r="r" b="b" t="t" l="l"/>
            <a:pathLst>
              <a:path h="6067163" w="5050913">
                <a:moveTo>
                  <a:pt x="0" y="0"/>
                </a:moveTo>
                <a:lnTo>
                  <a:pt x="5050914" y="0"/>
                </a:lnTo>
                <a:lnTo>
                  <a:pt x="5050914" y="6067163"/>
                </a:lnTo>
                <a:lnTo>
                  <a:pt x="0" y="6067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6000" y="9801528"/>
            <a:ext cx="1680904" cy="268945"/>
          </a:xfrm>
          <a:custGeom>
            <a:avLst/>
            <a:gdLst/>
            <a:ahLst/>
            <a:cxnLst/>
            <a:rect r="r" b="b" t="t" l="l"/>
            <a:pathLst>
              <a:path h="268945" w="1680904">
                <a:moveTo>
                  <a:pt x="0" y="0"/>
                </a:moveTo>
                <a:lnTo>
                  <a:pt x="1680904" y="0"/>
                </a:lnTo>
                <a:lnTo>
                  <a:pt x="1680904" y="268944"/>
                </a:lnTo>
                <a:lnTo>
                  <a:pt x="0" y="268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1150938"/>
            <a:ext cx="2909937" cy="4193014"/>
            <a:chOff x="0" y="0"/>
            <a:chExt cx="871520" cy="12557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35742" y="0"/>
                  </a:moveTo>
                  <a:lnTo>
                    <a:pt x="835777" y="0"/>
                  </a:lnTo>
                  <a:cubicBezTo>
                    <a:pt x="855517" y="0"/>
                    <a:pt x="871519" y="16002"/>
                    <a:pt x="871519" y="35742"/>
                  </a:cubicBezTo>
                  <a:lnTo>
                    <a:pt x="871519" y="1220056"/>
                  </a:lnTo>
                  <a:cubicBezTo>
                    <a:pt x="871519" y="1239796"/>
                    <a:pt x="855517" y="1255798"/>
                    <a:pt x="835777" y="1255798"/>
                  </a:cubicBezTo>
                  <a:lnTo>
                    <a:pt x="35742" y="1255798"/>
                  </a:lnTo>
                  <a:cubicBezTo>
                    <a:pt x="16002" y="1255798"/>
                    <a:pt x="0" y="1239796"/>
                    <a:pt x="0" y="1220056"/>
                  </a:cubicBezTo>
                  <a:lnTo>
                    <a:pt x="0" y="35742"/>
                  </a:lnTo>
                  <a:cubicBezTo>
                    <a:pt x="0" y="16002"/>
                    <a:pt x="16002" y="0"/>
                    <a:pt x="35742" y="0"/>
                  </a:cubicBezTo>
                  <a:close/>
                </a:path>
              </a:pathLst>
            </a:custGeom>
            <a:solidFill>
              <a:srgbClr val="F2F3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71520" cy="1303423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56000" y="5570478"/>
            <a:ext cx="2909937" cy="4193014"/>
            <a:chOff x="0" y="0"/>
            <a:chExt cx="871520" cy="12557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35742" y="0"/>
                  </a:moveTo>
                  <a:lnTo>
                    <a:pt x="835777" y="0"/>
                  </a:lnTo>
                  <a:cubicBezTo>
                    <a:pt x="855517" y="0"/>
                    <a:pt x="871519" y="16002"/>
                    <a:pt x="871519" y="35742"/>
                  </a:cubicBezTo>
                  <a:lnTo>
                    <a:pt x="871519" y="1220056"/>
                  </a:lnTo>
                  <a:cubicBezTo>
                    <a:pt x="871519" y="1239796"/>
                    <a:pt x="855517" y="1255798"/>
                    <a:pt x="835777" y="1255798"/>
                  </a:cubicBezTo>
                  <a:lnTo>
                    <a:pt x="35742" y="1255798"/>
                  </a:lnTo>
                  <a:cubicBezTo>
                    <a:pt x="16002" y="1255798"/>
                    <a:pt x="0" y="1239796"/>
                    <a:pt x="0" y="1220056"/>
                  </a:cubicBezTo>
                  <a:lnTo>
                    <a:pt x="0" y="35742"/>
                  </a:lnTo>
                  <a:cubicBezTo>
                    <a:pt x="0" y="16002"/>
                    <a:pt x="16002" y="0"/>
                    <a:pt x="35742" y="0"/>
                  </a:cubicBezTo>
                  <a:close/>
                </a:path>
              </a:pathLst>
            </a:custGeom>
            <a:solidFill>
              <a:srgbClr val="F2F3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71520" cy="1303423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894063" y="1150938"/>
            <a:ext cx="2909937" cy="4193014"/>
            <a:chOff x="0" y="0"/>
            <a:chExt cx="871520" cy="12557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35742" y="0"/>
                  </a:moveTo>
                  <a:lnTo>
                    <a:pt x="835777" y="0"/>
                  </a:lnTo>
                  <a:cubicBezTo>
                    <a:pt x="855517" y="0"/>
                    <a:pt x="871519" y="16002"/>
                    <a:pt x="871519" y="35742"/>
                  </a:cubicBezTo>
                  <a:lnTo>
                    <a:pt x="871519" y="1220056"/>
                  </a:lnTo>
                  <a:cubicBezTo>
                    <a:pt x="871519" y="1239796"/>
                    <a:pt x="855517" y="1255798"/>
                    <a:pt x="835777" y="1255798"/>
                  </a:cubicBezTo>
                  <a:lnTo>
                    <a:pt x="35742" y="1255798"/>
                  </a:lnTo>
                  <a:cubicBezTo>
                    <a:pt x="16002" y="1255798"/>
                    <a:pt x="0" y="1239796"/>
                    <a:pt x="0" y="1220056"/>
                  </a:cubicBezTo>
                  <a:lnTo>
                    <a:pt x="0" y="35742"/>
                  </a:lnTo>
                  <a:cubicBezTo>
                    <a:pt x="0" y="16002"/>
                    <a:pt x="16002" y="0"/>
                    <a:pt x="35742" y="0"/>
                  </a:cubicBezTo>
                  <a:close/>
                </a:path>
              </a:pathLst>
            </a:custGeom>
            <a:solidFill>
              <a:srgbClr val="F2F3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71520" cy="1303423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894063" y="5570478"/>
            <a:ext cx="2909937" cy="4193014"/>
            <a:chOff x="0" y="0"/>
            <a:chExt cx="871520" cy="125579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35742" y="0"/>
                  </a:moveTo>
                  <a:lnTo>
                    <a:pt x="835777" y="0"/>
                  </a:lnTo>
                  <a:cubicBezTo>
                    <a:pt x="855517" y="0"/>
                    <a:pt x="871519" y="16002"/>
                    <a:pt x="871519" y="35742"/>
                  </a:cubicBezTo>
                  <a:lnTo>
                    <a:pt x="871519" y="1220056"/>
                  </a:lnTo>
                  <a:cubicBezTo>
                    <a:pt x="871519" y="1239796"/>
                    <a:pt x="855517" y="1255798"/>
                    <a:pt x="835777" y="1255798"/>
                  </a:cubicBezTo>
                  <a:lnTo>
                    <a:pt x="35742" y="1255798"/>
                  </a:lnTo>
                  <a:cubicBezTo>
                    <a:pt x="16002" y="1255798"/>
                    <a:pt x="0" y="1239796"/>
                    <a:pt x="0" y="1220056"/>
                  </a:cubicBezTo>
                  <a:lnTo>
                    <a:pt x="0" y="35742"/>
                  </a:lnTo>
                  <a:cubicBezTo>
                    <a:pt x="0" y="16002"/>
                    <a:pt x="16002" y="0"/>
                    <a:pt x="35742" y="0"/>
                  </a:cubicBezTo>
                  <a:close/>
                </a:path>
              </a:pathLst>
            </a:custGeom>
            <a:solidFill>
              <a:srgbClr val="F2F3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871520" cy="1303423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876778" y="2225688"/>
            <a:ext cx="2668381" cy="1684415"/>
          </a:xfrm>
          <a:custGeom>
            <a:avLst/>
            <a:gdLst/>
            <a:ahLst/>
            <a:cxnLst/>
            <a:rect r="r" b="b" t="t" l="l"/>
            <a:pathLst>
              <a:path h="1684415" w="2668381">
                <a:moveTo>
                  <a:pt x="0" y="0"/>
                </a:moveTo>
                <a:lnTo>
                  <a:pt x="2668381" y="0"/>
                </a:lnTo>
                <a:lnTo>
                  <a:pt x="2668381" y="1684415"/>
                </a:lnTo>
                <a:lnTo>
                  <a:pt x="0" y="1684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023397" y="2225688"/>
            <a:ext cx="2651270" cy="1889030"/>
          </a:xfrm>
          <a:custGeom>
            <a:avLst/>
            <a:gdLst/>
            <a:ahLst/>
            <a:cxnLst/>
            <a:rect r="r" b="b" t="t" l="l"/>
            <a:pathLst>
              <a:path h="1889030" w="2651270">
                <a:moveTo>
                  <a:pt x="0" y="0"/>
                </a:moveTo>
                <a:lnTo>
                  <a:pt x="2651269" y="0"/>
                </a:lnTo>
                <a:lnTo>
                  <a:pt x="2651269" y="1889029"/>
                </a:lnTo>
                <a:lnTo>
                  <a:pt x="0" y="1889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02150" y="5707720"/>
            <a:ext cx="1621576" cy="2814015"/>
          </a:xfrm>
          <a:custGeom>
            <a:avLst/>
            <a:gdLst/>
            <a:ahLst/>
            <a:cxnLst/>
            <a:rect r="r" b="b" t="t" l="l"/>
            <a:pathLst>
              <a:path h="2814015" w="1621576">
                <a:moveTo>
                  <a:pt x="0" y="0"/>
                </a:moveTo>
                <a:lnTo>
                  <a:pt x="1621577" y="0"/>
                </a:lnTo>
                <a:lnTo>
                  <a:pt x="1621577" y="2814015"/>
                </a:lnTo>
                <a:lnTo>
                  <a:pt x="0" y="2814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631387" y="5755015"/>
            <a:ext cx="1734817" cy="2997525"/>
          </a:xfrm>
          <a:custGeom>
            <a:avLst/>
            <a:gdLst/>
            <a:ahLst/>
            <a:cxnLst/>
            <a:rect r="r" b="b" t="t" l="l"/>
            <a:pathLst>
              <a:path h="2997525" w="1734817">
                <a:moveTo>
                  <a:pt x="0" y="0"/>
                </a:moveTo>
                <a:lnTo>
                  <a:pt x="1734818" y="0"/>
                </a:lnTo>
                <a:lnTo>
                  <a:pt x="1734818" y="2997525"/>
                </a:lnTo>
                <a:lnTo>
                  <a:pt x="0" y="2997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52033" y="4242644"/>
            <a:ext cx="2321811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ЧИТАТЬ И УЗНАВАТЬ НОВОЕ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0063" y="8688422"/>
            <a:ext cx="2321811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ОТКАЗЫВАТЬСЯ НА ВРЕМЯ ОТ ТЕЛЕФОНА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71489" y="8826535"/>
            <a:ext cx="2321811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УХАЖИВАТЬ ЗА КОЖЕЙ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58941" y="4242644"/>
            <a:ext cx="2515726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УСТРАИВАТЬ ПОЛНОЦЕННЫЙ ОТДЫХ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756000" y="9801528"/>
            <a:ext cx="1680904" cy="268945"/>
          </a:xfrm>
          <a:custGeom>
            <a:avLst/>
            <a:gdLst/>
            <a:ahLst/>
            <a:cxnLst/>
            <a:rect r="r" b="b" t="t" l="l"/>
            <a:pathLst>
              <a:path h="268945" w="1680904">
                <a:moveTo>
                  <a:pt x="0" y="0"/>
                </a:moveTo>
                <a:lnTo>
                  <a:pt x="1680904" y="0"/>
                </a:lnTo>
                <a:lnTo>
                  <a:pt x="1680904" y="268944"/>
                </a:lnTo>
                <a:lnTo>
                  <a:pt x="0" y="2689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981126"/>
            <a:ext cx="2904054" cy="4184538"/>
            <a:chOff x="0" y="0"/>
            <a:chExt cx="871520" cy="12557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48972" y="0"/>
                  </a:moveTo>
                  <a:lnTo>
                    <a:pt x="822547" y="0"/>
                  </a:lnTo>
                  <a:cubicBezTo>
                    <a:pt x="849594" y="0"/>
                    <a:pt x="871519" y="21926"/>
                    <a:pt x="871519" y="48972"/>
                  </a:cubicBezTo>
                  <a:lnTo>
                    <a:pt x="871519" y="1206826"/>
                  </a:lnTo>
                  <a:cubicBezTo>
                    <a:pt x="871519" y="1233873"/>
                    <a:pt x="849594" y="1255798"/>
                    <a:pt x="822547" y="1255798"/>
                  </a:cubicBezTo>
                  <a:lnTo>
                    <a:pt x="48972" y="1255798"/>
                  </a:lnTo>
                  <a:cubicBezTo>
                    <a:pt x="21926" y="1255798"/>
                    <a:pt x="0" y="1233873"/>
                    <a:pt x="0" y="1206826"/>
                  </a:cubicBezTo>
                  <a:lnTo>
                    <a:pt x="0" y="48972"/>
                  </a:lnTo>
                  <a:cubicBezTo>
                    <a:pt x="0" y="21926"/>
                    <a:pt x="21926" y="0"/>
                    <a:pt x="48972" y="0"/>
                  </a:cubicBezTo>
                  <a:close/>
                </a:path>
              </a:pathLst>
            </a:custGeom>
            <a:solidFill>
              <a:srgbClr val="F2F3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71520" cy="1303423"/>
            </a:xfrm>
            <a:prstGeom prst="rect">
              <a:avLst/>
            </a:prstGeom>
          </p:spPr>
          <p:txBody>
            <a:bodyPr anchor="ctr" rtlCol="false" tIns="49115" lIns="49115" bIns="49115" rIns="49115"/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56000" y="5526336"/>
            <a:ext cx="2904054" cy="4184538"/>
            <a:chOff x="0" y="0"/>
            <a:chExt cx="871520" cy="12557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48972" y="0"/>
                  </a:moveTo>
                  <a:lnTo>
                    <a:pt x="822547" y="0"/>
                  </a:lnTo>
                  <a:cubicBezTo>
                    <a:pt x="849594" y="0"/>
                    <a:pt x="871519" y="21926"/>
                    <a:pt x="871519" y="48972"/>
                  </a:cubicBezTo>
                  <a:lnTo>
                    <a:pt x="871519" y="1206826"/>
                  </a:lnTo>
                  <a:cubicBezTo>
                    <a:pt x="871519" y="1233873"/>
                    <a:pt x="849594" y="1255798"/>
                    <a:pt x="822547" y="1255798"/>
                  </a:cubicBezTo>
                  <a:lnTo>
                    <a:pt x="48972" y="1255798"/>
                  </a:lnTo>
                  <a:cubicBezTo>
                    <a:pt x="21926" y="1255798"/>
                    <a:pt x="0" y="1233873"/>
                    <a:pt x="0" y="1206826"/>
                  </a:cubicBezTo>
                  <a:lnTo>
                    <a:pt x="0" y="48972"/>
                  </a:lnTo>
                  <a:cubicBezTo>
                    <a:pt x="0" y="21926"/>
                    <a:pt x="21926" y="0"/>
                    <a:pt x="48972" y="0"/>
                  </a:cubicBezTo>
                  <a:close/>
                </a:path>
              </a:pathLst>
            </a:custGeom>
            <a:solidFill>
              <a:srgbClr val="F2F3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71520" cy="1303423"/>
            </a:xfrm>
            <a:prstGeom prst="rect">
              <a:avLst/>
            </a:prstGeom>
          </p:spPr>
          <p:txBody>
            <a:bodyPr anchor="ctr" rtlCol="false" tIns="49115" lIns="49115" bIns="49115" rIns="49115"/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899946" y="981126"/>
            <a:ext cx="2904054" cy="4184538"/>
            <a:chOff x="0" y="0"/>
            <a:chExt cx="871520" cy="12557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48972" y="0"/>
                  </a:moveTo>
                  <a:lnTo>
                    <a:pt x="822547" y="0"/>
                  </a:lnTo>
                  <a:cubicBezTo>
                    <a:pt x="849594" y="0"/>
                    <a:pt x="871519" y="21926"/>
                    <a:pt x="871519" y="48972"/>
                  </a:cubicBezTo>
                  <a:lnTo>
                    <a:pt x="871519" y="1206826"/>
                  </a:lnTo>
                  <a:cubicBezTo>
                    <a:pt x="871519" y="1233873"/>
                    <a:pt x="849594" y="1255798"/>
                    <a:pt x="822547" y="1255798"/>
                  </a:cubicBezTo>
                  <a:lnTo>
                    <a:pt x="48972" y="1255798"/>
                  </a:lnTo>
                  <a:cubicBezTo>
                    <a:pt x="21926" y="1255798"/>
                    <a:pt x="0" y="1233873"/>
                    <a:pt x="0" y="1206826"/>
                  </a:cubicBezTo>
                  <a:lnTo>
                    <a:pt x="0" y="48972"/>
                  </a:lnTo>
                  <a:cubicBezTo>
                    <a:pt x="0" y="21926"/>
                    <a:pt x="21926" y="0"/>
                    <a:pt x="48972" y="0"/>
                  </a:cubicBezTo>
                  <a:close/>
                </a:path>
              </a:pathLst>
            </a:custGeom>
            <a:solidFill>
              <a:srgbClr val="F2F3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71520" cy="1303423"/>
            </a:xfrm>
            <a:prstGeom prst="rect">
              <a:avLst/>
            </a:prstGeom>
          </p:spPr>
          <p:txBody>
            <a:bodyPr anchor="ctr" rtlCol="false" tIns="49115" lIns="49115" bIns="49115" rIns="49115"/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887719" y="5526336"/>
            <a:ext cx="2904054" cy="4184538"/>
            <a:chOff x="0" y="0"/>
            <a:chExt cx="871520" cy="125579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48972" y="0"/>
                  </a:moveTo>
                  <a:lnTo>
                    <a:pt x="822547" y="0"/>
                  </a:lnTo>
                  <a:cubicBezTo>
                    <a:pt x="849594" y="0"/>
                    <a:pt x="871519" y="21926"/>
                    <a:pt x="871519" y="48972"/>
                  </a:cubicBezTo>
                  <a:lnTo>
                    <a:pt x="871519" y="1206826"/>
                  </a:lnTo>
                  <a:cubicBezTo>
                    <a:pt x="871519" y="1233873"/>
                    <a:pt x="849594" y="1255798"/>
                    <a:pt x="822547" y="1255798"/>
                  </a:cubicBezTo>
                  <a:lnTo>
                    <a:pt x="48972" y="1255798"/>
                  </a:lnTo>
                  <a:cubicBezTo>
                    <a:pt x="21926" y="1255798"/>
                    <a:pt x="0" y="1233873"/>
                    <a:pt x="0" y="1206826"/>
                  </a:cubicBezTo>
                  <a:lnTo>
                    <a:pt x="0" y="48972"/>
                  </a:lnTo>
                  <a:cubicBezTo>
                    <a:pt x="0" y="21926"/>
                    <a:pt x="21926" y="0"/>
                    <a:pt x="48972" y="0"/>
                  </a:cubicBezTo>
                  <a:close/>
                </a:path>
              </a:pathLst>
            </a:custGeom>
            <a:solidFill>
              <a:srgbClr val="F2F3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871520" cy="1303423"/>
            </a:xfrm>
            <a:prstGeom prst="rect">
              <a:avLst/>
            </a:prstGeom>
          </p:spPr>
          <p:txBody>
            <a:bodyPr anchor="ctr" rtlCol="false" tIns="49115" lIns="49115" bIns="49115" rIns="49115"/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313381" y="1208722"/>
            <a:ext cx="1789293" cy="3019904"/>
          </a:xfrm>
          <a:custGeom>
            <a:avLst/>
            <a:gdLst/>
            <a:ahLst/>
            <a:cxnLst/>
            <a:rect r="r" b="b" t="t" l="l"/>
            <a:pathLst>
              <a:path h="3019904" w="1789293">
                <a:moveTo>
                  <a:pt x="0" y="0"/>
                </a:moveTo>
                <a:lnTo>
                  <a:pt x="1789293" y="0"/>
                </a:lnTo>
                <a:lnTo>
                  <a:pt x="1789293" y="3019904"/>
                </a:lnTo>
                <a:lnTo>
                  <a:pt x="0" y="3019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5667" y="5706384"/>
            <a:ext cx="1950596" cy="2933228"/>
          </a:xfrm>
          <a:custGeom>
            <a:avLst/>
            <a:gdLst/>
            <a:ahLst/>
            <a:cxnLst/>
            <a:rect r="r" b="b" t="t" l="l"/>
            <a:pathLst>
              <a:path h="2933228" w="1950596">
                <a:moveTo>
                  <a:pt x="0" y="0"/>
                </a:moveTo>
                <a:lnTo>
                  <a:pt x="1950596" y="0"/>
                </a:lnTo>
                <a:lnTo>
                  <a:pt x="1950596" y="2933228"/>
                </a:lnTo>
                <a:lnTo>
                  <a:pt x="0" y="293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86099" y="5729588"/>
            <a:ext cx="2507295" cy="2911228"/>
          </a:xfrm>
          <a:custGeom>
            <a:avLst/>
            <a:gdLst/>
            <a:ahLst/>
            <a:cxnLst/>
            <a:rect r="r" b="b" t="t" l="l"/>
            <a:pathLst>
              <a:path h="2911228" w="2507295">
                <a:moveTo>
                  <a:pt x="0" y="0"/>
                </a:moveTo>
                <a:lnTo>
                  <a:pt x="2507295" y="0"/>
                </a:lnTo>
                <a:lnTo>
                  <a:pt x="2507295" y="2911227"/>
                </a:lnTo>
                <a:lnTo>
                  <a:pt x="0" y="2911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241007" y="1174907"/>
            <a:ext cx="2169650" cy="2967043"/>
          </a:xfrm>
          <a:custGeom>
            <a:avLst/>
            <a:gdLst/>
            <a:ahLst/>
            <a:cxnLst/>
            <a:rect r="r" b="b" t="t" l="l"/>
            <a:pathLst>
              <a:path h="2967043" w="2169650">
                <a:moveTo>
                  <a:pt x="0" y="0"/>
                </a:moveTo>
                <a:lnTo>
                  <a:pt x="2169650" y="0"/>
                </a:lnTo>
                <a:lnTo>
                  <a:pt x="2169650" y="2967043"/>
                </a:lnTo>
                <a:lnTo>
                  <a:pt x="0" y="2967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119253" y="8869415"/>
            <a:ext cx="2317118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УХАЖИВАТЬ </a:t>
            </a:r>
          </a:p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ЗА ВОЛОСАМИ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193414" y="8869415"/>
            <a:ext cx="2317118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ГОТОВИТЬ ВКУСНУЮ ЕДУ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241007" y="4366901"/>
            <a:ext cx="2317118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УХАЖИВАТЬ ЗА КОЖЕЙ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19253" y="4505013"/>
            <a:ext cx="2317118" cy="28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УБОРКА В ДОМЕ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756000" y="9801528"/>
            <a:ext cx="1680904" cy="268945"/>
          </a:xfrm>
          <a:custGeom>
            <a:avLst/>
            <a:gdLst/>
            <a:ahLst/>
            <a:cxnLst/>
            <a:rect r="r" b="b" t="t" l="l"/>
            <a:pathLst>
              <a:path h="268945" w="1680904">
                <a:moveTo>
                  <a:pt x="0" y="0"/>
                </a:moveTo>
                <a:lnTo>
                  <a:pt x="1680904" y="0"/>
                </a:lnTo>
                <a:lnTo>
                  <a:pt x="1680904" y="268944"/>
                </a:lnTo>
                <a:lnTo>
                  <a:pt x="0" y="2689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15205" y="973041"/>
            <a:ext cx="2888795" cy="4162550"/>
            <a:chOff x="0" y="0"/>
            <a:chExt cx="871520" cy="12557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36004" y="0"/>
                  </a:moveTo>
                  <a:lnTo>
                    <a:pt x="835516" y="0"/>
                  </a:lnTo>
                  <a:cubicBezTo>
                    <a:pt x="845065" y="0"/>
                    <a:pt x="854222" y="3793"/>
                    <a:pt x="860974" y="10545"/>
                  </a:cubicBezTo>
                  <a:cubicBezTo>
                    <a:pt x="867726" y="17297"/>
                    <a:pt x="871519" y="26455"/>
                    <a:pt x="871519" y="36004"/>
                  </a:cubicBezTo>
                  <a:lnTo>
                    <a:pt x="871519" y="1219795"/>
                  </a:lnTo>
                  <a:cubicBezTo>
                    <a:pt x="871519" y="1229343"/>
                    <a:pt x="867726" y="1238501"/>
                    <a:pt x="860974" y="1245253"/>
                  </a:cubicBezTo>
                  <a:cubicBezTo>
                    <a:pt x="854222" y="1252005"/>
                    <a:pt x="845065" y="1255798"/>
                    <a:pt x="835516" y="1255798"/>
                  </a:cubicBezTo>
                  <a:lnTo>
                    <a:pt x="36004" y="1255798"/>
                  </a:lnTo>
                  <a:cubicBezTo>
                    <a:pt x="26455" y="1255798"/>
                    <a:pt x="17297" y="1252005"/>
                    <a:pt x="10545" y="1245253"/>
                  </a:cubicBezTo>
                  <a:cubicBezTo>
                    <a:pt x="3793" y="1238501"/>
                    <a:pt x="0" y="1229343"/>
                    <a:pt x="0" y="1219795"/>
                  </a:cubicBezTo>
                  <a:lnTo>
                    <a:pt x="0" y="36004"/>
                  </a:lnTo>
                  <a:cubicBezTo>
                    <a:pt x="0" y="26455"/>
                    <a:pt x="3793" y="17297"/>
                    <a:pt x="10545" y="10545"/>
                  </a:cubicBezTo>
                  <a:cubicBezTo>
                    <a:pt x="17297" y="3793"/>
                    <a:pt x="26455" y="0"/>
                    <a:pt x="36004" y="0"/>
                  </a:cubicBezTo>
                  <a:close/>
                </a:path>
              </a:pathLst>
            </a:custGeom>
            <a:solidFill>
              <a:srgbClr val="F2F3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71520" cy="1303423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56000" y="5360472"/>
            <a:ext cx="2888795" cy="4162550"/>
            <a:chOff x="0" y="0"/>
            <a:chExt cx="871520" cy="12557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36004" y="0"/>
                  </a:moveTo>
                  <a:lnTo>
                    <a:pt x="835516" y="0"/>
                  </a:lnTo>
                  <a:cubicBezTo>
                    <a:pt x="845065" y="0"/>
                    <a:pt x="854222" y="3793"/>
                    <a:pt x="860974" y="10545"/>
                  </a:cubicBezTo>
                  <a:cubicBezTo>
                    <a:pt x="867726" y="17297"/>
                    <a:pt x="871519" y="26455"/>
                    <a:pt x="871519" y="36004"/>
                  </a:cubicBezTo>
                  <a:lnTo>
                    <a:pt x="871519" y="1219795"/>
                  </a:lnTo>
                  <a:cubicBezTo>
                    <a:pt x="871519" y="1229343"/>
                    <a:pt x="867726" y="1238501"/>
                    <a:pt x="860974" y="1245253"/>
                  </a:cubicBezTo>
                  <a:cubicBezTo>
                    <a:pt x="854222" y="1252005"/>
                    <a:pt x="845065" y="1255798"/>
                    <a:pt x="835516" y="1255798"/>
                  </a:cubicBezTo>
                  <a:lnTo>
                    <a:pt x="36004" y="1255798"/>
                  </a:lnTo>
                  <a:cubicBezTo>
                    <a:pt x="26455" y="1255798"/>
                    <a:pt x="17297" y="1252005"/>
                    <a:pt x="10545" y="1245253"/>
                  </a:cubicBezTo>
                  <a:cubicBezTo>
                    <a:pt x="3793" y="1238501"/>
                    <a:pt x="0" y="1229343"/>
                    <a:pt x="0" y="1219795"/>
                  </a:cubicBezTo>
                  <a:lnTo>
                    <a:pt x="0" y="36004"/>
                  </a:lnTo>
                  <a:cubicBezTo>
                    <a:pt x="0" y="26455"/>
                    <a:pt x="3793" y="17297"/>
                    <a:pt x="10545" y="10545"/>
                  </a:cubicBezTo>
                  <a:cubicBezTo>
                    <a:pt x="17297" y="3793"/>
                    <a:pt x="26455" y="0"/>
                    <a:pt x="36004" y="0"/>
                  </a:cubicBezTo>
                  <a:close/>
                </a:path>
              </a:pathLst>
            </a:custGeom>
            <a:solidFill>
              <a:srgbClr val="F2F3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1520" cy="1274848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99941" y="973041"/>
            <a:ext cx="2888795" cy="4162550"/>
            <a:chOff x="0" y="0"/>
            <a:chExt cx="871520" cy="12557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36004" y="0"/>
                  </a:moveTo>
                  <a:lnTo>
                    <a:pt x="835516" y="0"/>
                  </a:lnTo>
                  <a:cubicBezTo>
                    <a:pt x="845065" y="0"/>
                    <a:pt x="854222" y="3793"/>
                    <a:pt x="860974" y="10545"/>
                  </a:cubicBezTo>
                  <a:cubicBezTo>
                    <a:pt x="867726" y="17297"/>
                    <a:pt x="871519" y="26455"/>
                    <a:pt x="871519" y="36004"/>
                  </a:cubicBezTo>
                  <a:lnTo>
                    <a:pt x="871519" y="1219795"/>
                  </a:lnTo>
                  <a:cubicBezTo>
                    <a:pt x="871519" y="1229343"/>
                    <a:pt x="867726" y="1238501"/>
                    <a:pt x="860974" y="1245253"/>
                  </a:cubicBezTo>
                  <a:cubicBezTo>
                    <a:pt x="854222" y="1252005"/>
                    <a:pt x="845065" y="1255798"/>
                    <a:pt x="835516" y="1255798"/>
                  </a:cubicBezTo>
                  <a:lnTo>
                    <a:pt x="36004" y="1255798"/>
                  </a:lnTo>
                  <a:cubicBezTo>
                    <a:pt x="26455" y="1255798"/>
                    <a:pt x="17297" y="1252005"/>
                    <a:pt x="10545" y="1245253"/>
                  </a:cubicBezTo>
                  <a:cubicBezTo>
                    <a:pt x="3793" y="1238501"/>
                    <a:pt x="0" y="1229343"/>
                    <a:pt x="0" y="1219795"/>
                  </a:cubicBezTo>
                  <a:lnTo>
                    <a:pt x="0" y="36004"/>
                  </a:lnTo>
                  <a:cubicBezTo>
                    <a:pt x="0" y="26455"/>
                    <a:pt x="3793" y="17297"/>
                    <a:pt x="10545" y="10545"/>
                  </a:cubicBezTo>
                  <a:cubicBezTo>
                    <a:pt x="17297" y="3793"/>
                    <a:pt x="26455" y="0"/>
                    <a:pt x="36004" y="0"/>
                  </a:cubicBezTo>
                  <a:close/>
                </a:path>
              </a:pathLst>
            </a:custGeom>
            <a:solidFill>
              <a:srgbClr val="F2F3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71520" cy="1303423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910824" y="1566033"/>
            <a:ext cx="2579147" cy="2443741"/>
          </a:xfrm>
          <a:custGeom>
            <a:avLst/>
            <a:gdLst/>
            <a:ahLst/>
            <a:cxnLst/>
            <a:rect r="r" b="b" t="t" l="l"/>
            <a:pathLst>
              <a:path h="2443741" w="2579147">
                <a:moveTo>
                  <a:pt x="0" y="0"/>
                </a:moveTo>
                <a:lnTo>
                  <a:pt x="2579147" y="0"/>
                </a:lnTo>
                <a:lnTo>
                  <a:pt x="2579147" y="2443741"/>
                </a:lnTo>
                <a:lnTo>
                  <a:pt x="0" y="2443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350736" y="1410020"/>
            <a:ext cx="2017732" cy="2423702"/>
          </a:xfrm>
          <a:custGeom>
            <a:avLst/>
            <a:gdLst/>
            <a:ahLst/>
            <a:cxnLst/>
            <a:rect r="r" b="b" t="t" l="l"/>
            <a:pathLst>
              <a:path h="2423702" w="2017732">
                <a:moveTo>
                  <a:pt x="0" y="0"/>
                </a:moveTo>
                <a:lnTo>
                  <a:pt x="2017733" y="0"/>
                </a:lnTo>
                <a:lnTo>
                  <a:pt x="2017733" y="2423703"/>
                </a:lnTo>
                <a:lnTo>
                  <a:pt x="0" y="242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49151" y="6008400"/>
            <a:ext cx="2702493" cy="2344413"/>
          </a:xfrm>
          <a:custGeom>
            <a:avLst/>
            <a:gdLst/>
            <a:ahLst/>
            <a:cxnLst/>
            <a:rect r="r" b="b" t="t" l="l"/>
            <a:pathLst>
              <a:path h="2344413" w="2702493">
                <a:moveTo>
                  <a:pt x="0" y="0"/>
                </a:moveTo>
                <a:lnTo>
                  <a:pt x="2702493" y="0"/>
                </a:lnTo>
                <a:lnTo>
                  <a:pt x="2702493" y="2344413"/>
                </a:lnTo>
                <a:lnTo>
                  <a:pt x="0" y="23444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67330" y="8452815"/>
            <a:ext cx="2304942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НАЙДИТЕ ВРЕМЯ ДЛЯ ОТДЫХА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47926" y="4092918"/>
            <a:ext cx="2304942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ЕЖЕДНЕВНО ЗАПРАВЛЯТЬ КРОВАТЬ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231603" y="4142374"/>
            <a:ext cx="2304942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ЕСТЬ</a:t>
            </a: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ЗДОРОВУЮ ЕДУ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3871090" y="5360472"/>
            <a:ext cx="2888795" cy="4162550"/>
            <a:chOff x="0" y="0"/>
            <a:chExt cx="871520" cy="125579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71519" cy="1255798"/>
            </a:xfrm>
            <a:custGeom>
              <a:avLst/>
              <a:gdLst/>
              <a:ahLst/>
              <a:cxnLst/>
              <a:rect r="r" b="b" t="t" l="l"/>
              <a:pathLst>
                <a:path h="1255798" w="871519">
                  <a:moveTo>
                    <a:pt x="36004" y="0"/>
                  </a:moveTo>
                  <a:lnTo>
                    <a:pt x="835516" y="0"/>
                  </a:lnTo>
                  <a:cubicBezTo>
                    <a:pt x="845065" y="0"/>
                    <a:pt x="854222" y="3793"/>
                    <a:pt x="860974" y="10545"/>
                  </a:cubicBezTo>
                  <a:cubicBezTo>
                    <a:pt x="867726" y="17297"/>
                    <a:pt x="871519" y="26455"/>
                    <a:pt x="871519" y="36004"/>
                  </a:cubicBezTo>
                  <a:lnTo>
                    <a:pt x="871519" y="1219795"/>
                  </a:lnTo>
                  <a:cubicBezTo>
                    <a:pt x="871519" y="1229343"/>
                    <a:pt x="867726" y="1238501"/>
                    <a:pt x="860974" y="1245253"/>
                  </a:cubicBezTo>
                  <a:cubicBezTo>
                    <a:pt x="854222" y="1252005"/>
                    <a:pt x="845065" y="1255798"/>
                    <a:pt x="835516" y="1255798"/>
                  </a:cubicBezTo>
                  <a:lnTo>
                    <a:pt x="36004" y="1255798"/>
                  </a:lnTo>
                  <a:cubicBezTo>
                    <a:pt x="26455" y="1255798"/>
                    <a:pt x="17297" y="1252005"/>
                    <a:pt x="10545" y="1245253"/>
                  </a:cubicBezTo>
                  <a:cubicBezTo>
                    <a:pt x="3793" y="1238501"/>
                    <a:pt x="0" y="1229343"/>
                    <a:pt x="0" y="1219795"/>
                  </a:cubicBezTo>
                  <a:lnTo>
                    <a:pt x="0" y="36004"/>
                  </a:lnTo>
                  <a:cubicBezTo>
                    <a:pt x="0" y="26455"/>
                    <a:pt x="3793" y="17297"/>
                    <a:pt x="10545" y="10545"/>
                  </a:cubicBezTo>
                  <a:cubicBezTo>
                    <a:pt x="17297" y="3793"/>
                    <a:pt x="26455" y="0"/>
                    <a:pt x="36004" y="0"/>
                  </a:cubicBezTo>
                  <a:close/>
                </a:path>
              </a:pathLst>
            </a:custGeom>
            <a:solidFill>
              <a:srgbClr val="F2F3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871520" cy="1274848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4717000" y="5450546"/>
            <a:ext cx="1545209" cy="3177808"/>
          </a:xfrm>
          <a:custGeom>
            <a:avLst/>
            <a:gdLst/>
            <a:ahLst/>
            <a:cxnLst/>
            <a:rect r="r" b="b" t="t" l="l"/>
            <a:pathLst>
              <a:path h="3177808" w="1545209">
                <a:moveTo>
                  <a:pt x="0" y="0"/>
                </a:moveTo>
                <a:lnTo>
                  <a:pt x="1545209" y="0"/>
                </a:lnTo>
                <a:lnTo>
                  <a:pt x="1545209" y="3177808"/>
                </a:lnTo>
                <a:lnTo>
                  <a:pt x="0" y="31778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4163016" y="8656929"/>
            <a:ext cx="2304942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5"/>
              </a:lnSpc>
            </a:pPr>
            <a:r>
              <a:rPr lang="en-US" b="true" sz="2100" spc="6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РАЗОБРАТЬ ГАРДЕРОБ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756000" y="10002675"/>
            <a:ext cx="1680904" cy="268945"/>
          </a:xfrm>
          <a:custGeom>
            <a:avLst/>
            <a:gdLst/>
            <a:ahLst/>
            <a:cxnLst/>
            <a:rect r="r" b="b" t="t" l="l"/>
            <a:pathLst>
              <a:path h="268945" w="1680904">
                <a:moveTo>
                  <a:pt x="0" y="0"/>
                </a:moveTo>
                <a:lnTo>
                  <a:pt x="1680904" y="0"/>
                </a:lnTo>
                <a:lnTo>
                  <a:pt x="1680904" y="268945"/>
                </a:lnTo>
                <a:lnTo>
                  <a:pt x="0" y="2689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6000" y="1174143"/>
            <a:ext cx="6048000" cy="8761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4"/>
              </a:lnSpc>
            </a:pPr>
            <a:r>
              <a:rPr lang="en-US" b="true" sz="1200" spc="3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Цель игры:</a:t>
            </a: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стимулирование осознанного подхода к здоровью, развитие навыков саморегуляции, критического мышления и принятия ответственных решений в контексте личного благополучия.</a:t>
            </a:r>
          </a:p>
          <a:p>
            <a:pPr algn="l">
              <a:lnSpc>
                <a:spcPts val="1524"/>
              </a:lnSpc>
            </a:pPr>
            <a:r>
              <a:rPr lang="en-US" b="true" sz="1200" spc="3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Инструкция по проведению игры (для старших классов)</a:t>
            </a:r>
          </a:p>
          <a:p>
            <a:pPr algn="l">
              <a:lnSpc>
                <a:spcPts val="1524"/>
              </a:lnSpc>
            </a:pPr>
            <a:r>
              <a:rPr lang="en-US" b="true" sz="1200" spc="3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Ход игры</a:t>
            </a:r>
          </a:p>
          <a:p>
            <a:pPr algn="l">
              <a:lnSpc>
                <a:spcPts val="1524"/>
              </a:lnSpc>
            </a:pPr>
            <a:r>
              <a:rPr lang="en-US" b="true" sz="1200" spc="3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Вариант 1: "Мой выбор — моя жизнь" (рефлексия)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Участникам предлагается выбрать 2-3 карточки, которые, по их мнению, наиболее важны для их личного здоровья и обосновать выбор в мини-выступлении.</a:t>
            </a:r>
          </a:p>
          <a:p>
            <a:pPr algn="l">
              <a:lnSpc>
                <a:spcPts val="1524"/>
              </a:lnSpc>
            </a:pPr>
            <a:r>
              <a:rPr lang="en-US" b="true" sz="1200" spc="3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Вариант 2: "Приоритеты на неделю" (планирование)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Участники получают набор карточек и лист с графиком на неделю.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Задача — спланировать реалистичные действия по укреплению здоровья.</a:t>
            </a:r>
          </a:p>
          <a:p>
            <a:pPr algn="l">
              <a:lnSpc>
                <a:spcPts val="1524"/>
              </a:lnSpc>
            </a:pPr>
            <a:r>
              <a:rPr lang="en-US" b="true" sz="1200" spc="3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Вариант 3: "Сила привычки" (групповая дискуссия)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Группа делится на команды.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Каждая команда получает карточку и должна:</a:t>
            </a:r>
          </a:p>
          <a:p>
            <a:pPr algn="l" marL="259080" indent="-129540" lvl="1">
              <a:lnSpc>
                <a:spcPts val="1524"/>
              </a:lnSpc>
              <a:buFont typeface="Arial"/>
              <a:buChar char="•"/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Объяснить, как эта привычка влияет на физическое и психическое здоровье, привести пример из жизни</a:t>
            </a:r>
          </a:p>
          <a:p>
            <a:pPr algn="l" marL="259080" indent="-129540" lvl="1">
              <a:lnSpc>
                <a:spcPts val="1524"/>
              </a:lnSpc>
              <a:buFont typeface="Arial"/>
              <a:buChar char="•"/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Предложить способ внедрения этой привычки в повседневность.</a:t>
            </a:r>
          </a:p>
          <a:p>
            <a:pPr algn="l">
              <a:lnSpc>
                <a:spcPts val="1524"/>
              </a:lnSpc>
            </a:pPr>
            <a:r>
              <a:rPr lang="en-US" b="true" sz="1200" spc="3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Критерии оценивания </a:t>
            </a:r>
          </a:p>
          <a:p>
            <a:pPr algn="l" marL="259080" indent="-129540" lvl="1">
              <a:lnSpc>
                <a:spcPts val="1524"/>
              </a:lnSpc>
              <a:buFont typeface="Arial"/>
              <a:buChar char="•"/>
            </a:pPr>
            <a:r>
              <a:rPr lang="en-US" b="true" sz="1200" spc="36">
                <a:solidFill>
                  <a:srgbClr val="000000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Осознанность выбора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 — не может объяснить выбор;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— даёт простое обоснование;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— глубоко и логично аргументирует, связывает с личным опытом.</a:t>
            </a:r>
          </a:p>
          <a:p>
            <a:pPr algn="l" marL="259080" indent="-129540" lvl="1">
              <a:lnSpc>
                <a:spcPts val="1524"/>
              </a:lnSpc>
              <a:buFont typeface="Arial"/>
              <a:buChar char="•"/>
            </a:pPr>
            <a:r>
              <a:rPr lang="en-US" b="true" sz="1200" spc="36">
                <a:solidFill>
                  <a:srgbClr val="000000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Понимание влияния привычки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 — не видит связи между привычкой и здоровьем;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— называет одно последствие;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— объясняет комплексное влияние на физическое и психическое здоровье.</a:t>
            </a:r>
          </a:p>
          <a:p>
            <a:pPr algn="l" marL="259080" indent="-129540" lvl="1">
              <a:lnSpc>
                <a:spcPts val="1524"/>
              </a:lnSpc>
              <a:buFont typeface="Arial"/>
              <a:buChar char="•"/>
            </a:pPr>
            <a:r>
              <a:rPr lang="en-US" b="true" sz="1200" spc="36">
                <a:solidFill>
                  <a:srgbClr val="000000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Анализ ответственности и барьеров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 — считает, что всё зависит от внешних обстоятельств;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— частично осознаёт свою роль;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— чётко определяет личную ответственность и возможные препятствия.</a:t>
            </a:r>
          </a:p>
          <a:p>
            <a:pPr algn="l" marL="259080" indent="-129540" lvl="1">
              <a:lnSpc>
                <a:spcPts val="1524"/>
              </a:lnSpc>
              <a:buFont typeface="Arial"/>
              <a:buChar char="•"/>
            </a:pPr>
            <a:r>
              <a:rPr lang="en-US" b="true" sz="1200" spc="36">
                <a:solidFill>
                  <a:srgbClr val="000000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Практическое планирование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 — не предлагает реальных действий;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— предлагает идеи без конкретики;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— разрабатывает реалистичный план с указанием сроков и ресурсов.</a:t>
            </a:r>
          </a:p>
          <a:p>
            <a:pPr algn="l" marL="259080" indent="-129540" lvl="1">
              <a:lnSpc>
                <a:spcPts val="1524"/>
              </a:lnSpc>
              <a:buFont typeface="Arial"/>
              <a:buChar char="•"/>
            </a:pPr>
            <a:r>
              <a:rPr lang="en-US" b="true" sz="1200" spc="36">
                <a:solidFill>
                  <a:srgbClr val="000000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Эмоциональная вовлечённость и участие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 — пассивен, не участвует;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— участвует, но без проявления интереса;</a:t>
            </a:r>
          </a:p>
          <a:p>
            <a:pPr algn="l">
              <a:lnSpc>
                <a:spcPts val="1524"/>
              </a:lnSpc>
            </a:pP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— активно включён, проявляет интерес, поддерживает других.</a:t>
            </a:r>
          </a:p>
          <a:p>
            <a:pPr algn="l">
              <a:lnSpc>
                <a:spcPts val="1524"/>
              </a:lnSpc>
            </a:pPr>
            <a:r>
              <a:rPr lang="en-US" b="true" sz="1200" spc="3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Интерпретация результатов:</a:t>
            </a:r>
          </a:p>
          <a:p>
            <a:pPr algn="l" marL="259080" indent="-129540" lvl="1">
              <a:lnSpc>
                <a:spcPts val="1524"/>
              </a:lnSpc>
              <a:buFont typeface="Arial"/>
              <a:buChar char="•"/>
            </a:pPr>
            <a:r>
              <a:rPr lang="en-US" b="true" sz="1200" spc="36">
                <a:solidFill>
                  <a:srgbClr val="000000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9–10 баллов</a:t>
            </a: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— высокий уровень осознанности и готовности к действию.</a:t>
            </a:r>
          </a:p>
          <a:p>
            <a:pPr algn="l" marL="259080" indent="-129540" lvl="1">
              <a:lnSpc>
                <a:spcPts val="1524"/>
              </a:lnSpc>
              <a:buFont typeface="Arial"/>
              <a:buChar char="•"/>
            </a:pPr>
            <a:r>
              <a:rPr lang="en-US" b="true" sz="1200" spc="36">
                <a:solidFill>
                  <a:srgbClr val="000000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6–8 баллов</a:t>
            </a: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— средний уровень, требуется поддержка в планировании и мотивации.</a:t>
            </a:r>
          </a:p>
          <a:p>
            <a:pPr algn="l" marL="259080" indent="-129540" lvl="1">
              <a:lnSpc>
                <a:spcPts val="1524"/>
              </a:lnSpc>
              <a:buFont typeface="Arial"/>
              <a:buChar char="•"/>
            </a:pPr>
            <a:r>
              <a:rPr lang="en-US" b="true" sz="1200" spc="36">
                <a:solidFill>
                  <a:srgbClr val="000000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0–5 баллов</a:t>
            </a:r>
            <a:r>
              <a:rPr lang="en-US" sz="1200" spc="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— низкий уровень; рекомендовано проведение дополнительных занятий.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50083" y="698850"/>
            <a:ext cx="3345388" cy="455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265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Инструкция к игре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56000" y="10119203"/>
            <a:ext cx="1680904" cy="268945"/>
          </a:xfrm>
          <a:custGeom>
            <a:avLst/>
            <a:gdLst/>
            <a:ahLst/>
            <a:cxnLst/>
            <a:rect r="r" b="b" t="t" l="l"/>
            <a:pathLst>
              <a:path h="268945" w="1680904">
                <a:moveTo>
                  <a:pt x="0" y="0"/>
                </a:moveTo>
                <a:lnTo>
                  <a:pt x="1680904" y="0"/>
                </a:lnTo>
                <a:lnTo>
                  <a:pt x="1680904" y="268944"/>
                </a:lnTo>
                <a:lnTo>
                  <a:pt x="0" y="268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DAGun4G9gKY</dc:identifier>
  <dcterms:modified xsi:type="dcterms:W3CDTF">2011-08-01T06:04:30Z</dcterms:modified>
  <cp:revision>1</cp:revision>
  <dc:title>Positive And Healthy Habits</dc:title>
</cp:coreProperties>
</file>