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D157A-30CA-42CE-A876-032A0769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30E752-3AB5-49F2-91BB-0E8850957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F5CC8-82C6-448C-8E49-F9413BA2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6BD48-207B-482B-8025-D05D200B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D77B8B-2FA9-4530-8421-276EB381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4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2BED6-92DB-45F7-B531-0F017539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81E5F-32A4-4BEC-A3CA-408806D66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0183E-CFF2-4D79-91FD-D1F3482B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4B8835-4380-40B2-AFD7-FE737116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D166F-342C-42B7-84DE-6CB7D095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AC357B-13CE-4A1A-A7D5-FF122574B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58CFCA-C4A5-4082-92CB-41E49838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AF8AD-AF2C-43C8-814D-65C1A626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EA9A2-25EE-4062-9E9F-8D102D8C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2C2F1-7022-4AFC-9602-000CED7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9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1A2A0-5A01-45C5-ADC7-17384134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F7C46-854A-4E81-AD34-177A41BA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0DE4C-9905-4F98-8844-BD3EE96B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0AAE5-EA36-4734-A497-0B42836D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477B3-28EF-4661-8232-89730C57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3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24C7E-A36D-443D-A3AA-77BB4503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6FC145-098F-4D63-BA8B-3FB986AF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AE4B5-550A-4391-B8C7-85CB6251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1D6A5C-0247-4233-B4C9-7182631D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3A9C6-2450-4A4C-B5E8-A7E82765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12E77-7662-4AC0-845A-DD7ED1C2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3653E-88D6-4AB9-8EA3-492267039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68C22C-0FDD-42AA-8B3E-DE0DA2ABD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0AC9D-726A-4313-A2DD-E2D01A1D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E93B1-2692-4C6C-83B8-EE10B522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D657C7-F132-40D9-AF0D-D28387CB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4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FC591-F3B5-4491-B32E-1138BED8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0184C-618E-417F-BC1E-80CC0B74B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5B8045-5926-4D83-952A-57177219E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F4DED2-92A0-43E4-930B-38EAA12FC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230B08-7C9B-40B7-9E3A-0FFC5B6A9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E80CA6-0AA8-4C99-B056-939167F1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1737D8-F631-4362-983C-D90735E1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9D4222-19D1-4258-AE85-49BF0315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1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96097-A7F4-4548-968F-5E9D3B3D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2DF516-27D4-47F7-9FD1-C997BF20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22CE27-1F2B-4796-8AF9-7E78FD07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5791A3-DE82-49BD-8CB9-F3412B95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7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B765C6-AA9F-4BFB-A3B7-0B811C64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F62CA5-5B69-4F35-A18F-D161C4B1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FE0C1-ADEB-4549-9ABE-88D5327B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19D56-1F16-4F6F-ACAC-D53F33A5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33870-4C39-4812-8339-B4572DE8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92156-7A3F-460A-B198-C50E7D316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6B315A-6250-470B-984A-5D102D28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23E09B-531B-48BD-93ED-F3472B49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3953B9-B9CE-4B45-842E-5905A0E7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8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A2D33-B162-40A6-9A86-AC169A67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99D337-0D8A-4647-AFBB-9E4E523F9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33180-0B59-47E1-B14C-B535BD711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FEFEB1-470F-4842-8E5B-B86627AE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C634F6-FCB4-42E4-A1A5-66B00262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FCBC4D-1ABF-45B5-BE0A-1BF356A8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3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8DC5-F5CC-457B-8669-CD529739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36DC8-515A-495E-A1C3-3AB98071F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71495-A91E-4A14-B012-B879DB9E6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D196-A377-4257-A3BC-D0F004CFD18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C0935-C085-4326-B361-5252AA7FB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5D212-B889-4F58-B266-0E9F955A9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4A2ED-D668-4EB3-9EA4-1754C456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8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0%D0%BA%D0%BE%D1%82%D0%BE%D1%80%D0%B3%D0%BE%D0%B2%D0%BB%D1%8F" TargetMode="External"/><Relationship Id="rId2" Type="http://schemas.openxmlformats.org/officeDocument/2006/relationships/hyperlink" Target="https://ru.wikipedia.org/wiki/%D0%A4%D0%B5%D0%B4%D0%B5%D1%80%D0%B0%D0%BB%D1%8C%D0%BD%D0%B0%D1%8F_%D1%81%D0%BB%D1%83%D0%B6%D0%B1%D0%B0_%D0%A0%D0%BE%D1%81%D1%81%D0%B8%D0%B9%D1%81%D0%BA%D0%BE%D0%B9_%D0%A4%D0%B5%D0%B4%D0%B5%D1%80%D0%B0%D1%86%D0%B8%D0%B8_%D0%BF%D0%BE_%D0%BA%D0%BE%D0%BD%D1%82%D1%80%D0%BE%D0%BB%D1%8E_%D0%B7%D0%B0_%D0%BE%D0%B1%D0%BE%D1%80%D0%BE%D1%82%D0%BE%D0%BC_%D0%BD%D0%B0%D1%80%D0%BA%D0%BE%D1%82%D0%B8%D0%BA%D0%BE%D0%B2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39E7EF-F3DA-4E03-966D-28F28CE6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3468">
            <a:off x="-830374" y="5097531"/>
            <a:ext cx="2523159" cy="20322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03AA-9857-4558-919F-A4A5CB207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3461">
            <a:off x="10426950" y="5175947"/>
            <a:ext cx="2523159" cy="20322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10EC1A-B7D5-4019-9A54-A481B8011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0" b="1964"/>
          <a:stretch/>
        </p:blipFill>
        <p:spPr>
          <a:xfrm>
            <a:off x="431207" y="1100395"/>
            <a:ext cx="5404628" cy="368511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1F5ABA-4575-4C9F-A32E-5247D109ECCF}"/>
              </a:ext>
            </a:extLst>
          </p:cNvPr>
          <p:cNvSpPr/>
          <p:nvPr/>
        </p:nvSpPr>
        <p:spPr>
          <a:xfrm>
            <a:off x="6196535" y="665922"/>
            <a:ext cx="5622235" cy="4711148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01372-1853-4830-B8C3-160462372F2F}"/>
              </a:ext>
            </a:extLst>
          </p:cNvPr>
          <p:cNvSpPr txBox="1"/>
          <p:nvPr/>
        </p:nvSpPr>
        <p:spPr>
          <a:xfrm>
            <a:off x="6254514" y="1182207"/>
            <a:ext cx="55062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26 июня</a:t>
            </a:r>
          </a:p>
          <a:p>
            <a:pPr algn="ctr"/>
            <a:r>
              <a:rPr lang="ru-RU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МЕЖДУНАРОДНЫЙ ДЕНЬ БОРЬБЫ С НАРКОТИКАМИ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F97F71-3F44-4D7A-8133-B6233D36B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184">
            <a:off x="-320566" y="-409456"/>
            <a:ext cx="2523159" cy="20322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1C1EC5-0A2C-49A6-8439-A2CA2F985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82" b="96101" l="988" r="97284">
                        <a14:foregroundMark x1="10123" y1="47018" x2="10123" y2="47018"/>
                        <a14:foregroundMark x1="26667" y1="40367" x2="26667" y2="40367"/>
                        <a14:foregroundMark x1="39753" y1="38761" x2="39753" y2="38761"/>
                        <a14:foregroundMark x1="26173" y1="25000" x2="26173" y2="25000"/>
                        <a14:foregroundMark x1="23457" y1="17661" x2="27160" y2="27982"/>
                        <a14:foregroundMark x1="988" y1="44954" x2="15062" y2="46330"/>
                        <a14:foregroundMark x1="15062" y1="46330" x2="66173" y2="28211"/>
                        <a14:foregroundMark x1="66173" y1="28211" x2="66420" y2="27064"/>
                        <a14:foregroundMark x1="54321" y1="3211" x2="52099" y2="19495"/>
                        <a14:foregroundMark x1="52099" y1="19495" x2="52099" y2="19495"/>
                        <a14:foregroundMark x1="60247" y1="13303" x2="68889" y2="29817"/>
                        <a14:foregroundMark x1="68889" y1="29817" x2="68889" y2="29817"/>
                        <a14:foregroundMark x1="81481" y1="36697" x2="16049" y2="77982"/>
                        <a14:foregroundMark x1="16049" y1="77982" x2="16049" y2="76835"/>
                        <a14:foregroundMark x1="40494" y1="91743" x2="42716" y2="96330"/>
                        <a14:foregroundMark x1="61728" y1="93578" x2="76543" y2="77523"/>
                        <a14:foregroundMark x1="76543" y1="77523" x2="76543" y2="77523"/>
                        <a14:foregroundMark x1="82222" y1="73165" x2="82222" y2="69266"/>
                        <a14:foregroundMark x1="75556" y1="54358" x2="75556" y2="54358"/>
                        <a14:foregroundMark x1="87901" y1="33716" x2="89383" y2="36239"/>
                        <a14:foregroundMark x1="90617" y1="38991" x2="91111" y2="41055"/>
                        <a14:foregroundMark x1="91852" y1="42661" x2="91852" y2="42661"/>
                        <a14:foregroundMark x1="87654" y1="48853" x2="87654" y2="48853"/>
                        <a14:foregroundMark x1="84691" y1="48165" x2="78272" y2="47248"/>
                        <a14:foregroundMark x1="68642" y1="39450" x2="68642" y2="39450"/>
                        <a14:foregroundMark x1="65926" y1="40367" x2="62963" y2="42890"/>
                        <a14:foregroundMark x1="62963" y1="42890" x2="62963" y2="42890"/>
                        <a14:foregroundMark x1="69136" y1="14450" x2="69136" y2="14450"/>
                        <a14:foregroundMark x1="46420" y1="14679" x2="46420" y2="14679"/>
                        <a14:foregroundMark x1="16049" y1="28670" x2="64938" y2="36697"/>
                        <a14:foregroundMark x1="64938" y1="36697" x2="60494" y2="59174"/>
                        <a14:foregroundMark x1="13333" y1="51606" x2="21975" y2="62615"/>
                        <a14:foregroundMark x1="25679" y1="50229" x2="28642" y2="66743"/>
                        <a14:foregroundMark x1="32099" y1="31881" x2="33333" y2="45413"/>
                        <a14:foregroundMark x1="37778" y1="13991" x2="35309" y2="26835"/>
                        <a14:foregroundMark x1="73086" y1="16055" x2="97284" y2="33257"/>
                        <a14:foregroundMark x1="97284" y1="33257" x2="97284" y2="46330"/>
                        <a14:foregroundMark x1="68395" y1="34633" x2="84938" y2="43119"/>
                        <a14:foregroundMark x1="84938" y1="43119" x2="84938" y2="43119"/>
                        <a14:foregroundMark x1="66667" y1="14450" x2="73580" y2="22477"/>
                        <a14:foregroundMark x1="43704" y1="17202" x2="49877" y2="14450"/>
                        <a14:foregroundMark x1="54321" y1="10092" x2="60247" y2="11697"/>
                        <a14:foregroundMark x1="79012" y1="46101" x2="87901" y2="55734"/>
                        <a14:foregroundMark x1="87901" y1="55734" x2="87901" y2="55734"/>
                        <a14:foregroundMark x1="90617" y1="49083" x2="82716" y2="59633"/>
                        <a14:foregroundMark x1="39506" y1="54817" x2="32593" y2="60092"/>
                        <a14:foregroundMark x1="30370" y1="55046" x2="33086" y2="56881"/>
                        <a14:foregroundMark x1="16543" y1="33486" x2="18765" y2="40826"/>
                        <a14:foregroundMark x1="4938" y1="42202" x2="8395" y2="53211"/>
                        <a14:foregroundMark x1="8395" y1="53211" x2="8889" y2="53211"/>
                        <a14:foregroundMark x1="60988" y1="8945" x2="68148" y2="11927"/>
                        <a14:foregroundMark x1="71605" y1="29358" x2="84198" y2="34633"/>
                        <a14:foregroundMark x1="84198" y1="34633" x2="96049" y2="34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2" y="3971075"/>
            <a:ext cx="2711192" cy="29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1EE5B0-A756-4DB0-A18A-E108E4F39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010">
            <a:off x="80124" y="5213712"/>
            <a:ext cx="2698029" cy="1773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A69805-EAF0-4FC6-8185-35719703EF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2" b="30000"/>
          <a:stretch/>
        </p:blipFill>
        <p:spPr>
          <a:xfrm>
            <a:off x="7288075" y="4710065"/>
            <a:ext cx="4903925" cy="2147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1204BE-8197-4C75-9305-52A10CD6EEA6}"/>
              </a:ext>
            </a:extLst>
          </p:cNvPr>
          <p:cNvSpPr txBox="1"/>
          <p:nvPr/>
        </p:nvSpPr>
        <p:spPr>
          <a:xfrm>
            <a:off x="-538371" y="88229"/>
            <a:ext cx="1326874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ЛУЧШИЙ МЕТОД БОРЬБЫ С </a:t>
            </a:r>
          </a:p>
          <a:p>
            <a:pPr algn="ctr"/>
            <a:r>
              <a:rPr lang="ru-RU" sz="4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НАРКОМАНИЕЙ</a:t>
            </a:r>
            <a:r>
              <a:rPr lang="ru-RU" sz="4000" b="1" i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— ЭТО ПРОФИЛАКТИКА!</a:t>
            </a:r>
            <a:br>
              <a:rPr lang="ru-R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895AD-2F80-4983-95FC-4EE5486B4A08}"/>
              </a:ext>
            </a:extLst>
          </p:cNvPr>
          <p:cNvSpPr txBox="1"/>
          <p:nvPr/>
        </p:nvSpPr>
        <p:spPr>
          <a:xfrm>
            <a:off x="506896" y="1428932"/>
            <a:ext cx="112610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рамках Всероссийского месячника антинаркотической направленности будут организованы мероприятия: беседы с работниками и обучающимися по теме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«НЕТ НАРКОТИКАМ!»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просмотры социальных видеороликов «Скажи нет наркотикам!», спортивные мероприятия, распространение памяток об административной и уголовной ответственности за употребление, хранение и распространение наркотических средств.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08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0C26A3-115D-4D02-A915-96E7E484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03" y="2176670"/>
            <a:ext cx="7429658" cy="46813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B5F86-F95A-4F43-A7DB-CE4953225A4A}"/>
              </a:ext>
            </a:extLst>
          </p:cNvPr>
          <p:cNvSpPr txBox="1"/>
          <p:nvPr/>
        </p:nvSpPr>
        <p:spPr>
          <a:xfrm>
            <a:off x="238540" y="1716290"/>
            <a:ext cx="114101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endParaRPr lang="ru-RU" sz="3200" dirty="0">
              <a:latin typeface="Arial Black" panose="020B0A04020102020204" pitchFamily="34" charset="0"/>
            </a:endParaRPr>
          </a:p>
          <a:p>
            <a:pPr indent="457200"/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Каждый является хозяином своей жизни и своего здоровья!</a:t>
            </a:r>
          </a:p>
          <a:p>
            <a:pPr indent="457200"/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912A3-3B8E-4619-952F-0D4DDE857F44}"/>
              </a:ext>
            </a:extLst>
          </p:cNvPr>
          <p:cNvSpPr txBox="1"/>
          <p:nvPr/>
        </p:nvSpPr>
        <p:spPr>
          <a:xfrm>
            <a:off x="-354022" y="3318013"/>
            <a:ext cx="6172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Всегда надо помнить о том, что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наркотики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лишают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надежды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радости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свободы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а главное – они лишают человека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жизни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4A7ABE-10B4-43D4-8BD0-4DACDDB18E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9"/>
          <a:stretch/>
        </p:blipFill>
        <p:spPr>
          <a:xfrm>
            <a:off x="5476460" y="-4877"/>
            <a:ext cx="7218569" cy="17939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42D8E7-9F3A-4080-BD7A-380170059A6F}"/>
              </a:ext>
            </a:extLst>
          </p:cNvPr>
          <p:cNvSpPr txBox="1"/>
          <p:nvPr/>
        </p:nvSpPr>
        <p:spPr>
          <a:xfrm>
            <a:off x="320537" y="238406"/>
            <a:ext cx="65250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Здоровье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во многом зависит от каждого человека, от его образа жизни!</a:t>
            </a:r>
          </a:p>
        </p:txBody>
      </p:sp>
    </p:spTree>
    <p:extLst>
      <p:ext uri="{BB962C8B-B14F-4D97-AF65-F5344CB8AC3E}">
        <p14:creationId xmlns:p14="http://schemas.microsoft.com/office/powerpoint/2010/main" val="265105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3EDC9F-92C8-43DE-833E-461D4B58E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0"/>
          <a:stretch/>
        </p:blipFill>
        <p:spPr>
          <a:xfrm>
            <a:off x="549415" y="947462"/>
            <a:ext cx="4214152" cy="48900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FF1FA38-B4A5-48CA-ACF3-8F8B08C6C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9" b="95101" l="4354" r="96327">
                        <a14:foregroundMark x1="7619" y1="42061" x2="7619" y2="42061"/>
                        <a14:foregroundMark x1="7347" y1="69764" x2="7347" y2="69764"/>
                        <a14:foregroundMark x1="4354" y1="66554" x2="4354" y2="66554"/>
                        <a14:foregroundMark x1="81088" y1="5068" x2="64354" y2="4054"/>
                        <a14:foregroundMark x1="96327" y1="39020" x2="90068" y2="37500"/>
                        <a14:foregroundMark x1="9524" y1="95270" x2="10340" y2="87331"/>
                        <a14:foregroundMark x1="70748" y1="1689" x2="69116" y2="12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184">
            <a:off x="-320566" y="-409456"/>
            <a:ext cx="2523159" cy="20322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683F4-9B59-4522-A9A8-09B2094D9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9" b="95101" l="4354" r="96327">
                        <a14:foregroundMark x1="7619" y1="42061" x2="7619" y2="42061"/>
                        <a14:foregroundMark x1="7347" y1="69764" x2="7347" y2="69764"/>
                        <a14:foregroundMark x1="4354" y1="66554" x2="4354" y2="66554"/>
                        <a14:foregroundMark x1="81088" y1="5068" x2="64354" y2="4054"/>
                        <a14:foregroundMark x1="96327" y1="39020" x2="90068" y2="37500"/>
                        <a14:foregroundMark x1="9524" y1="95270" x2="10340" y2="87331"/>
                        <a14:foregroundMark x1="70748" y1="1689" x2="69116" y2="12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2407" y="5026861"/>
            <a:ext cx="2523159" cy="2032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E26C4B9-557A-44C0-B8B9-61885EE4E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9" b="95101" l="4354" r="96327">
                        <a14:foregroundMark x1="7619" y1="42061" x2="7619" y2="42061"/>
                        <a14:foregroundMark x1="7347" y1="69764" x2="7347" y2="69764"/>
                        <a14:foregroundMark x1="4354" y1="66554" x2="4354" y2="66554"/>
                        <a14:foregroundMark x1="81088" y1="5068" x2="64354" y2="4054"/>
                        <a14:foregroundMark x1="96327" y1="39020" x2="90068" y2="37500"/>
                        <a14:foregroundMark x1="9524" y1="95270" x2="10340" y2="87331"/>
                        <a14:foregroundMark x1="70748" y1="1689" x2="69116" y2="12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0663">
            <a:off x="10721698" y="5333973"/>
            <a:ext cx="2523159" cy="2032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60B92-C2FA-4280-BE07-A499249143AA}"/>
              </a:ext>
            </a:extLst>
          </p:cNvPr>
          <p:cNvSpPr txBox="1"/>
          <p:nvPr/>
        </p:nvSpPr>
        <p:spPr>
          <a:xfrm>
            <a:off x="4472608" y="189651"/>
            <a:ext cx="7639878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26 июня </a:t>
            </a:r>
            <a:r>
              <a:rPr lang="ru-RU" sz="21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мировое сообщество отмечает праздник всемирного значения - </a:t>
            </a:r>
            <a:r>
              <a:rPr lang="ru-RU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Международный день борьбы с наркоманией и незаконным оборотом наркотиков</a:t>
            </a:r>
            <a:r>
              <a:rPr lang="ru-RU" sz="24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</a:p>
          <a:p>
            <a:pPr indent="457200"/>
            <a:r>
              <a:rPr lang="ru-RU" sz="21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Праздник Международный день борьбы с наркоманией был учрежден в 1987 году Генеральной Ассамблеей ООН в знак выражения своей решимости усилить  деятельность и сотрудничество для создания международного общества, свободного от злоупотребления наркотиками. </a:t>
            </a:r>
          </a:p>
          <a:p>
            <a:pPr indent="457200"/>
            <a:r>
              <a:rPr lang="ru-RU" sz="21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Решение было принято 7 декабря 1987 года на основе рекомендации Международной конференции по борьбе со злоупотреблением наркотическими средствами и их незаконным оборотом, которая приняла всеобъемлющий многодисциплинарный план деятельности по борьбе со злоупотреблением наркотическими средствами.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3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597479D-A72D-4739-821F-B2FE1A622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0"/>
          <a:stretch/>
        </p:blipFill>
        <p:spPr>
          <a:xfrm>
            <a:off x="9525000" y="4810539"/>
            <a:ext cx="2667000" cy="2047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15C73AD-718F-4187-821F-1D4F6A559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810539"/>
            <a:ext cx="4762500" cy="20474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60C97C-0C8A-4839-B7D4-C7D3E089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39"/>
            <a:ext cx="4762500" cy="20474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EE370F-7EC6-4F3C-9DBB-DD1850DF2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52" y="0"/>
            <a:ext cx="3392109" cy="31705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B725E6-B6D2-46EE-9320-373B1649322B}"/>
              </a:ext>
            </a:extLst>
          </p:cNvPr>
          <p:cNvSpPr txBox="1"/>
          <p:nvPr/>
        </p:nvSpPr>
        <p:spPr>
          <a:xfrm>
            <a:off x="0" y="140606"/>
            <a:ext cx="909678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Наркомания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пожалуй, одно из самых страшных явлений нашей современности. С каждым днем все больше людей попадает в страшные сети порока, стараясь при помощи него скрыться от ежедневных проблем. </a:t>
            </a:r>
          </a:p>
          <a:p>
            <a:pPr indent="457200"/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Плата за подобные эксперименты над собственной жизнью - велика, а результаты порой необратимы. Даже пройдя специальный курс лечения, человек не может освободиться от наркотической зависимости. По прошествии многих лет может возникнуть невыносимая тяга вновь вернуться к наркотикам. И то, что раньше казалось легким спасением от ежедневной рутинной жизни, превращается в бесконечные дни абсолютной пустоты и кошмара. </a:t>
            </a:r>
          </a:p>
          <a:p>
            <a:pPr indent="457200"/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Выбор человека - его шаг, но выбрать из двух возможных вариантов "за" и "против" наркотики - это непростительное и пагубное решение для любого.</a:t>
            </a:r>
          </a:p>
        </p:txBody>
      </p:sp>
    </p:spTree>
    <p:extLst>
      <p:ext uri="{BB962C8B-B14F-4D97-AF65-F5344CB8AC3E}">
        <p14:creationId xmlns:p14="http://schemas.microsoft.com/office/powerpoint/2010/main" val="360447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C332B1E-1E02-41D5-9ED9-7F443276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36" y="3108317"/>
            <a:ext cx="4179916" cy="417991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DCFFE23-0790-4F09-93E6-28A678E73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" b="54530"/>
          <a:stretch/>
        </p:blipFill>
        <p:spPr>
          <a:xfrm>
            <a:off x="7765773" y="75018"/>
            <a:ext cx="4572000" cy="26030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F1E2FE-4A5E-47A2-B511-07BCA5B24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3" y="-175660"/>
            <a:ext cx="5486400" cy="71362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A7D902-DE45-4ECB-8D36-04CFEE34519C}"/>
              </a:ext>
            </a:extLst>
          </p:cNvPr>
          <p:cNvSpPr txBox="1"/>
          <p:nvPr/>
        </p:nvSpPr>
        <p:spPr>
          <a:xfrm>
            <a:off x="1141343" y="335845"/>
            <a:ext cx="107243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3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Каждый житель </a:t>
            </a:r>
            <a:r>
              <a:rPr lang="ru-RU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может внести вклад в борьбу с наркоманией.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DBA1E6-79C1-44A6-9177-012B3DBA8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9" b="95101" l="4354" r="96327">
                        <a14:foregroundMark x1="7619" y1="42061" x2="7619" y2="42061"/>
                        <a14:foregroundMark x1="7347" y1="69764" x2="7347" y2="69764"/>
                        <a14:foregroundMark x1="4354" y1="66554" x2="4354" y2="66554"/>
                        <a14:foregroundMark x1="81088" y1="5068" x2="64354" y2="4054"/>
                        <a14:foregroundMark x1="96327" y1="39020" x2="90068" y2="37500"/>
                        <a14:foregroundMark x1="9524" y1="95270" x2="10340" y2="87331"/>
                        <a14:foregroundMark x1="70748" y1="1689" x2="69116" y2="12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6374">
            <a:off x="-678375" y="-498909"/>
            <a:ext cx="2523159" cy="20322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626C3A-A00B-4F8A-A84F-A796058FA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9" b="95101" l="4354" r="96327">
                        <a14:foregroundMark x1="7619" y1="42061" x2="7619" y2="42061"/>
                        <a14:foregroundMark x1="7347" y1="69764" x2="7347" y2="69764"/>
                        <a14:foregroundMark x1="4354" y1="66554" x2="4354" y2="66554"/>
                        <a14:foregroundMark x1="81088" y1="5068" x2="64354" y2="4054"/>
                        <a14:foregroundMark x1="96327" y1="39020" x2="90068" y2="37500"/>
                        <a14:foregroundMark x1="9524" y1="95270" x2="10340" y2="87331"/>
                        <a14:foregroundMark x1="70748" y1="1689" x2="69116" y2="12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2190">
            <a:off x="-781739" y="4910760"/>
            <a:ext cx="2523159" cy="20322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EA21E6-F4CD-470D-A33C-E9A9D28BB0C3}"/>
              </a:ext>
            </a:extLst>
          </p:cNvPr>
          <p:cNvSpPr txBox="1"/>
          <p:nvPr/>
        </p:nvSpPr>
        <p:spPr>
          <a:xfrm>
            <a:off x="1063487" y="1376551"/>
            <a:ext cx="63809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Если Вам известны факты  оборота или употребления наркотиков, сообщите информацию родителям, учителям, работникам полиции.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7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27A6B5-5EE7-4AA7-A627-392BF843980A}"/>
              </a:ext>
            </a:extLst>
          </p:cNvPr>
          <p:cNvSpPr txBox="1"/>
          <p:nvPr/>
        </p:nvSpPr>
        <p:spPr>
          <a:xfrm>
            <a:off x="4482547" y="177681"/>
            <a:ext cx="725556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800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2006—2009 годах </a:t>
            </a:r>
            <a:r>
              <a:rPr lang="ru-RU" sz="2800" i="0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hlinkClick r:id="rId2" tooltip="Федеральная служба Российской Федерации по контролю за оборотом наркотико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Федеральная служба Российской Федерации по контролю за оборотом наркотиков</a:t>
            </a:r>
            <a:r>
              <a:rPr lang="ru-RU" sz="2800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 проводила акции </a:t>
            </a:r>
            <a:r>
              <a:rPr lang="ru-RU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«Сообщи, где торгуют смертью!» </a:t>
            </a:r>
            <a:r>
              <a:rPr lang="ru-RU" sz="2800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 раздача ленточек </a:t>
            </a:r>
            <a:r>
              <a:rPr lang="ru-RU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«Наркотики — знак беды», «Россия за жизнь без наркотиков». </a:t>
            </a:r>
          </a:p>
          <a:p>
            <a:pPr indent="457200"/>
            <a:r>
              <a:rPr lang="ru-RU" sz="2800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Целью акций являлось формирование в обществе негативного отношения к </a:t>
            </a:r>
            <a:r>
              <a:rPr lang="ru-RU" sz="2800" i="0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hlinkClick r:id="rId3" tooltip="Наркоторговл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незаконному обороту</a:t>
            </a:r>
            <a:r>
              <a:rPr lang="ru-RU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 </a:t>
            </a:r>
            <a:r>
              <a:rPr lang="ru-RU" sz="2800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 </a:t>
            </a:r>
            <a:r>
              <a:rPr lang="ru-RU" sz="28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потреблению наркотиков</a:t>
            </a:r>
            <a:r>
              <a:rPr lang="ru-RU" sz="2800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E1101D-2256-49C9-8942-F3FDC5811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" y="0"/>
            <a:ext cx="4852358" cy="703568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1EE9CE-48F8-4AC9-A57C-64251F84D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9" b="95101" l="4354" r="96327">
                        <a14:foregroundMark x1="7619" y1="42061" x2="7619" y2="42061"/>
                        <a14:foregroundMark x1="7347" y1="69764" x2="7347" y2="69764"/>
                        <a14:foregroundMark x1="4354" y1="66554" x2="4354" y2="66554"/>
                        <a14:foregroundMark x1="81088" y1="5068" x2="64354" y2="4054"/>
                        <a14:foregroundMark x1="96327" y1="39020" x2="90068" y2="37500"/>
                        <a14:foregroundMark x1="9524" y1="95270" x2="10340" y2="87331"/>
                        <a14:foregroundMark x1="70748" y1="1689" x2="69116" y2="12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64773">
            <a:off x="10060075" y="5064164"/>
            <a:ext cx="3013655" cy="24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3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F5F301-8759-4C74-819C-2478D4A0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34" y="3767011"/>
            <a:ext cx="3299629" cy="32996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9766D3-6F12-4B34-8757-303CD9D20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4"/>
          <a:stretch/>
        </p:blipFill>
        <p:spPr>
          <a:xfrm>
            <a:off x="-722242" y="1441174"/>
            <a:ext cx="5613627" cy="60914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4F6331-F0AA-41DE-97B5-50B8318E1921}"/>
              </a:ext>
            </a:extLst>
          </p:cNvPr>
          <p:cNvSpPr txBox="1"/>
          <p:nvPr/>
        </p:nvSpPr>
        <p:spPr>
          <a:xfrm>
            <a:off x="5082209" y="114747"/>
            <a:ext cx="724231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С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1 по 30 июня 2025 года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проводится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Всероссийский месячник антинаркотической направленности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популяризации здорового образа жизни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, приуроченный к 26 июня – Международному дню борьбы со злоупотреблением наркотическими средствами и их незаконным оборотом.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CDDECE-29DB-447C-9056-6CAD1AEB4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55" y="4511873"/>
            <a:ext cx="2106268" cy="23461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35038A-E395-43C4-A983-EA963C414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56" b="89991" l="10000" r="92917">
                        <a14:foregroundMark x1="21528" y1="44764" x2="30833" y2="48007"/>
                        <a14:foregroundMark x1="71250" y1="4356" x2="68194" y2="15941"/>
                        <a14:foregroundMark x1="26111" y1="22984" x2="42778" y2="34384"/>
                        <a14:foregroundMark x1="42778" y1="34384" x2="28056" y2="34847"/>
                        <a14:foregroundMark x1="28056" y1="34847" x2="12500" y2="42817"/>
                        <a14:foregroundMark x1="12500" y1="42817" x2="6250" y2="50046"/>
                        <a14:foregroundMark x1="6250" y1="50046" x2="5278" y2="60519"/>
                        <a14:foregroundMark x1="5278" y1="60519" x2="9028" y2="69138"/>
                        <a14:foregroundMark x1="9028" y1="69138" x2="21111" y2="80074"/>
                        <a14:foregroundMark x1="21111" y1="80074" x2="32639" y2="83503"/>
                        <a14:foregroundMark x1="32639" y1="83503" x2="67500" y2="84337"/>
                        <a14:foregroundMark x1="67500" y1="84337" x2="82500" y2="75811"/>
                        <a14:foregroundMark x1="82500" y1="75811" x2="91667" y2="66821"/>
                        <a14:foregroundMark x1="91667" y1="66821" x2="92917" y2="50324"/>
                        <a14:foregroundMark x1="92917" y1="50324" x2="72222" y2="27433"/>
                        <a14:foregroundMark x1="72222" y1="27433" x2="72917" y2="5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11">
            <a:off x="8906339" y="4795173"/>
            <a:ext cx="1625989" cy="24367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FB0003-8BCD-4DE8-B7D7-666E3E34D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3" b="89946" l="9103" r="91168">
                        <a14:foregroundMark x1="9239" y1="39130" x2="21739" y2="39538"/>
                        <a14:foregroundMark x1="50136" y1="79212" x2="50136" y2="79212"/>
                        <a14:foregroundMark x1="69837" y1="23913" x2="69837" y2="23913"/>
                        <a14:foregroundMark x1="86005" y1="29212" x2="86005" y2="29212"/>
                        <a14:foregroundMark x1="91168" y1="37500" x2="91168" y2="37500"/>
                        <a14:foregroundMark x1="15489" y1="28940" x2="15625" y2="3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618">
            <a:off x="-250393" y="-438558"/>
            <a:ext cx="3525078" cy="35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19FCD5-1B35-4053-A532-ABD3D6569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3" r="30253"/>
          <a:stretch/>
        </p:blipFill>
        <p:spPr>
          <a:xfrm>
            <a:off x="9677400" y="0"/>
            <a:ext cx="2918791" cy="27054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76A18-F321-4305-BF6F-C72BC122F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0"/>
          <a:stretch/>
        </p:blipFill>
        <p:spPr>
          <a:xfrm>
            <a:off x="9525000" y="4810539"/>
            <a:ext cx="2667000" cy="20474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A4DB7A-230B-4A89-A213-2AC2B546D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810539"/>
            <a:ext cx="4762500" cy="20474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27AAD6-6D49-4E58-929F-E1ACC149F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39"/>
            <a:ext cx="4762500" cy="2047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6970A-F43E-46E5-8AAA-04A1CFFAF4ED}"/>
              </a:ext>
            </a:extLst>
          </p:cNvPr>
          <p:cNvSpPr txBox="1"/>
          <p:nvPr/>
        </p:nvSpPr>
        <p:spPr>
          <a:xfrm>
            <a:off x="1885536" y="77642"/>
            <a:ext cx="84209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Главные задачи антинаркотического месячника:</a:t>
            </a:r>
            <a:br>
              <a:rPr lang="ru-R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EEBB7-B72D-47B0-B550-997A3D44A61D}"/>
              </a:ext>
            </a:extLst>
          </p:cNvPr>
          <p:cNvSpPr txBox="1"/>
          <p:nvPr/>
        </p:nvSpPr>
        <p:spPr>
          <a:xfrm>
            <a:off x="404191" y="1397674"/>
            <a:ext cx="1178780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 привлечение внимания к проблемам наркомании и наркопреступности;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 повышение уровня осведомленности несовершеннолетних о негативных последствиях немедицинского потребления наркотиков и об ответственности за участие в их незаконном обороте;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 приобщение детей и подростков к здоровому образу жизни, организация комплексной профилактической антинаркотической работы с детьми и молодежью.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22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07D4BC-2FA7-4FDC-B316-489E7573B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74824"/>
            <a:ext cx="7010400" cy="3181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FE43A-5A72-4107-969F-693EB78ECF06}"/>
              </a:ext>
            </a:extLst>
          </p:cNvPr>
          <p:cNvSpPr txBox="1"/>
          <p:nvPr/>
        </p:nvSpPr>
        <p:spPr>
          <a:xfrm>
            <a:off x="137491" y="344851"/>
            <a:ext cx="119170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800" b="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Проблема наркомании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сегодня может коснуться каждого из нас. Все чаще мы говорим о ней, читаем в прессе, слышим о трагедиях, произошедших в семьях, школах различных городов России вследствие употребления наркотиков. </a:t>
            </a:r>
          </a:p>
          <a:p>
            <a:pPr indent="457200"/>
            <a:r>
              <a:rPr lang="ru-RU" sz="2800" b="0" i="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Нарастающая напряженность, стрессовые ситуации, неопределенность, нестабильность вызывают у молодого поколения асоциальные формы поведения – злоупотребление наркотическими веществами</a:t>
            </a:r>
            <a:r>
              <a:rPr lang="ru-RU" b="0" i="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.</a:t>
            </a:r>
            <a:br>
              <a:rPr lang="ru-R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873C6-6438-402B-B832-6E27BE567216}"/>
              </a:ext>
            </a:extLst>
          </p:cNvPr>
          <p:cNvSpPr txBox="1"/>
          <p:nvPr/>
        </p:nvSpPr>
        <p:spPr>
          <a:xfrm>
            <a:off x="137491" y="4411337"/>
            <a:ext cx="5168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Пути в нашей жизни есть </a:t>
            </a:r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полезные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опасные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13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8D7C7-43C9-495D-9EEF-3E9CFA10D393}"/>
              </a:ext>
            </a:extLst>
          </p:cNvPr>
          <p:cNvSpPr txBox="1"/>
          <p:nvPr/>
        </p:nvSpPr>
        <p:spPr>
          <a:xfrm>
            <a:off x="168964" y="180062"/>
            <a:ext cx="11539331" cy="670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Наркомания меняет все аспекты жизни: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меняется внешность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(желтые или черные зубы, болезненный вид, худоба);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продолжительность жизни уменьшается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примерно на 20 лет;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теряется трудоспособность, меняется круг общения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;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ухудшается качество жизни родственников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наркомана.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Наиболее распространенными </a:t>
            </a:r>
            <a:r>
              <a:rPr lang="ru-RU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последствиями приема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наркотических веществ являются: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снижение иммунитета и нарушение обмена веществ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;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истощение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;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инфекционные заболевания – ВИЧ, гепатиты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;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психозы и прочие психические расстройства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;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заболевания внутренних органов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;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снижение интеллекта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нарушение всех психических функций;</a:t>
            </a:r>
          </a:p>
          <a:p>
            <a:pPr algn="l" fontAlgn="base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• </a:t>
            </a:r>
            <a:r>
              <a:rPr lang="ru-RU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передозировка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(вплоть до летального исхода);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BD5F3-CA7C-4A4C-974D-E0E2D3765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2" b="43519" l="56500" r="98200">
                        <a14:foregroundMark x1="56500" y1="23796" x2="56856" y2="25563"/>
                        <a14:foregroundMark x1="81343" y1="40292" x2="82900" y2="40648"/>
                        <a14:foregroundMark x1="82900" y1="40648" x2="86610" y2="37857"/>
                        <a14:foregroundMark x1="97147" y1="28656" x2="97101" y2="28305"/>
                        <a14:foregroundMark x1="93358" y1="14152" x2="93000" y2="13611"/>
                        <a14:foregroundMark x1="76677" y1="42229" x2="75300" y2="43519"/>
                        <a14:foregroundMark x1="96524" y1="32564" x2="96300" y2="34167"/>
                        <a14:foregroundMark x1="97118" y1="28307" x2="97074" y2="28620"/>
                        <a14:foregroundMark x1="97747" y1="23802" x2="97711" y2="24063"/>
                        <a14:foregroundMark x1="75049" y1="40251" x2="74011" y2="40031"/>
                        <a14:foregroundMark x1="92100" y1="13241" x2="94900" y2="16296"/>
                        <a14:foregroundMark x1="92700" y1="14444" x2="95000" y2="20000"/>
                        <a14:foregroundMark x1="94200" y1="15926" x2="94900" y2="19444"/>
                        <a14:backgroundMark x1="57100" y1="25463" x2="61400" y2="33889"/>
                        <a14:backgroundMark x1="61400" y1="33889" x2="69400" y2="38148"/>
                        <a14:backgroundMark x1="69400" y1="38148" x2="74000" y2="38333"/>
                        <a14:backgroundMark x1="74000" y1="38333" x2="76500" y2="37500"/>
                        <a14:backgroundMark x1="79900" y1="37500" x2="89200" y2="31667"/>
                        <a14:backgroundMark x1="89200" y1="31667" x2="92400" y2="22685"/>
                        <a14:backgroundMark x1="93418" y1="20536" x2="93300" y2="23426"/>
                        <a14:backgroundMark x1="93300" y1="23426" x2="91100" y2="30278"/>
                        <a14:backgroundMark x1="91100" y1="30278" x2="81500" y2="37500"/>
                        <a14:backgroundMark x1="81500" y1="37500" x2="79500" y2="38333"/>
                        <a14:backgroundMark x1="95800" y1="19537" x2="96700" y2="23981"/>
                        <a14:backgroundMark x1="96700" y1="23981" x2="96300" y2="28241"/>
                        <a14:backgroundMark x1="96300" y1="28241" x2="91100" y2="36481"/>
                        <a14:backgroundMark x1="91100" y1="36481" x2="86700" y2="41481"/>
                        <a14:backgroundMark x1="74800" y1="40648" x2="81100" y2="3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27" r="904" b="54783"/>
          <a:stretch/>
        </p:blipFill>
        <p:spPr>
          <a:xfrm>
            <a:off x="298174" y="-69574"/>
            <a:ext cx="11290852" cy="11827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6DD237-C5DE-47A5-B83D-FCE8CC50A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0"/>
          <a:stretch/>
        </p:blipFill>
        <p:spPr>
          <a:xfrm>
            <a:off x="9082325" y="3325207"/>
            <a:ext cx="2940711" cy="34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30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665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Segoe Print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Дария Витальевна</dc:creator>
  <cp:lastModifiedBy>Дария Витальевна</cp:lastModifiedBy>
  <cp:revision>18</cp:revision>
  <dcterms:created xsi:type="dcterms:W3CDTF">2024-10-25T18:22:09Z</dcterms:created>
  <dcterms:modified xsi:type="dcterms:W3CDTF">2025-06-17T10:32:30Z</dcterms:modified>
</cp:coreProperties>
</file>