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1" r:id="rId4"/>
    <p:sldId id="272" r:id="rId5"/>
    <p:sldId id="259" r:id="rId6"/>
    <p:sldId id="273" r:id="rId7"/>
    <p:sldId id="274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3" userDrawn="1">
          <p15:clr>
            <a:srgbClr val="A4A3A4"/>
          </p15:clr>
        </p15:guide>
        <p15:guide id="2" pos="2026" userDrawn="1">
          <p15:clr>
            <a:srgbClr val="A4A3A4"/>
          </p15:clr>
        </p15:guide>
        <p15:guide id="3" pos="552" userDrawn="1">
          <p15:clr>
            <a:srgbClr val="A4A3A4"/>
          </p15:clr>
        </p15:guide>
        <p15:guide id="4" pos="7128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892" userDrawn="1">
          <p15:clr>
            <a:srgbClr val="A4A3A4"/>
          </p15:clr>
        </p15:guide>
        <p15:guide id="8" pos="1119" userDrawn="1">
          <p15:clr>
            <a:srgbClr val="A4A3A4"/>
          </p15:clr>
        </p15:guide>
        <p15:guide id="9" pos="1459" userDrawn="1">
          <p15:clr>
            <a:srgbClr val="A4A3A4"/>
          </p15:clr>
        </p15:guide>
        <p15:guide id="10" pos="1686" userDrawn="1">
          <p15:clr>
            <a:srgbClr val="A4A3A4"/>
          </p15:clr>
        </p15:guide>
        <p15:guide id="11" pos="2253" userDrawn="1">
          <p15:clr>
            <a:srgbClr val="A4A3A4"/>
          </p15:clr>
        </p15:guide>
        <p15:guide id="12" pos="2593" userDrawn="1">
          <p15:clr>
            <a:srgbClr val="A4A3A4"/>
          </p15:clr>
        </p15:guide>
        <p15:guide id="13" pos="2820" userDrawn="1">
          <p15:clr>
            <a:srgbClr val="A4A3A4"/>
          </p15:clr>
        </p15:guide>
        <p15:guide id="14" pos="3160" userDrawn="1">
          <p15:clr>
            <a:srgbClr val="A4A3A4"/>
          </p15:clr>
        </p15:guide>
        <p15:guide id="15" pos="3386" userDrawn="1">
          <p15:clr>
            <a:srgbClr val="A4A3A4"/>
          </p15:clr>
        </p15:guide>
        <p15:guide id="16" pos="3727" userDrawn="1">
          <p15:clr>
            <a:srgbClr val="A4A3A4"/>
          </p15:clr>
        </p15:guide>
        <p15:guide id="17" pos="3953" userDrawn="1">
          <p15:clr>
            <a:srgbClr val="A4A3A4"/>
          </p15:clr>
        </p15:guide>
        <p15:guide id="18" pos="4294" userDrawn="1">
          <p15:clr>
            <a:srgbClr val="A4A3A4"/>
          </p15:clr>
        </p15:guide>
        <p15:guide id="19" pos="4520" userDrawn="1">
          <p15:clr>
            <a:srgbClr val="A4A3A4"/>
          </p15:clr>
        </p15:guide>
        <p15:guide id="20" pos="4860" userDrawn="1">
          <p15:clr>
            <a:srgbClr val="A4A3A4"/>
          </p15:clr>
        </p15:guide>
        <p15:guide id="21" pos="5087" userDrawn="1">
          <p15:clr>
            <a:srgbClr val="A4A3A4"/>
          </p15:clr>
        </p15:guide>
        <p15:guide id="22" pos="5427" userDrawn="1">
          <p15:clr>
            <a:srgbClr val="A4A3A4"/>
          </p15:clr>
        </p15:guide>
        <p15:guide id="23" pos="5654" userDrawn="1">
          <p15:clr>
            <a:srgbClr val="A4A3A4"/>
          </p15:clr>
        </p15:guide>
        <p15:guide id="24" pos="5994" userDrawn="1">
          <p15:clr>
            <a:srgbClr val="A4A3A4"/>
          </p15:clr>
        </p15:guide>
        <p15:guide id="25" pos="6221" userDrawn="1">
          <p15:clr>
            <a:srgbClr val="A4A3A4"/>
          </p15:clr>
        </p15:guide>
        <p15:guide id="26" pos="6561" userDrawn="1">
          <p15:clr>
            <a:srgbClr val="A4A3A4"/>
          </p15:clr>
        </p15:guide>
        <p15:guide id="27" pos="6788" userDrawn="1">
          <p15:clr>
            <a:srgbClr val="A4A3A4"/>
          </p15:clr>
        </p15:guide>
        <p15:guide id="28" orient="horz" pos="799" userDrawn="1">
          <p15:clr>
            <a:srgbClr val="A4A3A4"/>
          </p15:clr>
        </p15:guide>
        <p15:guide id="29" orient="horz" pos="1026" userDrawn="1">
          <p15:clr>
            <a:srgbClr val="A4A3A4"/>
          </p15:clr>
        </p15:guide>
        <p15:guide id="30" orient="horz" pos="1253" userDrawn="1">
          <p15:clr>
            <a:srgbClr val="A4A3A4"/>
          </p15:clr>
        </p15:guide>
        <p15:guide id="31" orient="horz" pos="1480" userDrawn="1">
          <p15:clr>
            <a:srgbClr val="A4A3A4"/>
          </p15:clr>
        </p15:guide>
        <p15:guide id="32" orient="horz" pos="1706" userDrawn="1">
          <p15:clr>
            <a:srgbClr val="A4A3A4"/>
          </p15:clr>
        </p15:guide>
        <p15:guide id="33" orient="horz" pos="1933" userDrawn="1">
          <p15:clr>
            <a:srgbClr val="A4A3A4"/>
          </p15:clr>
        </p15:guide>
        <p15:guide id="34" orient="horz" pos="2160" userDrawn="1">
          <p15:clr>
            <a:srgbClr val="A4A3A4"/>
          </p15:clr>
        </p15:guide>
        <p15:guide id="35" orient="horz" pos="2387" userDrawn="1">
          <p15:clr>
            <a:srgbClr val="A4A3A4"/>
          </p15:clr>
        </p15:guide>
        <p15:guide id="36" orient="horz" pos="2614" userDrawn="1">
          <p15:clr>
            <a:srgbClr val="A4A3A4"/>
          </p15:clr>
        </p15:guide>
        <p15:guide id="37" orient="horz" pos="2840" userDrawn="1">
          <p15:clr>
            <a:srgbClr val="A4A3A4"/>
          </p15:clr>
        </p15:guide>
        <p15:guide id="38" orient="horz" pos="3067" userDrawn="1">
          <p15:clr>
            <a:srgbClr val="A4A3A4"/>
          </p15:clr>
        </p15:guide>
        <p15:guide id="39" orient="horz" pos="3294" userDrawn="1">
          <p15:clr>
            <a:srgbClr val="A4A3A4"/>
          </p15:clr>
        </p15:guide>
        <p15:guide id="40" orient="horz" pos="3521" userDrawn="1">
          <p15:clr>
            <a:srgbClr val="A4A3A4"/>
          </p15:clr>
        </p15:guide>
        <p15:guide id="41" orient="horz" pos="3747" userDrawn="1">
          <p15:clr>
            <a:srgbClr val="A4A3A4"/>
          </p15:clr>
        </p15:guide>
        <p15:guide id="42" orient="horz" pos="459" userDrawn="1">
          <p15:clr>
            <a:srgbClr val="A4A3A4"/>
          </p15:clr>
        </p15:guide>
        <p15:guide id="43" orient="horz" pos="686" userDrawn="1">
          <p15:clr>
            <a:srgbClr val="A4A3A4"/>
          </p15:clr>
        </p15:guide>
        <p15:guide id="44" orient="horz" pos="913" userDrawn="1">
          <p15:clr>
            <a:srgbClr val="A4A3A4"/>
          </p15:clr>
        </p15:guide>
        <p15:guide id="45" orient="horz" pos="1140" userDrawn="1">
          <p15:clr>
            <a:srgbClr val="A4A3A4"/>
          </p15:clr>
        </p15:guide>
        <p15:guide id="46" orient="horz" pos="1366" userDrawn="1">
          <p15:clr>
            <a:srgbClr val="A4A3A4"/>
          </p15:clr>
        </p15:guide>
        <p15:guide id="47" orient="horz" pos="1593" userDrawn="1">
          <p15:clr>
            <a:srgbClr val="A4A3A4"/>
          </p15:clr>
        </p15:guide>
        <p15:guide id="48" orient="horz" pos="1820" userDrawn="1">
          <p15:clr>
            <a:srgbClr val="A4A3A4"/>
          </p15:clr>
        </p15:guide>
        <p15:guide id="49" orient="horz" pos="2047" userDrawn="1">
          <p15:clr>
            <a:srgbClr val="A4A3A4"/>
          </p15:clr>
        </p15:guide>
        <p15:guide id="50" orient="horz" pos="2273" userDrawn="1">
          <p15:clr>
            <a:srgbClr val="A4A3A4"/>
          </p15:clr>
        </p15:guide>
        <p15:guide id="51" orient="horz" pos="2500" userDrawn="1">
          <p15:clr>
            <a:srgbClr val="A4A3A4"/>
          </p15:clr>
        </p15:guide>
        <p15:guide id="52" orient="horz" pos="2727" userDrawn="1">
          <p15:clr>
            <a:srgbClr val="A4A3A4"/>
          </p15:clr>
        </p15:guide>
        <p15:guide id="53" orient="horz" pos="2954" userDrawn="1">
          <p15:clr>
            <a:srgbClr val="A4A3A4"/>
          </p15:clr>
        </p15:guide>
        <p15:guide id="54" orient="horz" pos="3180" userDrawn="1">
          <p15:clr>
            <a:srgbClr val="A4A3A4"/>
          </p15:clr>
        </p15:guide>
        <p15:guide id="55" orient="horz" pos="3407" userDrawn="1">
          <p15:clr>
            <a:srgbClr val="A4A3A4"/>
          </p15:clr>
        </p15:guide>
        <p15:guide id="56" orient="horz" pos="3634" userDrawn="1">
          <p15:clr>
            <a:srgbClr val="A4A3A4"/>
          </p15:clr>
        </p15:guide>
        <p15:guide id="57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D9"/>
    <a:srgbClr val="EE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660"/>
  </p:normalViewPr>
  <p:slideViewPr>
    <p:cSldViewPr showGuides="1">
      <p:cViewPr>
        <p:scale>
          <a:sx n="50" d="100"/>
          <a:sy n="50" d="100"/>
        </p:scale>
        <p:origin x="1915" y="821"/>
      </p:cViewPr>
      <p:guideLst>
        <p:guide orient="horz" pos="573"/>
        <p:guide pos="2026"/>
        <p:guide pos="552"/>
        <p:guide pos="7128"/>
        <p:guide orient="horz" pos="346"/>
        <p:guide orient="horz" pos="3974"/>
        <p:guide pos="892"/>
        <p:guide pos="1119"/>
        <p:guide pos="1459"/>
        <p:guide pos="1686"/>
        <p:guide pos="2253"/>
        <p:guide pos="2593"/>
        <p:guide pos="2820"/>
        <p:guide pos="3160"/>
        <p:guide pos="3386"/>
        <p:guide pos="3727"/>
        <p:guide pos="3953"/>
        <p:guide pos="4294"/>
        <p:guide pos="4520"/>
        <p:guide pos="4860"/>
        <p:guide pos="5087"/>
        <p:guide pos="5427"/>
        <p:guide pos="5654"/>
        <p:guide pos="5994"/>
        <p:guide pos="6221"/>
        <p:guide pos="6561"/>
        <p:guide pos="6788"/>
        <p:guide orient="horz" pos="799"/>
        <p:guide orient="horz" pos="1026"/>
        <p:guide orient="horz" pos="1253"/>
        <p:guide orient="horz" pos="1480"/>
        <p:guide orient="horz" pos="1706"/>
        <p:guide orient="horz" pos="1933"/>
        <p:guide orient="horz" pos="2160"/>
        <p:guide orient="horz" pos="2387"/>
        <p:guide orient="horz" pos="2614"/>
        <p:guide orient="horz" pos="2840"/>
        <p:guide orient="horz" pos="3067"/>
        <p:guide orient="horz" pos="3294"/>
        <p:guide orient="horz" pos="3521"/>
        <p:guide orient="horz" pos="3747"/>
        <p:guide orient="horz" pos="459"/>
        <p:guide orient="horz" pos="686"/>
        <p:guide orient="horz" pos="913"/>
        <p:guide orient="horz" pos="1140"/>
        <p:guide orient="horz" pos="1366"/>
        <p:guide orient="horz" pos="1593"/>
        <p:guide orient="horz" pos="1820"/>
        <p:guide orient="horz" pos="2047"/>
        <p:guide orient="horz" pos="2273"/>
        <p:guide orient="horz" pos="2500"/>
        <p:guide orient="horz" pos="2727"/>
        <p:guide orient="horz" pos="2954"/>
        <p:guide orient="horz" pos="3180"/>
        <p:guide orient="horz" pos="3407"/>
        <p:guide orient="horz" pos="3634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758F-3D8A-4E6C-98D8-25A5C91CAF6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9CAB-6AFD-4F0D-B49E-64C3C11A7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5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758F-3D8A-4E6C-98D8-25A5C91CAF6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9CAB-6AFD-4F0D-B49E-64C3C11A7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6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758F-3D8A-4E6C-98D8-25A5C91CAF6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9CAB-6AFD-4F0D-B49E-64C3C11A7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02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758F-3D8A-4E6C-98D8-25A5C91CAF6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9CAB-6AFD-4F0D-B49E-64C3C11A7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911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758F-3D8A-4E6C-98D8-25A5C91CAF6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9CAB-6AFD-4F0D-B49E-64C3C11A7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82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758F-3D8A-4E6C-98D8-25A5C91CAF6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9CAB-6AFD-4F0D-B49E-64C3C11A7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4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758F-3D8A-4E6C-98D8-25A5C91CAF6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9CAB-6AFD-4F0D-B49E-64C3C11A7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39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758F-3D8A-4E6C-98D8-25A5C91CAF6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9CAB-6AFD-4F0D-B49E-64C3C11A7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00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758F-3D8A-4E6C-98D8-25A5C91CAF6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9CAB-6AFD-4F0D-B49E-64C3C11A7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04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758F-3D8A-4E6C-98D8-25A5C91CAF6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9CAB-6AFD-4F0D-B49E-64C3C11A7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963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7758F-3D8A-4E6C-98D8-25A5C91CAF6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9CAB-6AFD-4F0D-B49E-64C3C11A7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88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7758F-3D8A-4E6C-98D8-25A5C91CAF67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A9CAB-6AFD-4F0D-B49E-64C3C11A70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71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867D434-FC21-BB89-F19B-9AC9CCE32C3E}"/>
              </a:ext>
            </a:extLst>
          </p:cNvPr>
          <p:cNvSpPr/>
          <p:nvPr/>
        </p:nvSpPr>
        <p:spPr>
          <a:xfrm>
            <a:off x="879476" y="1088526"/>
            <a:ext cx="5937250" cy="1620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solidFill>
                  <a:schemeClr val="tx1"/>
                </a:solidFill>
                <a:ea typeface="Lato Bold" pitchFamily="34" charset="-122"/>
                <a:cs typeface="Lato Bold" pitchFamily="34" charset="-120"/>
              </a:rPr>
              <a:t>Эмоциональная разгрузка через движение: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686B448E-A019-10E4-B080-57B9254BDAF1}"/>
              </a:ext>
            </a:extLst>
          </p:cNvPr>
          <p:cNvSpPr/>
          <p:nvPr/>
        </p:nvSpPr>
        <p:spPr>
          <a:xfrm>
            <a:off x="876300" y="5768974"/>
            <a:ext cx="6838951" cy="36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ea typeface="Lato Bold" pitchFamily="34" charset="-122"/>
                <a:cs typeface="Lato Bold" pitchFamily="34" charset="-120"/>
              </a:rPr>
              <a:t>Для учеников 7-9 классов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842068-A3E7-D844-E5C1-F8260CF61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6489000"/>
            <a:ext cx="1121439" cy="180000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: скругленные углы 6">
            <a:hlinkClick r:id="rId3" action="ppaction://hlinksldjump"/>
            <a:extLst>
              <a:ext uri="{FF2B5EF4-FFF2-40B4-BE49-F238E27FC236}">
                <a16:creationId xmlns:a16="http://schemas.microsoft.com/office/drawing/2014/main" id="{1994B932-8097-0586-8777-FAE852EE9D47}"/>
              </a:ext>
            </a:extLst>
          </p:cNvPr>
          <p:cNvSpPr/>
          <p:nvPr/>
        </p:nvSpPr>
        <p:spPr>
          <a:xfrm>
            <a:off x="878725" y="4509588"/>
            <a:ext cx="3238500" cy="71963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Вперед 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9C2764-5247-D686-BB09-101A60745227}"/>
              </a:ext>
            </a:extLst>
          </p:cNvPr>
          <p:cNvSpPr/>
          <p:nvPr/>
        </p:nvSpPr>
        <p:spPr>
          <a:xfrm>
            <a:off x="876301" y="3069726"/>
            <a:ext cx="5940424" cy="719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/>
                </a:solidFill>
                <a:ea typeface="Lato Bold" pitchFamily="34" charset="-122"/>
                <a:cs typeface="Lato Bold" pitchFamily="34" charset="-120"/>
              </a:rPr>
              <a:t>Роль физической активности в снижении стресса у подростков</a:t>
            </a:r>
            <a:endParaRPr lang="en-US" sz="1050" dirty="0">
              <a:solidFill>
                <a:schemeClr val="tx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20E6BA-30AC-4F5C-B68C-A1D93AC7325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2882" r="18853"/>
          <a:stretch>
            <a:fillRect/>
          </a:stretch>
        </p:blipFill>
        <p:spPr>
          <a:xfrm>
            <a:off x="6275388" y="549274"/>
            <a:ext cx="5040612" cy="5759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7208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7B63D-459F-05DF-1EBD-3D92973EB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0FE304D-3689-3A3B-D0AC-8CEC9AE86578}"/>
              </a:ext>
            </a:extLst>
          </p:cNvPr>
          <p:cNvSpPr/>
          <p:nvPr/>
        </p:nvSpPr>
        <p:spPr>
          <a:xfrm>
            <a:off x="4476750" y="560668"/>
            <a:ext cx="6838950" cy="106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solidFill>
                  <a:schemeClr val="tx1"/>
                </a:solidFill>
                <a:latin typeface="+mj-lt"/>
                <a:ea typeface="Lato Bold" pitchFamily="34" charset="-122"/>
                <a:cs typeface="Lato Bold" pitchFamily="34" charset="-120"/>
              </a:rPr>
              <a:t>Что такое </a:t>
            </a:r>
            <a:r>
              <a:rPr lang="ru-RU" sz="4000" dirty="0">
                <a:solidFill>
                  <a:schemeClr val="accent3"/>
                </a:solidFill>
                <a:latin typeface="+mj-lt"/>
                <a:ea typeface="Lato Bold" pitchFamily="34" charset="-122"/>
                <a:cs typeface="Lato Bold" pitchFamily="34" charset="-120"/>
              </a:rPr>
              <a:t>стресс</a:t>
            </a:r>
            <a:r>
              <a:rPr lang="ru-RU" sz="4000" dirty="0">
                <a:solidFill>
                  <a:schemeClr val="tx1"/>
                </a:solidFill>
                <a:latin typeface="+mj-lt"/>
                <a:ea typeface="Lato Bold" pitchFamily="34" charset="-122"/>
                <a:cs typeface="Lato Bold" pitchFamily="34" charset="-120"/>
              </a:rPr>
              <a:t> </a:t>
            </a:r>
          </a:p>
          <a:p>
            <a:r>
              <a:rPr lang="ru-RU" sz="4000" dirty="0">
                <a:solidFill>
                  <a:schemeClr val="tx1"/>
                </a:solidFill>
                <a:latin typeface="+mj-lt"/>
                <a:ea typeface="Lato Bold" pitchFamily="34" charset="-122"/>
                <a:cs typeface="Lato Bold" pitchFamily="34" charset="-120"/>
              </a:rPr>
              <a:t>и как он </a:t>
            </a:r>
            <a:r>
              <a:rPr lang="ru-RU" sz="4000" dirty="0">
                <a:solidFill>
                  <a:schemeClr val="accent3"/>
                </a:solidFill>
                <a:latin typeface="+mj-lt"/>
                <a:ea typeface="Lato Bold" pitchFamily="34" charset="-122"/>
                <a:cs typeface="Lato Bold" pitchFamily="34" charset="-120"/>
              </a:rPr>
              <a:t>влияет на нас</a:t>
            </a:r>
            <a:r>
              <a:rPr lang="ru-RU" sz="4000" dirty="0">
                <a:solidFill>
                  <a:schemeClr val="tx1"/>
                </a:solidFill>
                <a:latin typeface="+mj-lt"/>
                <a:ea typeface="Lato Bold" pitchFamily="34" charset="-122"/>
                <a:cs typeface="Lato Bold" pitchFamily="34" charset="-120"/>
              </a:rPr>
              <a:t>?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5523BC-5081-500E-1298-8666CC108520}"/>
              </a:ext>
            </a:extLst>
          </p:cNvPr>
          <p:cNvSpPr/>
          <p:nvPr/>
        </p:nvSpPr>
        <p:spPr>
          <a:xfrm>
            <a:off x="4476750" y="2000531"/>
            <a:ext cx="6838950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ea typeface="Lato Bold" pitchFamily="34" charset="-122"/>
                <a:cs typeface="Lato Bold" pitchFamily="34" charset="-120"/>
              </a:rPr>
              <a:t>Стресс – это реакция организма на трудности и изменения.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2A3793-9AC1-47BE-27A3-1B52C49C3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6489000"/>
            <a:ext cx="1121439" cy="180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9536083-6A64-80A5-16A9-0A2350CA7746}"/>
              </a:ext>
            </a:extLst>
          </p:cNvPr>
          <p:cNvSpPr/>
          <p:nvPr/>
        </p:nvSpPr>
        <p:spPr>
          <a:xfrm>
            <a:off x="4476750" y="3267045"/>
            <a:ext cx="3239787" cy="882522"/>
          </a:xfrm>
          <a:prstGeom prst="roundRect">
            <a:avLst>
              <a:gd name="adj" fmla="val 7407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400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59000D-542D-1A4A-993C-AFE96439FCB3}"/>
              </a:ext>
            </a:extLst>
          </p:cNvPr>
          <p:cNvSpPr/>
          <p:nvPr/>
        </p:nvSpPr>
        <p:spPr>
          <a:xfrm>
            <a:off x="4656451" y="3440393"/>
            <a:ext cx="1980000" cy="549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Положительный (мобилизует)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0660BF6-27E4-55FF-CE64-80E2D2387B34}"/>
              </a:ext>
            </a:extLst>
          </p:cNvPr>
          <p:cNvSpPr/>
          <p:nvPr/>
        </p:nvSpPr>
        <p:spPr>
          <a:xfrm>
            <a:off x="4476750" y="2727295"/>
            <a:ext cx="5940425" cy="356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282824"/>
                </a:solidFill>
                <a:latin typeface="+mj-lt"/>
                <a:ea typeface="Lato Bold" pitchFamily="34" charset="-122"/>
                <a:cs typeface="Lato Bold" pitchFamily="34" charset="-120"/>
              </a:rPr>
              <a:t>Виды стресса: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A394C92-9C18-40C7-7BDD-CC868672E5BD}"/>
              </a:ext>
            </a:extLst>
          </p:cNvPr>
          <p:cNvSpPr/>
          <p:nvPr/>
        </p:nvSpPr>
        <p:spPr>
          <a:xfrm>
            <a:off x="4476752" y="5068669"/>
            <a:ext cx="6838948" cy="1071361"/>
          </a:xfrm>
          <a:prstGeom prst="roundRect">
            <a:avLst>
              <a:gd name="adj" fmla="val 7407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400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3064012-699C-93F6-3E52-6B948D2808BE}"/>
              </a:ext>
            </a:extLst>
          </p:cNvPr>
          <p:cNvSpPr/>
          <p:nvPr/>
        </p:nvSpPr>
        <p:spPr>
          <a:xfrm>
            <a:off x="4476450" y="4510089"/>
            <a:ext cx="3240087" cy="356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282824"/>
                </a:solidFill>
                <a:latin typeface="+mj-lt"/>
                <a:ea typeface="Lato Bold" pitchFamily="34" charset="-122"/>
                <a:cs typeface="Lato Bold" pitchFamily="34" charset="-120"/>
              </a:rPr>
              <a:t>Влияние на организм: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98A77B1-BF09-BD49-78C2-745F640BC070}"/>
              </a:ext>
            </a:extLst>
          </p:cNvPr>
          <p:cNvSpPr/>
          <p:nvPr/>
        </p:nvSpPr>
        <p:spPr>
          <a:xfrm>
            <a:off x="8066074" y="5059644"/>
            <a:ext cx="3070375" cy="900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Ухудшение настроения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Снижение успеваемости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12BE7175-2710-F2CA-DCE6-48D73D442DFC}"/>
              </a:ext>
            </a:extLst>
          </p:cNvPr>
          <p:cNvSpPr/>
          <p:nvPr/>
        </p:nvSpPr>
        <p:spPr>
          <a:xfrm>
            <a:off x="8077200" y="3267045"/>
            <a:ext cx="3240087" cy="882522"/>
          </a:xfrm>
          <a:prstGeom prst="roundRect">
            <a:avLst>
              <a:gd name="adj" fmla="val 7407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400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E28305C-83C0-26C8-BC87-012A340DDC6B}"/>
              </a:ext>
            </a:extLst>
          </p:cNvPr>
          <p:cNvSpPr/>
          <p:nvPr/>
        </p:nvSpPr>
        <p:spPr>
          <a:xfrm>
            <a:off x="8256901" y="3440393"/>
            <a:ext cx="1980000" cy="549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Отрицательный (истощает)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A2BC5BC-404C-A94B-5040-B0B7E2B5F3ED}"/>
              </a:ext>
            </a:extLst>
          </p:cNvPr>
          <p:cNvSpPr/>
          <p:nvPr/>
        </p:nvSpPr>
        <p:spPr>
          <a:xfrm>
            <a:off x="4656451" y="5068669"/>
            <a:ext cx="3060086" cy="891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Снижение иммунитета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Проблемы со сном</a:t>
            </a:r>
          </a:p>
        </p:txBody>
      </p:sp>
      <p:pic>
        <p:nvPicPr>
          <p:cNvPr id="22" name="Рисунок 21" descr="Знак запрета">
            <a:extLst>
              <a:ext uri="{FF2B5EF4-FFF2-40B4-BE49-F238E27FC236}">
                <a16:creationId xmlns:a16="http://schemas.microsoft.com/office/drawing/2014/main" id="{E4D1C80F-425A-F6B5-884F-357A25EFF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97564" y="3453684"/>
            <a:ext cx="540000" cy="540000"/>
          </a:xfrm>
          <a:prstGeom prst="rect">
            <a:avLst/>
          </a:prstGeom>
        </p:spPr>
      </p:pic>
      <p:pic>
        <p:nvPicPr>
          <p:cNvPr id="23" name="Рисунок 22" descr="Маркеры-галочки">
            <a:extLst>
              <a:ext uri="{FF2B5EF4-FFF2-40B4-BE49-F238E27FC236}">
                <a16:creationId xmlns:a16="http://schemas.microsoft.com/office/drawing/2014/main" id="{CD154017-DDCD-1F4C-4631-2B78BC4076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997114" y="3440393"/>
            <a:ext cx="539750" cy="53975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446B08D-A951-8690-936A-A5D4F08545D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2042" r="20719" b="549"/>
          <a:stretch>
            <a:fillRect/>
          </a:stretch>
        </p:blipFill>
        <p:spPr>
          <a:xfrm>
            <a:off x="876300" y="553601"/>
            <a:ext cx="3238501" cy="5755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8399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A2464-6DE3-307B-7B9A-6DD18ED30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CCED653-ADAD-4B5E-CF8F-664CBA9ADB8E}"/>
              </a:ext>
            </a:extLst>
          </p:cNvPr>
          <p:cNvSpPr/>
          <p:nvPr/>
        </p:nvSpPr>
        <p:spPr>
          <a:xfrm>
            <a:off x="876300" y="1449388"/>
            <a:ext cx="3240088" cy="4859336"/>
          </a:xfrm>
          <a:prstGeom prst="roundRect">
            <a:avLst>
              <a:gd name="adj" fmla="val 7407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400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C69D15C-5F6B-4976-32ED-588C06101BFC}"/>
              </a:ext>
            </a:extLst>
          </p:cNvPr>
          <p:cNvSpPr/>
          <p:nvPr/>
        </p:nvSpPr>
        <p:spPr>
          <a:xfrm>
            <a:off x="876300" y="549275"/>
            <a:ext cx="1044007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>
                <a:solidFill>
                  <a:schemeClr val="accent3"/>
                </a:solidFill>
                <a:latin typeface="+mj-lt"/>
                <a:ea typeface="Lato Bold" pitchFamily="34" charset="-122"/>
                <a:cs typeface="Lato Bold" pitchFamily="34" charset="-120"/>
              </a:rPr>
              <a:t>Движение против стресса</a:t>
            </a:r>
            <a:r>
              <a:rPr lang="ru-RU" sz="3600" dirty="0">
                <a:solidFill>
                  <a:srgbClr val="282824"/>
                </a:solidFill>
                <a:latin typeface="+mj-lt"/>
                <a:ea typeface="Lato Bold" pitchFamily="34" charset="-122"/>
                <a:cs typeface="Lato Bold" pitchFamily="34" charset="-120"/>
              </a:rPr>
              <a:t>: как это работает?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B1661D3-A38B-38D5-A445-5FB57AC0A0D6}"/>
              </a:ext>
            </a:extLst>
          </p:cNvPr>
          <p:cNvSpPr/>
          <p:nvPr/>
        </p:nvSpPr>
        <p:spPr>
          <a:xfrm>
            <a:off x="1056000" y="3969475"/>
            <a:ext cx="2880000" cy="718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282824"/>
                </a:solidFill>
                <a:latin typeface="+mj-lt"/>
                <a:ea typeface="Lato Bold" pitchFamily="34" charset="-122"/>
                <a:cs typeface="Lato Bold" pitchFamily="34" charset="-120"/>
              </a:rPr>
              <a:t>Механизм </a:t>
            </a:r>
          </a:p>
          <a:p>
            <a:r>
              <a:rPr lang="ru-RU" sz="2000" dirty="0">
                <a:solidFill>
                  <a:srgbClr val="282824"/>
                </a:solidFill>
                <a:latin typeface="+mj-lt"/>
                <a:ea typeface="Lato Bold" pitchFamily="34" charset="-122"/>
                <a:cs typeface="Lato Bold" pitchFamily="34" charset="-120"/>
              </a:rPr>
              <a:t>действия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BD6F3D-5BC2-F400-DF5E-A702BF6F5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6489000"/>
            <a:ext cx="1121439" cy="180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4EB5FEC-4785-15CB-8379-69E7A9858CD9}"/>
              </a:ext>
            </a:extLst>
          </p:cNvPr>
          <p:cNvSpPr/>
          <p:nvPr/>
        </p:nvSpPr>
        <p:spPr>
          <a:xfrm>
            <a:off x="1056000" y="4868000"/>
            <a:ext cx="2880000" cy="1080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Физическая активность – эффективный способ борьбы со стрессом.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27A54E9-4000-ADB3-9936-B7ECB3BF27D4}"/>
              </a:ext>
            </a:extLst>
          </p:cNvPr>
          <p:cNvSpPr/>
          <p:nvPr/>
        </p:nvSpPr>
        <p:spPr>
          <a:xfrm>
            <a:off x="4476750" y="1449388"/>
            <a:ext cx="3240088" cy="4859336"/>
          </a:xfrm>
          <a:prstGeom prst="roundRect">
            <a:avLst>
              <a:gd name="adj" fmla="val 7407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400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A7BE26C-8692-3FD8-BA96-4C31168A55B7}"/>
              </a:ext>
            </a:extLst>
          </p:cNvPr>
          <p:cNvSpPr/>
          <p:nvPr/>
        </p:nvSpPr>
        <p:spPr>
          <a:xfrm>
            <a:off x="4656450" y="3969475"/>
            <a:ext cx="2880000" cy="718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282824"/>
                </a:solidFill>
                <a:latin typeface="+mj-lt"/>
                <a:ea typeface="Lato Bold" pitchFamily="34" charset="-122"/>
                <a:cs typeface="Lato Bold" pitchFamily="34" charset="-120"/>
              </a:rPr>
              <a:t>Гормоны </a:t>
            </a:r>
          </a:p>
          <a:p>
            <a:r>
              <a:rPr lang="ru-RU" sz="2000" dirty="0">
                <a:solidFill>
                  <a:srgbClr val="282824"/>
                </a:solidFill>
                <a:latin typeface="+mj-lt"/>
                <a:ea typeface="Lato Bold" pitchFamily="34" charset="-122"/>
                <a:cs typeface="Lato Bold" pitchFamily="34" charset="-120"/>
              </a:rPr>
              <a:t>счастья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083554B-4070-8EA2-9099-5813D3272AE7}"/>
              </a:ext>
            </a:extLst>
          </p:cNvPr>
          <p:cNvSpPr/>
          <p:nvPr/>
        </p:nvSpPr>
        <p:spPr>
          <a:xfrm>
            <a:off x="4656450" y="4868000"/>
            <a:ext cx="2880000" cy="1080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Выработка эндорфинов улучшает настроение и снижает тревогу.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3C0EE048-C7EE-E61B-9776-6ECD627FC480}"/>
              </a:ext>
            </a:extLst>
          </p:cNvPr>
          <p:cNvSpPr/>
          <p:nvPr/>
        </p:nvSpPr>
        <p:spPr>
          <a:xfrm>
            <a:off x="8077200" y="1449388"/>
            <a:ext cx="3240088" cy="4859336"/>
          </a:xfrm>
          <a:prstGeom prst="roundRect">
            <a:avLst>
              <a:gd name="adj" fmla="val 7407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400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E6DD233-F2E2-9959-EAAB-C7D644055C42}"/>
              </a:ext>
            </a:extLst>
          </p:cNvPr>
          <p:cNvSpPr/>
          <p:nvPr/>
        </p:nvSpPr>
        <p:spPr>
          <a:xfrm>
            <a:off x="8256900" y="3968750"/>
            <a:ext cx="2880000" cy="720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282824"/>
                </a:solidFill>
                <a:latin typeface="+mj-lt"/>
                <a:ea typeface="Lato Bold" pitchFamily="34" charset="-122"/>
                <a:cs typeface="Lato Bold" pitchFamily="34" charset="-120"/>
              </a:rPr>
              <a:t>Дополнительные эффекты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68CF91D-7BFE-7C8E-79C1-0ABB496D622D}"/>
              </a:ext>
            </a:extLst>
          </p:cNvPr>
          <p:cNvSpPr/>
          <p:nvPr/>
        </p:nvSpPr>
        <p:spPr>
          <a:xfrm>
            <a:off x="8256900" y="4868000"/>
            <a:ext cx="2880000" cy="1080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Снятие напряжения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Улучшение сна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Повышение самооценки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3362EC-534C-5416-5D4F-DC6BA61E0D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51" r="5498"/>
          <a:stretch>
            <a:fillRect/>
          </a:stretch>
        </p:blipFill>
        <p:spPr>
          <a:xfrm>
            <a:off x="1052825" y="1628775"/>
            <a:ext cx="2880000" cy="2160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E24F830-35F6-24DA-5346-43E2F405C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450" y="1628999"/>
            <a:ext cx="2880000" cy="2162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DB7FC68-4B91-6BA3-97CC-E804E2F2C1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557" r="5557"/>
          <a:stretch>
            <a:fillRect/>
          </a:stretch>
        </p:blipFill>
        <p:spPr>
          <a:xfrm>
            <a:off x="8256900" y="1628776"/>
            <a:ext cx="2880000" cy="2161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7096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FFD49-C211-C371-9FBD-F14224441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5458336-C7FF-6062-676D-59EA633BBB46}"/>
              </a:ext>
            </a:extLst>
          </p:cNvPr>
          <p:cNvSpPr/>
          <p:nvPr/>
        </p:nvSpPr>
        <p:spPr>
          <a:xfrm>
            <a:off x="876300" y="549275"/>
            <a:ext cx="683895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>
                <a:solidFill>
                  <a:srgbClr val="282824"/>
                </a:solidFill>
                <a:latin typeface="+mj-lt"/>
                <a:ea typeface="Lato Bold" pitchFamily="34" charset="-122"/>
                <a:cs typeface="Lato Bold" pitchFamily="34" charset="-120"/>
              </a:rPr>
              <a:t>Выбери свой </a:t>
            </a:r>
            <a:r>
              <a:rPr lang="ru-RU" sz="3600" dirty="0">
                <a:solidFill>
                  <a:schemeClr val="accent3"/>
                </a:solidFill>
                <a:latin typeface="+mj-lt"/>
                <a:ea typeface="Lato Bold" pitchFamily="34" charset="-122"/>
                <a:cs typeface="Lato Bold" pitchFamily="34" charset="-120"/>
              </a:rPr>
              <a:t>вид активности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B6B5591-2AD1-482C-D745-5204D2BA77A7}"/>
              </a:ext>
            </a:extLst>
          </p:cNvPr>
          <p:cNvSpPr/>
          <p:nvPr/>
        </p:nvSpPr>
        <p:spPr>
          <a:xfrm>
            <a:off x="876299" y="1449388"/>
            <a:ext cx="5040313" cy="2160588"/>
          </a:xfrm>
          <a:prstGeom prst="roundRect">
            <a:avLst>
              <a:gd name="adj" fmla="val 7407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400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9B51423-A53E-9427-9EB4-A88AA5CD4ECE}"/>
              </a:ext>
            </a:extLst>
          </p:cNvPr>
          <p:cNvSpPr/>
          <p:nvPr/>
        </p:nvSpPr>
        <p:spPr>
          <a:xfrm>
            <a:off x="1055550" y="1629113"/>
            <a:ext cx="4680450" cy="36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282824"/>
                </a:solidFill>
                <a:latin typeface="+mj-lt"/>
                <a:ea typeface="Lato Bold" pitchFamily="34" charset="-122"/>
                <a:cs typeface="Lato Bold" pitchFamily="34" charset="-120"/>
              </a:rPr>
              <a:t>Аэробные нагрузки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E44198-40F8-4E74-D1A9-DBE8B6766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6489000"/>
            <a:ext cx="1121439" cy="180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BF7C9F7-FBB1-0CDA-2B62-C873135EB464}"/>
              </a:ext>
            </a:extLst>
          </p:cNvPr>
          <p:cNvSpPr/>
          <p:nvPr/>
        </p:nvSpPr>
        <p:spPr>
          <a:xfrm>
            <a:off x="1055550" y="2168526"/>
            <a:ext cx="4680450" cy="12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Улучшают работу сердца и повышают выносливость.</a:t>
            </a:r>
          </a:p>
          <a:p>
            <a:pPr>
              <a:lnSpc>
                <a:spcPct val="150000"/>
              </a:lnSpc>
            </a:pPr>
            <a:r>
              <a:rPr lang="ru-RU" sz="1600" i="1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Бег, плавание, езда на велосипеде, танцы.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C170A8E-A2DF-1608-EFE7-FB7392E5F285}"/>
              </a:ext>
            </a:extLst>
          </p:cNvPr>
          <p:cNvSpPr/>
          <p:nvPr/>
        </p:nvSpPr>
        <p:spPr>
          <a:xfrm>
            <a:off x="876299" y="3969194"/>
            <a:ext cx="5040313" cy="2160588"/>
          </a:xfrm>
          <a:prstGeom prst="roundRect">
            <a:avLst>
              <a:gd name="adj" fmla="val 7407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400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E0ED4D8-8020-6B6E-9592-58DF681BAF6A}"/>
              </a:ext>
            </a:extLst>
          </p:cNvPr>
          <p:cNvSpPr/>
          <p:nvPr/>
        </p:nvSpPr>
        <p:spPr>
          <a:xfrm>
            <a:off x="1055550" y="4148919"/>
            <a:ext cx="4680450" cy="36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282824"/>
                </a:solidFill>
                <a:latin typeface="+mj-lt"/>
                <a:ea typeface="Lato Bold" pitchFamily="34" charset="-122"/>
                <a:cs typeface="Lato Bold" pitchFamily="34" charset="-120"/>
              </a:rPr>
              <a:t>Силовые тренировки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1A8F963-A373-A93A-ADC9-F26D3054116E}"/>
              </a:ext>
            </a:extLst>
          </p:cNvPr>
          <p:cNvSpPr/>
          <p:nvPr/>
        </p:nvSpPr>
        <p:spPr>
          <a:xfrm>
            <a:off x="1055550" y="4688332"/>
            <a:ext cx="4680450" cy="12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Укрепляют мышцы и кости.</a:t>
            </a:r>
          </a:p>
          <a:p>
            <a:pPr>
              <a:lnSpc>
                <a:spcPct val="150000"/>
              </a:lnSpc>
            </a:pPr>
            <a:r>
              <a:rPr lang="ru-RU" sz="1600" i="1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Упражнения с весом тела, гантелями, тренажерами.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96224EEA-94D1-E0A2-80CB-B6C87A77AE02}"/>
              </a:ext>
            </a:extLst>
          </p:cNvPr>
          <p:cNvSpPr/>
          <p:nvPr/>
        </p:nvSpPr>
        <p:spPr>
          <a:xfrm>
            <a:off x="6275390" y="1449388"/>
            <a:ext cx="5040313" cy="2160588"/>
          </a:xfrm>
          <a:prstGeom prst="roundRect">
            <a:avLst>
              <a:gd name="adj" fmla="val 7407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400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133F7CD-28A2-AA66-7D77-BF1CB1866B6C}"/>
              </a:ext>
            </a:extLst>
          </p:cNvPr>
          <p:cNvSpPr/>
          <p:nvPr/>
        </p:nvSpPr>
        <p:spPr>
          <a:xfrm>
            <a:off x="6454641" y="1629113"/>
            <a:ext cx="4680450" cy="36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282824"/>
                </a:solidFill>
                <a:latin typeface="+mj-lt"/>
                <a:ea typeface="Lato Bold" pitchFamily="34" charset="-122"/>
                <a:cs typeface="Lato Bold" pitchFamily="34" charset="-120"/>
              </a:rPr>
              <a:t>Командные виды спорта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635641B-E0CF-5528-3288-405CDB21722F}"/>
              </a:ext>
            </a:extLst>
          </p:cNvPr>
          <p:cNvSpPr/>
          <p:nvPr/>
        </p:nvSpPr>
        <p:spPr>
          <a:xfrm>
            <a:off x="6454641" y="2168526"/>
            <a:ext cx="4680450" cy="12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Развивают командный дух и коммуникативные навыки.</a:t>
            </a:r>
          </a:p>
          <a:p>
            <a:pPr>
              <a:lnSpc>
                <a:spcPct val="150000"/>
              </a:lnSpc>
            </a:pPr>
            <a:r>
              <a:rPr lang="ru-RU" sz="1600" i="1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Футбол, баскетбол, волейбол.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95889F76-65C7-C5C5-0C65-3514924FD9AF}"/>
              </a:ext>
            </a:extLst>
          </p:cNvPr>
          <p:cNvSpPr/>
          <p:nvPr/>
        </p:nvSpPr>
        <p:spPr>
          <a:xfrm>
            <a:off x="6275390" y="3969194"/>
            <a:ext cx="5040313" cy="2160588"/>
          </a:xfrm>
          <a:prstGeom prst="roundRect">
            <a:avLst>
              <a:gd name="adj" fmla="val 7407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400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BEA5FDE-A92D-5D6F-0345-95AF874A0E8C}"/>
              </a:ext>
            </a:extLst>
          </p:cNvPr>
          <p:cNvSpPr/>
          <p:nvPr/>
        </p:nvSpPr>
        <p:spPr>
          <a:xfrm>
            <a:off x="6454641" y="4148919"/>
            <a:ext cx="4680450" cy="36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282824"/>
                </a:solidFill>
                <a:latin typeface="+mj-lt"/>
                <a:ea typeface="Lato Bold" pitchFamily="34" charset="-122"/>
                <a:cs typeface="Lato Bold" pitchFamily="34" charset="-120"/>
              </a:rPr>
              <a:t>Йога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2B9C9A7-7947-3029-7855-57873E595ED9}"/>
              </a:ext>
            </a:extLst>
          </p:cNvPr>
          <p:cNvSpPr/>
          <p:nvPr/>
        </p:nvSpPr>
        <p:spPr>
          <a:xfrm>
            <a:off x="6454641" y="4688332"/>
            <a:ext cx="4680450" cy="12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Улучшает гибкость, координацию и помогает расслабиться.</a:t>
            </a:r>
            <a:endParaRPr lang="ru-RU" sz="1600" i="1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4071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C858C-FB28-4C09-ABA9-E10BCEDEE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DBED7852-1747-798A-0F3C-F0A2EA113888}"/>
              </a:ext>
            </a:extLst>
          </p:cNvPr>
          <p:cNvSpPr/>
          <p:nvPr/>
        </p:nvSpPr>
        <p:spPr>
          <a:xfrm>
            <a:off x="876299" y="2347913"/>
            <a:ext cx="5940426" cy="719138"/>
          </a:xfrm>
          <a:prstGeom prst="roundRect">
            <a:avLst>
              <a:gd name="adj" fmla="val 7407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400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CE723780-8EA1-1404-64BF-47E9AE4F34F6}"/>
              </a:ext>
            </a:extLst>
          </p:cNvPr>
          <p:cNvSpPr/>
          <p:nvPr/>
        </p:nvSpPr>
        <p:spPr>
          <a:xfrm>
            <a:off x="876299" y="3246439"/>
            <a:ext cx="5940426" cy="719138"/>
          </a:xfrm>
          <a:prstGeom prst="roundRect">
            <a:avLst>
              <a:gd name="adj" fmla="val 7407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400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480468F0-65BC-9A7B-F625-58F4221CDE1A}"/>
              </a:ext>
            </a:extLst>
          </p:cNvPr>
          <p:cNvSpPr/>
          <p:nvPr/>
        </p:nvSpPr>
        <p:spPr>
          <a:xfrm>
            <a:off x="876299" y="4150157"/>
            <a:ext cx="5940426" cy="719138"/>
          </a:xfrm>
          <a:prstGeom prst="roundRect">
            <a:avLst>
              <a:gd name="adj" fmla="val 7407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400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71" name="Прямоугольник: скругленные углы 70">
            <a:extLst>
              <a:ext uri="{FF2B5EF4-FFF2-40B4-BE49-F238E27FC236}">
                <a16:creationId xmlns:a16="http://schemas.microsoft.com/office/drawing/2014/main" id="{0CB5C953-3415-9C8D-DF5E-51AAAD2E4DD3}"/>
              </a:ext>
            </a:extLst>
          </p:cNvPr>
          <p:cNvSpPr/>
          <p:nvPr/>
        </p:nvSpPr>
        <p:spPr>
          <a:xfrm>
            <a:off x="876299" y="5053875"/>
            <a:ext cx="5940426" cy="719138"/>
          </a:xfrm>
          <a:prstGeom prst="roundRect">
            <a:avLst>
              <a:gd name="adj" fmla="val 7407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400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3F8957E-9654-1DF6-E962-01AA650D6FA7}"/>
              </a:ext>
            </a:extLst>
          </p:cNvPr>
          <p:cNvSpPr/>
          <p:nvPr/>
        </p:nvSpPr>
        <p:spPr>
          <a:xfrm>
            <a:off x="876299" y="1449387"/>
            <a:ext cx="5940426" cy="719138"/>
          </a:xfrm>
          <a:prstGeom prst="roundRect">
            <a:avLst>
              <a:gd name="adj" fmla="val 7407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400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D28CFFB-4DD4-44FB-3F3E-1F3156732C8D}"/>
              </a:ext>
            </a:extLst>
          </p:cNvPr>
          <p:cNvSpPr/>
          <p:nvPr/>
        </p:nvSpPr>
        <p:spPr>
          <a:xfrm>
            <a:off x="876300" y="549275"/>
            <a:ext cx="6839250" cy="360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>
                <a:solidFill>
                  <a:srgbClr val="282824"/>
                </a:solidFill>
                <a:latin typeface="+mj-lt"/>
                <a:ea typeface="Lato Bold" pitchFamily="34" charset="-122"/>
                <a:cs typeface="Lato Bold" pitchFamily="34" charset="-120"/>
              </a:rPr>
              <a:t>Как начать и не бросить?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760C8CE-AA51-D705-B30C-7019591D1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6489000"/>
            <a:ext cx="1121439" cy="180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509B61E3-A4D0-68D3-1557-BC8209AFC429}"/>
              </a:ext>
            </a:extLst>
          </p:cNvPr>
          <p:cNvSpPr/>
          <p:nvPr/>
        </p:nvSpPr>
        <p:spPr>
          <a:xfrm>
            <a:off x="1515060" y="1628775"/>
            <a:ext cx="4040940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Начни с малого (15-20 минут в день)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538648F-D3D2-63B8-F36C-C575D1267534}"/>
              </a:ext>
            </a:extLst>
          </p:cNvPr>
          <p:cNvSpPr/>
          <p:nvPr/>
        </p:nvSpPr>
        <p:spPr>
          <a:xfrm>
            <a:off x="1616390" y="4337888"/>
            <a:ext cx="2468996" cy="343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Найди компанию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6180F67-721C-B28C-5959-9275F61C0E15}"/>
              </a:ext>
            </a:extLst>
          </p:cNvPr>
          <p:cNvSpPr/>
          <p:nvPr/>
        </p:nvSpPr>
        <p:spPr>
          <a:xfrm>
            <a:off x="1595751" y="3430587"/>
            <a:ext cx="2789173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Сделай это привычкой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402AFD9-6340-41D6-38E6-FA6AAB4BF693}"/>
              </a:ext>
            </a:extLst>
          </p:cNvPr>
          <p:cNvSpPr/>
          <p:nvPr/>
        </p:nvSpPr>
        <p:spPr>
          <a:xfrm>
            <a:off x="1515543" y="2534082"/>
            <a:ext cx="4040457" cy="355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Выбери то, что тебе нравится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3BCB828-245F-307C-9638-4DA06F438336}"/>
              </a:ext>
            </a:extLst>
          </p:cNvPr>
          <p:cNvSpPr/>
          <p:nvPr/>
        </p:nvSpPr>
        <p:spPr>
          <a:xfrm>
            <a:off x="1583525" y="5229225"/>
            <a:ext cx="2978797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Ставь реалистичные цели</a:t>
            </a:r>
          </a:p>
        </p:txBody>
      </p:sp>
      <p:sp>
        <p:nvSpPr>
          <p:cNvPr id="72" name="Прямоугольник: скругленные углы 71">
            <a:extLst>
              <a:ext uri="{FF2B5EF4-FFF2-40B4-BE49-F238E27FC236}">
                <a16:creationId xmlns:a16="http://schemas.microsoft.com/office/drawing/2014/main" id="{54719D52-CA79-59B5-6907-7CF12BB9BAB3}"/>
              </a:ext>
            </a:extLst>
          </p:cNvPr>
          <p:cNvSpPr/>
          <p:nvPr/>
        </p:nvSpPr>
        <p:spPr>
          <a:xfrm>
            <a:off x="1056000" y="1640317"/>
            <a:ext cx="360050" cy="360363"/>
          </a:xfrm>
          <a:prstGeom prst="roundRect">
            <a:avLst>
              <a:gd name="adj" fmla="val 7407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ea typeface="Lato Bold" pitchFamily="34" charset="-122"/>
                <a:cs typeface="Lato Bold" pitchFamily="34" charset="-120"/>
              </a:rPr>
              <a:t>1</a:t>
            </a:r>
          </a:p>
        </p:txBody>
      </p:sp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id="{3256BD3A-7A6C-2CF4-6657-1D205F3CEA90}"/>
              </a:ext>
            </a:extLst>
          </p:cNvPr>
          <p:cNvSpPr/>
          <p:nvPr/>
        </p:nvSpPr>
        <p:spPr>
          <a:xfrm>
            <a:off x="1056000" y="2536485"/>
            <a:ext cx="360050" cy="360363"/>
          </a:xfrm>
          <a:prstGeom prst="roundRect">
            <a:avLst>
              <a:gd name="adj" fmla="val 7407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ea typeface="Lato Bold" pitchFamily="34" charset="-122"/>
                <a:cs typeface="Lato Bold" pitchFamily="34" charset="-120"/>
              </a:rPr>
              <a:t>2</a:t>
            </a:r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162D70E0-2C04-DBBC-BCC2-F787D8D92640}"/>
              </a:ext>
            </a:extLst>
          </p:cNvPr>
          <p:cNvSpPr/>
          <p:nvPr/>
        </p:nvSpPr>
        <p:spPr>
          <a:xfrm>
            <a:off x="1056000" y="3432653"/>
            <a:ext cx="360050" cy="360363"/>
          </a:xfrm>
          <a:prstGeom prst="roundRect">
            <a:avLst>
              <a:gd name="adj" fmla="val 7407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ea typeface="Lato Bold" pitchFamily="34" charset="-122"/>
                <a:cs typeface="Lato Bold" pitchFamily="34" charset="-120"/>
              </a:rPr>
              <a:t>3</a:t>
            </a:r>
          </a:p>
        </p:txBody>
      </p:sp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517FA705-ECD8-5C0D-55E0-8B8598FDF653}"/>
              </a:ext>
            </a:extLst>
          </p:cNvPr>
          <p:cNvSpPr/>
          <p:nvPr/>
        </p:nvSpPr>
        <p:spPr>
          <a:xfrm>
            <a:off x="1056000" y="4328821"/>
            <a:ext cx="360050" cy="360363"/>
          </a:xfrm>
          <a:prstGeom prst="roundRect">
            <a:avLst>
              <a:gd name="adj" fmla="val 7407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ea typeface="Lato Bold" pitchFamily="34" charset="-122"/>
                <a:cs typeface="Lato Bold" pitchFamily="34" charset="-120"/>
              </a:rPr>
              <a:t>4</a:t>
            </a: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9AA132FF-28EE-175B-1C63-35B9D69EA234}"/>
              </a:ext>
            </a:extLst>
          </p:cNvPr>
          <p:cNvSpPr/>
          <p:nvPr/>
        </p:nvSpPr>
        <p:spPr>
          <a:xfrm>
            <a:off x="1056000" y="5224919"/>
            <a:ext cx="360050" cy="360363"/>
          </a:xfrm>
          <a:prstGeom prst="roundRect">
            <a:avLst>
              <a:gd name="adj" fmla="val 7407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  <a:ea typeface="Lato Bold" pitchFamily="34" charset="-122"/>
                <a:cs typeface="Lato Bold" pitchFamily="34" charset="-120"/>
              </a:rPr>
              <a:t>5</a:t>
            </a:r>
          </a:p>
        </p:txBody>
      </p:sp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D4E2DB05-D811-FB6E-A244-36B272D889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079" r="23680"/>
          <a:stretch>
            <a:fillRect/>
          </a:stretch>
        </p:blipFill>
        <p:spPr>
          <a:xfrm>
            <a:off x="7175500" y="549275"/>
            <a:ext cx="4140199" cy="575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52021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3BE4C-FF22-FB3A-2F8F-E729E16761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A4ECE6D-5F5E-D331-871F-983A3D9CFFB1}"/>
              </a:ext>
            </a:extLst>
          </p:cNvPr>
          <p:cNvSpPr/>
          <p:nvPr/>
        </p:nvSpPr>
        <p:spPr>
          <a:xfrm>
            <a:off x="876299" y="549275"/>
            <a:ext cx="10439403" cy="360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>
                <a:solidFill>
                  <a:schemeClr val="accent3"/>
                </a:solidFill>
                <a:latin typeface="+mj-lt"/>
                <a:ea typeface="Lato Bold" pitchFamily="34" charset="-122"/>
                <a:cs typeface="Lato Bold" pitchFamily="34" charset="-120"/>
              </a:rPr>
              <a:t>Польза</a:t>
            </a:r>
            <a:r>
              <a:rPr lang="ru-RU" sz="3600" dirty="0">
                <a:solidFill>
                  <a:srgbClr val="282824"/>
                </a:solidFill>
                <a:latin typeface="+mj-lt"/>
                <a:ea typeface="Lato Bold" pitchFamily="34" charset="-122"/>
                <a:cs typeface="Lato Bold" pitchFamily="34" charset="-120"/>
              </a:rPr>
              <a:t> физической активности</a:t>
            </a:r>
            <a:endParaRPr lang="ru-RU" sz="3600" dirty="0">
              <a:solidFill>
                <a:schemeClr val="accent3"/>
              </a:solidFill>
              <a:latin typeface="+mj-lt"/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99094D-7618-0959-7E1D-FD81670BC9B5}"/>
              </a:ext>
            </a:extLst>
          </p:cNvPr>
          <p:cNvSpPr/>
          <p:nvPr/>
        </p:nvSpPr>
        <p:spPr>
          <a:xfrm>
            <a:off x="876299" y="1449388"/>
            <a:ext cx="5040313" cy="2160588"/>
          </a:xfrm>
          <a:prstGeom prst="roundRect">
            <a:avLst>
              <a:gd name="adj" fmla="val 7407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400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0403AA8-FC8E-23A5-1151-641D542C71D8}"/>
              </a:ext>
            </a:extLst>
          </p:cNvPr>
          <p:cNvSpPr/>
          <p:nvPr/>
        </p:nvSpPr>
        <p:spPr>
          <a:xfrm>
            <a:off x="1055550" y="1629113"/>
            <a:ext cx="4680450" cy="36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282824"/>
                </a:solidFill>
                <a:latin typeface="+mj-lt"/>
                <a:ea typeface="Lato Bold" pitchFamily="34" charset="-122"/>
                <a:cs typeface="Lato Bold" pitchFamily="34" charset="-120"/>
              </a:rPr>
              <a:t>Физическое здоровье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42702B-9AFB-315A-F3C1-D76477B9E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6489000"/>
            <a:ext cx="1121439" cy="180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F505A1B-15B3-F985-6B38-0BBE3FA908FD}"/>
              </a:ext>
            </a:extLst>
          </p:cNvPr>
          <p:cNvSpPr/>
          <p:nvPr/>
        </p:nvSpPr>
        <p:spPr>
          <a:xfrm>
            <a:off x="1055550" y="2168526"/>
            <a:ext cx="4680450" cy="12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Укрепление мышц и костей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Профилактика заболеваний сердца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Контроль веса</a:t>
            </a:r>
            <a:endParaRPr lang="ru-RU" sz="1600" i="1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814CB15-72C6-2A5D-49B2-4C44BE3AEAB1}"/>
              </a:ext>
            </a:extLst>
          </p:cNvPr>
          <p:cNvSpPr/>
          <p:nvPr/>
        </p:nvSpPr>
        <p:spPr>
          <a:xfrm>
            <a:off x="876299" y="3969194"/>
            <a:ext cx="5040313" cy="2160588"/>
          </a:xfrm>
          <a:prstGeom prst="roundRect">
            <a:avLst>
              <a:gd name="adj" fmla="val 7407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400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DAB2EBC-F360-C4BB-7BD0-F6959D9DB298}"/>
              </a:ext>
            </a:extLst>
          </p:cNvPr>
          <p:cNvSpPr/>
          <p:nvPr/>
        </p:nvSpPr>
        <p:spPr>
          <a:xfrm>
            <a:off x="1055550" y="4148919"/>
            <a:ext cx="4680450" cy="36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282824"/>
                </a:solidFill>
                <a:latin typeface="+mj-lt"/>
                <a:ea typeface="Lato Bold" pitchFamily="34" charset="-122"/>
                <a:cs typeface="Lato Bold" pitchFamily="34" charset="-120"/>
              </a:rPr>
              <a:t>Психологическое здоровье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D02F453-8579-F29F-DC4B-D50E3708FEE9}"/>
              </a:ext>
            </a:extLst>
          </p:cNvPr>
          <p:cNvSpPr/>
          <p:nvPr/>
        </p:nvSpPr>
        <p:spPr>
          <a:xfrm>
            <a:off x="1055550" y="4688332"/>
            <a:ext cx="4680450" cy="12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Повышение настроения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Снижение стресса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Улучшение сна</a:t>
            </a:r>
            <a:endParaRPr lang="ru-RU" sz="1600" i="1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C48AFD9D-5972-2BA2-A9A2-37EE9097BB22}"/>
              </a:ext>
            </a:extLst>
          </p:cNvPr>
          <p:cNvSpPr/>
          <p:nvPr/>
        </p:nvSpPr>
        <p:spPr>
          <a:xfrm>
            <a:off x="6275390" y="1449388"/>
            <a:ext cx="5040313" cy="2160588"/>
          </a:xfrm>
          <a:prstGeom prst="roundRect">
            <a:avLst>
              <a:gd name="adj" fmla="val 7407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400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9F7F155-0A59-C06D-A67E-6918FCF94E4A}"/>
              </a:ext>
            </a:extLst>
          </p:cNvPr>
          <p:cNvSpPr/>
          <p:nvPr/>
        </p:nvSpPr>
        <p:spPr>
          <a:xfrm>
            <a:off x="6454641" y="1629113"/>
            <a:ext cx="4680450" cy="36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282824"/>
                </a:solidFill>
                <a:latin typeface="+mj-lt"/>
                <a:ea typeface="Lato Bold" pitchFamily="34" charset="-122"/>
                <a:cs typeface="Lato Bold" pitchFamily="34" charset="-120"/>
              </a:rPr>
              <a:t>Когнитивные функции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8AD2F19-7885-457F-E1C6-FBCF4FD75F29}"/>
              </a:ext>
            </a:extLst>
          </p:cNvPr>
          <p:cNvSpPr/>
          <p:nvPr/>
        </p:nvSpPr>
        <p:spPr>
          <a:xfrm>
            <a:off x="6454641" y="2168526"/>
            <a:ext cx="4680450" cy="12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Улучшение памяти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Повышение внимания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Улучшение концентрации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56BB6CF-0417-17E9-A585-A1CFA68D84D0}"/>
              </a:ext>
            </a:extLst>
          </p:cNvPr>
          <p:cNvSpPr/>
          <p:nvPr/>
        </p:nvSpPr>
        <p:spPr>
          <a:xfrm>
            <a:off x="6275390" y="3969194"/>
            <a:ext cx="5040313" cy="2160588"/>
          </a:xfrm>
          <a:prstGeom prst="roundRect">
            <a:avLst>
              <a:gd name="adj" fmla="val 7407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400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9556C4F-9F14-FB37-2073-4EBD0A2C19F2}"/>
              </a:ext>
            </a:extLst>
          </p:cNvPr>
          <p:cNvSpPr/>
          <p:nvPr/>
        </p:nvSpPr>
        <p:spPr>
          <a:xfrm>
            <a:off x="6454641" y="4148919"/>
            <a:ext cx="4680450" cy="36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282824"/>
                </a:solidFill>
                <a:latin typeface="+mj-lt"/>
                <a:ea typeface="Lato Bold" pitchFamily="34" charset="-122"/>
                <a:cs typeface="Lato Bold" pitchFamily="34" charset="-120"/>
              </a:rPr>
              <a:t>Личностные качества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428452D-FEAE-8F8C-7EA0-D45469DFB3A4}"/>
              </a:ext>
            </a:extLst>
          </p:cNvPr>
          <p:cNvSpPr/>
          <p:nvPr/>
        </p:nvSpPr>
        <p:spPr>
          <a:xfrm>
            <a:off x="6454641" y="4688332"/>
            <a:ext cx="4680450" cy="1260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Формирование полезных привычек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Развитие дисциплины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Повышение самооценки</a:t>
            </a:r>
            <a:endParaRPr lang="ru-RU" sz="1600" i="1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681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F3CE2-D8DB-F846-6C65-6C82312D6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F49A4A9-CAAB-F9F7-55FF-FD18513D276E}"/>
              </a:ext>
            </a:extLst>
          </p:cNvPr>
          <p:cNvSpPr/>
          <p:nvPr/>
        </p:nvSpPr>
        <p:spPr>
          <a:xfrm>
            <a:off x="876299" y="1449387"/>
            <a:ext cx="3240089" cy="2159794"/>
          </a:xfrm>
          <a:prstGeom prst="roundRect">
            <a:avLst>
              <a:gd name="adj" fmla="val 7407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400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B353A9B-4821-279F-C539-93E75CEFD7C6}"/>
              </a:ext>
            </a:extLst>
          </p:cNvPr>
          <p:cNvSpPr/>
          <p:nvPr/>
        </p:nvSpPr>
        <p:spPr>
          <a:xfrm>
            <a:off x="876300" y="549275"/>
            <a:ext cx="10439400" cy="360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>
                <a:solidFill>
                  <a:schemeClr val="accent3"/>
                </a:solidFill>
                <a:latin typeface="+mj-lt"/>
                <a:ea typeface="Lato Bold" pitchFamily="34" charset="-122"/>
                <a:cs typeface="Lato Bold" pitchFamily="34" charset="-120"/>
              </a:rPr>
              <a:t>Дополнительные советы </a:t>
            </a:r>
            <a:r>
              <a:rPr lang="ru-RU" sz="3600" dirty="0">
                <a:solidFill>
                  <a:srgbClr val="282824"/>
                </a:solidFill>
                <a:latin typeface="+mj-lt"/>
                <a:ea typeface="Lato Bold" pitchFamily="34" charset="-122"/>
                <a:cs typeface="Lato Bold" pitchFamily="34" charset="-120"/>
              </a:rPr>
              <a:t>для снятия стресса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B34FBB-24BB-F5D8-8C2E-4C4A6F942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6489000"/>
            <a:ext cx="1121439" cy="180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7BDAF7E-C9CA-5DBD-1DC4-D97F049654BC}"/>
              </a:ext>
            </a:extLst>
          </p:cNvPr>
          <p:cNvSpPr/>
          <p:nvPr/>
        </p:nvSpPr>
        <p:spPr>
          <a:xfrm>
            <a:off x="1055549" y="2168524"/>
            <a:ext cx="2880452" cy="1260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Сбалансированный рацион, богатый витаминами и минералами.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4AC0C2C-7880-E3CC-5DCD-FDD4558E5D8C}"/>
              </a:ext>
            </a:extLst>
          </p:cNvPr>
          <p:cNvSpPr/>
          <p:nvPr/>
        </p:nvSpPr>
        <p:spPr>
          <a:xfrm>
            <a:off x="1055550" y="1628773"/>
            <a:ext cx="2880451" cy="360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282824"/>
                </a:solidFill>
                <a:latin typeface="+mj-lt"/>
                <a:ea typeface="Lato Bold" pitchFamily="34" charset="-122"/>
                <a:cs typeface="Lato Bold" pitchFamily="34" charset="-120"/>
              </a:rPr>
              <a:t>Правильное питание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CB01FB2E-D3AD-935A-37E6-AF17D2DCCDDF}"/>
              </a:ext>
            </a:extLst>
          </p:cNvPr>
          <p:cNvSpPr/>
          <p:nvPr/>
        </p:nvSpPr>
        <p:spPr>
          <a:xfrm>
            <a:off x="4476750" y="1449387"/>
            <a:ext cx="3240089" cy="2159794"/>
          </a:xfrm>
          <a:prstGeom prst="roundRect">
            <a:avLst>
              <a:gd name="adj" fmla="val 7407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400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109B44E-3866-ED59-2363-05068ECE3791}"/>
              </a:ext>
            </a:extLst>
          </p:cNvPr>
          <p:cNvSpPr/>
          <p:nvPr/>
        </p:nvSpPr>
        <p:spPr>
          <a:xfrm>
            <a:off x="8075611" y="1449387"/>
            <a:ext cx="3240089" cy="2159794"/>
          </a:xfrm>
          <a:prstGeom prst="roundRect">
            <a:avLst>
              <a:gd name="adj" fmla="val 7407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400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331927C-258D-DCEB-A145-E76BA4EAD883}"/>
              </a:ext>
            </a:extLst>
          </p:cNvPr>
          <p:cNvSpPr/>
          <p:nvPr/>
        </p:nvSpPr>
        <p:spPr>
          <a:xfrm>
            <a:off x="876299" y="3968750"/>
            <a:ext cx="3240089" cy="2159795"/>
          </a:xfrm>
          <a:prstGeom prst="roundRect">
            <a:avLst>
              <a:gd name="adj" fmla="val 7407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400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85F8E7F-6F29-2935-51C3-A8D52165EBD7}"/>
              </a:ext>
            </a:extLst>
          </p:cNvPr>
          <p:cNvSpPr/>
          <p:nvPr/>
        </p:nvSpPr>
        <p:spPr>
          <a:xfrm>
            <a:off x="4476750" y="3968750"/>
            <a:ext cx="3240089" cy="2159795"/>
          </a:xfrm>
          <a:prstGeom prst="roundRect">
            <a:avLst>
              <a:gd name="adj" fmla="val 7407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400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EFAFBA1B-9C7C-0929-430D-B743C58B99E0}"/>
              </a:ext>
            </a:extLst>
          </p:cNvPr>
          <p:cNvSpPr/>
          <p:nvPr/>
        </p:nvSpPr>
        <p:spPr>
          <a:xfrm>
            <a:off x="8075611" y="3968750"/>
            <a:ext cx="3240089" cy="2159795"/>
          </a:xfrm>
          <a:prstGeom prst="roundRect">
            <a:avLst>
              <a:gd name="adj" fmla="val 7407"/>
            </a:avLst>
          </a:prstGeom>
          <a:solidFill>
            <a:schemeClr val="bg1">
              <a:lumMod val="95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400" dirty="0">
              <a:solidFill>
                <a:srgbClr val="282824"/>
              </a:solidFill>
              <a:ea typeface="Lato Bold" pitchFamily="34" charset="-122"/>
              <a:cs typeface="Lato Bold" pitchFamily="34" charset="-12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E3A8687-C12F-0BD5-DB07-859245718221}"/>
              </a:ext>
            </a:extLst>
          </p:cNvPr>
          <p:cNvSpPr/>
          <p:nvPr/>
        </p:nvSpPr>
        <p:spPr>
          <a:xfrm>
            <a:off x="4655774" y="2168524"/>
            <a:ext cx="2880452" cy="1260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Занятия, приносящие удовольствие и отвлекающие от проблем.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0A43B4C-89B1-ED76-1417-A9EB21EBB364}"/>
              </a:ext>
            </a:extLst>
          </p:cNvPr>
          <p:cNvSpPr/>
          <p:nvPr/>
        </p:nvSpPr>
        <p:spPr>
          <a:xfrm>
            <a:off x="4655775" y="1628773"/>
            <a:ext cx="2880451" cy="360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282824"/>
                </a:solidFill>
                <a:latin typeface="+mj-lt"/>
                <a:ea typeface="Lato Bold" pitchFamily="34" charset="-122"/>
                <a:cs typeface="Lato Bold" pitchFamily="34" charset="-120"/>
              </a:rPr>
              <a:t>Хобби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96552657-521F-94D2-8E86-4730801E2997}"/>
              </a:ext>
            </a:extLst>
          </p:cNvPr>
          <p:cNvSpPr/>
          <p:nvPr/>
        </p:nvSpPr>
        <p:spPr>
          <a:xfrm>
            <a:off x="8255998" y="2168524"/>
            <a:ext cx="2880452" cy="1260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Медитация, йога, дыхательные упражнения.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9EB8FF63-DCD4-87BC-DE9C-4D14AE522959}"/>
              </a:ext>
            </a:extLst>
          </p:cNvPr>
          <p:cNvSpPr/>
          <p:nvPr/>
        </p:nvSpPr>
        <p:spPr>
          <a:xfrm>
            <a:off x="8255999" y="1628773"/>
            <a:ext cx="2880451" cy="360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282824"/>
                </a:solidFill>
                <a:latin typeface="+mj-lt"/>
                <a:ea typeface="Lato Bold" pitchFamily="34" charset="-122"/>
                <a:cs typeface="Lato Bold" pitchFamily="34" charset="-120"/>
              </a:rPr>
              <a:t>Релаксация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9E62772B-942B-DA66-E493-73729C0CC3E3}"/>
              </a:ext>
            </a:extLst>
          </p:cNvPr>
          <p:cNvSpPr/>
          <p:nvPr/>
        </p:nvSpPr>
        <p:spPr>
          <a:xfrm>
            <a:off x="1055549" y="4687886"/>
            <a:ext cx="2880452" cy="1260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Поддержка близких помогает справиться с трудностями.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8FF6B3BA-05D7-8D92-D6E7-B700BBF9EF1E}"/>
              </a:ext>
            </a:extLst>
          </p:cNvPr>
          <p:cNvSpPr/>
          <p:nvPr/>
        </p:nvSpPr>
        <p:spPr>
          <a:xfrm>
            <a:off x="1055550" y="4148135"/>
            <a:ext cx="2880451" cy="360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282824"/>
                </a:solidFill>
                <a:latin typeface="+mj-lt"/>
                <a:ea typeface="Lato Bold" pitchFamily="34" charset="-122"/>
                <a:cs typeface="Lato Bold" pitchFamily="34" charset="-120"/>
              </a:rPr>
              <a:t>Общение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7AEACBA-B924-0AB0-D01D-D38D679F0829}"/>
              </a:ext>
            </a:extLst>
          </p:cNvPr>
          <p:cNvSpPr/>
          <p:nvPr/>
        </p:nvSpPr>
        <p:spPr>
          <a:xfrm>
            <a:off x="4655774" y="4687886"/>
            <a:ext cx="2880452" cy="1260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Не менее 8 часов сна в сутки.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E2B50B4-78BA-0EF1-78D2-9EBF31E55C78}"/>
              </a:ext>
            </a:extLst>
          </p:cNvPr>
          <p:cNvSpPr/>
          <p:nvPr/>
        </p:nvSpPr>
        <p:spPr>
          <a:xfrm>
            <a:off x="4655775" y="4148135"/>
            <a:ext cx="2880451" cy="360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282824"/>
                </a:solidFill>
                <a:latin typeface="+mj-lt"/>
                <a:ea typeface="Lato Bold" pitchFamily="34" charset="-122"/>
                <a:cs typeface="Lato Bold" pitchFamily="34" charset="-120"/>
              </a:rPr>
              <a:t>Здоровый сон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222B2B9-0568-20C0-2483-83D89104838F}"/>
              </a:ext>
            </a:extLst>
          </p:cNvPr>
          <p:cNvSpPr/>
          <p:nvPr/>
        </p:nvSpPr>
        <p:spPr>
          <a:xfrm>
            <a:off x="8255998" y="4687886"/>
            <a:ext cx="2880452" cy="1260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282824"/>
                </a:solidFill>
                <a:ea typeface="Lato Bold" pitchFamily="34" charset="-122"/>
                <a:cs typeface="Lato Bold" pitchFamily="34" charset="-120"/>
              </a:rPr>
              <a:t>Правильное распределение времени помогает избежать перегрузок.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F50138C-7496-BFA7-0CB4-A5C3B1BFDAAD}"/>
              </a:ext>
            </a:extLst>
          </p:cNvPr>
          <p:cNvSpPr/>
          <p:nvPr/>
        </p:nvSpPr>
        <p:spPr>
          <a:xfrm>
            <a:off x="8255999" y="4148135"/>
            <a:ext cx="2880451" cy="360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rgbClr val="282824"/>
                </a:solidFill>
                <a:latin typeface="+mj-lt"/>
                <a:ea typeface="Lato Bold" pitchFamily="34" charset="-122"/>
                <a:cs typeface="Lato Bold" pitchFamily="34" charset="-120"/>
              </a:rPr>
              <a:t>Планирование</a:t>
            </a:r>
          </a:p>
        </p:txBody>
      </p:sp>
    </p:spTree>
    <p:extLst>
      <p:ext uri="{BB962C8B-B14F-4D97-AF65-F5344CB8AC3E}">
        <p14:creationId xmlns:p14="http://schemas.microsoft.com/office/powerpoint/2010/main" val="1814384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7FB4A-E3B6-938D-2C1C-6071AE936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75FC73F-A1A0-5554-2DC1-0A5CE5A2A5B1}"/>
              </a:ext>
            </a:extLst>
          </p:cNvPr>
          <p:cNvSpPr/>
          <p:nvPr/>
        </p:nvSpPr>
        <p:spPr>
          <a:xfrm>
            <a:off x="6275388" y="909639"/>
            <a:ext cx="4140200" cy="1439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>
                <a:solidFill>
                  <a:schemeClr val="accent3"/>
                </a:solidFill>
                <a:latin typeface="+mj-lt"/>
                <a:ea typeface="Lato Bold" pitchFamily="34" charset="-122"/>
                <a:cs typeface="Lato Bold" pitchFamily="34" charset="-120"/>
              </a:rPr>
              <a:t>Спасибо </a:t>
            </a:r>
          </a:p>
          <a:p>
            <a:r>
              <a:rPr lang="ru-RU" sz="4000" dirty="0">
                <a:solidFill>
                  <a:schemeClr val="accent3"/>
                </a:solidFill>
                <a:latin typeface="+mj-lt"/>
                <a:ea typeface="Lato Bold" pitchFamily="34" charset="-122"/>
                <a:cs typeface="Lato Bold" pitchFamily="34" charset="-120"/>
              </a:rPr>
              <a:t>за внимание!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A1DB292-380F-B6F4-38B0-4161CF236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0" y="6457362"/>
            <a:ext cx="1570014" cy="252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B9768E-6A9A-BEBF-E59C-788A02C52F7F}"/>
              </a:ext>
            </a:extLst>
          </p:cNvPr>
          <p:cNvSpPr/>
          <p:nvPr/>
        </p:nvSpPr>
        <p:spPr>
          <a:xfrm>
            <a:off x="6275388" y="2708275"/>
            <a:ext cx="5040312" cy="3060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tx1"/>
                </a:solidFill>
              </a:rPr>
              <a:t>Двигайся к своим целям!</a:t>
            </a:r>
            <a:endParaRPr lang="ru-RU" sz="2000" dirty="0">
              <a:solidFill>
                <a:schemeClr val="tx1"/>
              </a:solidFill>
              <a:ea typeface="Lato Bold" pitchFamily="34" charset="-122"/>
              <a:cs typeface="Lato Bold" pitchFamily="34" charset="-120"/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  <a:ea typeface="Lato Bold" pitchFamily="34" charset="-122"/>
              <a:cs typeface="Lato Bold" pitchFamily="34" charset="-12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chemeClr val="tx1"/>
                </a:solidFill>
                <a:ea typeface="Lato Bold" pitchFamily="34" charset="-122"/>
                <a:cs typeface="Lato Bold" pitchFamily="34" charset="-120"/>
              </a:rPr>
              <a:t>Физическая активность – это не только способ справиться со стрессом, но и возможность улучшить свое здоровье, настроение и качество жизни. Найди свой вид активности, занимайся регулярно и получай удовольствие от движения!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0FD3B5-3B2D-DE77-CC19-5A32BDE089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584" r="17577"/>
          <a:stretch>
            <a:fillRect/>
          </a:stretch>
        </p:blipFill>
        <p:spPr>
          <a:xfrm>
            <a:off x="876299" y="539750"/>
            <a:ext cx="5040313" cy="5768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74825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2603</TotalTime>
  <Words>341</Words>
  <Application>Microsoft Office PowerPoint</Application>
  <PresentationFormat>Широкоэкранный</PresentationFormat>
  <Paragraphs>84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Lato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Евгений Семенов</dc:creator>
  <cp:lastModifiedBy>Евгений Семенов</cp:lastModifiedBy>
  <cp:revision>13</cp:revision>
  <dcterms:created xsi:type="dcterms:W3CDTF">2025-06-07T17:06:38Z</dcterms:created>
  <dcterms:modified xsi:type="dcterms:W3CDTF">2025-06-11T10:15:37Z</dcterms:modified>
</cp:coreProperties>
</file>