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93400" cy="7556500"/>
  <p:notesSz cx="6858000" cy="9144000"/>
  <p:embeddedFontLst>
    <p:embeddedFont>
      <p:font typeface="Gotham" charset="1" panose="00000000000000000000"/>
      <p:regular r:id="rId8"/>
    </p:embeddedFont>
    <p:embeddedFont>
      <p:font typeface="Intro" charset="1" panose="02000000000000000000"/>
      <p:regular r:id="rId9"/>
    </p:embeddedFont>
    <p:embeddedFont>
      <p:font typeface="Bebas Neue Cyrillic" charset="1" panose="020005060000000200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65A1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5522137">
            <a:off x="-414343" y="5779109"/>
            <a:ext cx="2771313" cy="3006356"/>
          </a:xfrm>
          <a:custGeom>
            <a:avLst/>
            <a:gdLst/>
            <a:ahLst/>
            <a:cxnLst/>
            <a:rect r="r" b="b" t="t" l="l"/>
            <a:pathLst>
              <a:path h="3006356" w="2771313">
                <a:moveTo>
                  <a:pt x="0" y="0"/>
                </a:moveTo>
                <a:lnTo>
                  <a:pt x="2771313" y="0"/>
                </a:lnTo>
                <a:lnTo>
                  <a:pt x="2771313" y="3006356"/>
                </a:lnTo>
                <a:lnTo>
                  <a:pt x="0" y="30063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8946691" y="-737659"/>
            <a:ext cx="2501364" cy="2713512"/>
          </a:xfrm>
          <a:custGeom>
            <a:avLst/>
            <a:gdLst/>
            <a:ahLst/>
            <a:cxnLst/>
            <a:rect r="r" b="b" t="t" l="l"/>
            <a:pathLst>
              <a:path h="2713512" w="2501364">
                <a:moveTo>
                  <a:pt x="0" y="0"/>
                </a:moveTo>
                <a:lnTo>
                  <a:pt x="2501365" y="0"/>
                </a:lnTo>
                <a:lnTo>
                  <a:pt x="2501365" y="2713512"/>
                </a:lnTo>
                <a:lnTo>
                  <a:pt x="0" y="271351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1560000">
            <a:off x="5215597" y="6375479"/>
            <a:ext cx="2435632" cy="2642204"/>
          </a:xfrm>
          <a:custGeom>
            <a:avLst/>
            <a:gdLst/>
            <a:ahLst/>
            <a:cxnLst/>
            <a:rect r="r" b="b" t="t" l="l"/>
            <a:pathLst>
              <a:path h="2642204" w="2435632">
                <a:moveTo>
                  <a:pt x="0" y="0"/>
                </a:moveTo>
                <a:lnTo>
                  <a:pt x="2435632" y="0"/>
                </a:lnTo>
                <a:lnTo>
                  <a:pt x="2435632" y="2642204"/>
                </a:lnTo>
                <a:lnTo>
                  <a:pt x="0" y="26422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9300000">
            <a:off x="3394611" y="-1216942"/>
            <a:ext cx="2243599" cy="2433885"/>
          </a:xfrm>
          <a:custGeom>
            <a:avLst/>
            <a:gdLst/>
            <a:ahLst/>
            <a:cxnLst/>
            <a:rect r="r" b="b" t="t" l="l"/>
            <a:pathLst>
              <a:path h="2433885" w="2243599">
                <a:moveTo>
                  <a:pt x="0" y="0"/>
                </a:moveTo>
                <a:lnTo>
                  <a:pt x="2243600" y="0"/>
                </a:lnTo>
                <a:lnTo>
                  <a:pt x="2243600" y="2433884"/>
                </a:lnTo>
                <a:lnTo>
                  <a:pt x="0" y="243388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8700000">
            <a:off x="-1051348" y="-278067"/>
            <a:ext cx="2435632" cy="2642204"/>
          </a:xfrm>
          <a:custGeom>
            <a:avLst/>
            <a:gdLst/>
            <a:ahLst/>
            <a:cxnLst/>
            <a:rect r="r" b="b" t="t" l="l"/>
            <a:pathLst>
              <a:path h="2642204" w="2435632">
                <a:moveTo>
                  <a:pt x="0" y="0"/>
                </a:moveTo>
                <a:lnTo>
                  <a:pt x="2435632" y="0"/>
                </a:lnTo>
                <a:lnTo>
                  <a:pt x="2435632" y="2642204"/>
                </a:lnTo>
                <a:lnTo>
                  <a:pt x="0" y="26422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8174159" y="39443"/>
            <a:ext cx="2140425" cy="2283120"/>
          </a:xfrm>
          <a:custGeom>
            <a:avLst/>
            <a:gdLst/>
            <a:ahLst/>
            <a:cxnLst/>
            <a:rect r="r" b="b" t="t" l="l"/>
            <a:pathLst>
              <a:path h="2283120" w="2140425">
                <a:moveTo>
                  <a:pt x="0" y="0"/>
                </a:moveTo>
                <a:lnTo>
                  <a:pt x="2140425" y="0"/>
                </a:lnTo>
                <a:lnTo>
                  <a:pt x="2140425" y="2283120"/>
                </a:lnTo>
                <a:lnTo>
                  <a:pt x="0" y="228312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79834" y="756000"/>
            <a:ext cx="2424137" cy="3686901"/>
          </a:xfrm>
          <a:custGeom>
            <a:avLst/>
            <a:gdLst/>
            <a:ahLst/>
            <a:cxnLst/>
            <a:rect r="r" b="b" t="t" l="l"/>
            <a:pathLst>
              <a:path h="3686901" w="2424137">
                <a:moveTo>
                  <a:pt x="0" y="0"/>
                </a:moveTo>
                <a:lnTo>
                  <a:pt x="2424137" y="0"/>
                </a:lnTo>
                <a:lnTo>
                  <a:pt x="2424137" y="3686901"/>
                </a:lnTo>
                <a:lnTo>
                  <a:pt x="0" y="368690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980632" y="1257414"/>
            <a:ext cx="2730736" cy="2073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34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Школьники имеют возможность представлять свои интересы через ученический совет и другие формы самоуправления.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66468" y="4853917"/>
            <a:ext cx="3050870" cy="11214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00"/>
              </a:lnSpc>
            </a:pPr>
            <a:r>
              <a:rPr lang="en-US" sz="2900" spc="174">
                <a:solidFill>
                  <a:srgbClr val="FFF5DE"/>
                </a:solidFill>
                <a:latin typeface="Intro"/>
                <a:ea typeface="Intro"/>
                <a:cs typeface="Intro"/>
                <a:sym typeface="Intro"/>
              </a:rPr>
              <a:t>ШКОЛЬНИК И ЗАКОН:</a:t>
            </a:r>
          </a:p>
          <a:p>
            <a:pPr algn="ctr">
              <a:lnSpc>
                <a:spcPts val="2900"/>
              </a:lnSpc>
            </a:pPr>
            <a:r>
              <a:rPr lang="en-US" sz="2900" spc="174">
                <a:solidFill>
                  <a:srgbClr val="004AAD"/>
                </a:solidFill>
                <a:latin typeface="Intro"/>
                <a:ea typeface="Intro"/>
                <a:cs typeface="Intro"/>
                <a:sym typeface="Intro"/>
              </a:rPr>
              <a:t>ТВОИ ПРАВА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980632" y="586101"/>
            <a:ext cx="27307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ПРАВО НА УЧАСТИЕ В УПРАВЛЕНИИ ШКОЛОЙ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583848" y="2558934"/>
            <a:ext cx="27307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КАК РЕАЛИЗОВАТЬ СВОИ ПРАВА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033963" y="4060476"/>
            <a:ext cx="2730736" cy="558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0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ПРАВО НА ОТДЫХ И ЗАЩИТУ ЗДОРОВЬЯ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980632" y="4732941"/>
            <a:ext cx="2730736" cy="2073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34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В расписании учёбы должны быть предусмотрены перерывы, уроки физкультуры и безопасные условия обучения.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583848" y="3133843"/>
            <a:ext cx="2730736" cy="41484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34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Знать и помнить свои права, а при их нарушении обращаться к учителям, родителям или защищающим детские права организациям.</a:t>
            </a:r>
          </a:p>
          <a:p>
            <a:pPr algn="ctr">
              <a:lnSpc>
                <a:spcPts val="2334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- Участвовать в школьных мероприятиях и самоуправлении, чтобы самим влиять на школьную жизнь.</a:t>
            </a:r>
          </a:p>
          <a:p>
            <a:pPr algn="ctr">
              <a:lnSpc>
                <a:spcPts val="2334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- Соблюдать правила школы и уважать права окружающих.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65A1B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3900000">
            <a:off x="4002983" y="6250306"/>
            <a:ext cx="3496544" cy="3793096"/>
          </a:xfrm>
          <a:custGeom>
            <a:avLst/>
            <a:gdLst/>
            <a:ahLst/>
            <a:cxnLst/>
            <a:rect r="r" b="b" t="t" l="l"/>
            <a:pathLst>
              <a:path h="3793096" w="3496544">
                <a:moveTo>
                  <a:pt x="0" y="0"/>
                </a:moveTo>
                <a:lnTo>
                  <a:pt x="3496544" y="0"/>
                </a:lnTo>
                <a:lnTo>
                  <a:pt x="3496544" y="3793095"/>
                </a:lnTo>
                <a:lnTo>
                  <a:pt x="0" y="379309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3900000">
            <a:off x="-760511" y="5086877"/>
            <a:ext cx="3504785" cy="3802035"/>
          </a:xfrm>
          <a:custGeom>
            <a:avLst/>
            <a:gdLst/>
            <a:ahLst/>
            <a:cxnLst/>
            <a:rect r="r" b="b" t="t" l="l"/>
            <a:pathLst>
              <a:path h="3802035" w="3504785">
                <a:moveTo>
                  <a:pt x="0" y="0"/>
                </a:moveTo>
                <a:lnTo>
                  <a:pt x="3504785" y="0"/>
                </a:lnTo>
                <a:lnTo>
                  <a:pt x="3504785" y="3802034"/>
                </a:lnTo>
                <a:lnTo>
                  <a:pt x="0" y="380203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3900000">
            <a:off x="8542948" y="5796240"/>
            <a:ext cx="3469391" cy="3763639"/>
          </a:xfrm>
          <a:custGeom>
            <a:avLst/>
            <a:gdLst/>
            <a:ahLst/>
            <a:cxnLst/>
            <a:rect r="r" b="b" t="t" l="l"/>
            <a:pathLst>
              <a:path h="3763639" w="3469391">
                <a:moveTo>
                  <a:pt x="0" y="0"/>
                </a:moveTo>
                <a:lnTo>
                  <a:pt x="3469390" y="0"/>
                </a:lnTo>
                <a:lnTo>
                  <a:pt x="3469390" y="3763639"/>
                </a:lnTo>
                <a:lnTo>
                  <a:pt x="0" y="37636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25946" y="763266"/>
            <a:ext cx="2730736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ЗАЧЕМ ЗНАТЬ СВОИ ПРАВА?</a:t>
            </a:r>
          </a:p>
        </p:txBody>
      </p:sp>
      <p:sp>
        <p:nvSpPr>
          <p:cNvPr name="Freeform 6" id="6"/>
          <p:cNvSpPr/>
          <p:nvPr/>
        </p:nvSpPr>
        <p:spPr>
          <a:xfrm flipH="false" flipV="true" rot="-8100000">
            <a:off x="2653729" y="-1552464"/>
            <a:ext cx="2383469" cy="2585617"/>
          </a:xfrm>
          <a:custGeom>
            <a:avLst/>
            <a:gdLst/>
            <a:ahLst/>
            <a:cxnLst/>
            <a:rect r="r" b="b" t="t" l="l"/>
            <a:pathLst>
              <a:path h="2585617" w="2383469">
                <a:moveTo>
                  <a:pt x="0" y="2585618"/>
                </a:moveTo>
                <a:lnTo>
                  <a:pt x="2383469" y="2585618"/>
                </a:lnTo>
                <a:lnTo>
                  <a:pt x="2383469" y="0"/>
                </a:lnTo>
                <a:lnTo>
                  <a:pt x="0" y="0"/>
                </a:lnTo>
                <a:lnTo>
                  <a:pt x="0" y="258561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-6364102">
            <a:off x="9357606" y="-1298631"/>
            <a:ext cx="2383469" cy="2585617"/>
          </a:xfrm>
          <a:custGeom>
            <a:avLst/>
            <a:gdLst/>
            <a:ahLst/>
            <a:cxnLst/>
            <a:rect r="r" b="b" t="t" l="l"/>
            <a:pathLst>
              <a:path h="2585617" w="2383469">
                <a:moveTo>
                  <a:pt x="0" y="2585617"/>
                </a:moveTo>
                <a:lnTo>
                  <a:pt x="2383469" y="2585617"/>
                </a:lnTo>
                <a:lnTo>
                  <a:pt x="2383469" y="0"/>
                </a:lnTo>
                <a:lnTo>
                  <a:pt x="0" y="0"/>
                </a:lnTo>
                <a:lnTo>
                  <a:pt x="0" y="258561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-7800000">
            <a:off x="-859489" y="-1687387"/>
            <a:ext cx="2383469" cy="2585617"/>
          </a:xfrm>
          <a:custGeom>
            <a:avLst/>
            <a:gdLst/>
            <a:ahLst/>
            <a:cxnLst/>
            <a:rect r="r" b="b" t="t" l="l"/>
            <a:pathLst>
              <a:path h="2585617" w="2383469">
                <a:moveTo>
                  <a:pt x="0" y="2585618"/>
                </a:moveTo>
                <a:lnTo>
                  <a:pt x="2383469" y="2585618"/>
                </a:lnTo>
                <a:lnTo>
                  <a:pt x="2383469" y="0"/>
                </a:lnTo>
                <a:lnTo>
                  <a:pt x="0" y="0"/>
                </a:lnTo>
                <a:lnTo>
                  <a:pt x="0" y="258561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8208963" y="3593705"/>
            <a:ext cx="2068680" cy="3843831"/>
          </a:xfrm>
          <a:custGeom>
            <a:avLst/>
            <a:gdLst/>
            <a:ahLst/>
            <a:cxnLst/>
            <a:rect r="r" b="b" t="t" l="l"/>
            <a:pathLst>
              <a:path h="3843831" w="2068680">
                <a:moveTo>
                  <a:pt x="0" y="0"/>
                </a:moveTo>
                <a:lnTo>
                  <a:pt x="2068680" y="0"/>
                </a:lnTo>
                <a:lnTo>
                  <a:pt x="2068680" y="3843831"/>
                </a:lnTo>
                <a:lnTo>
                  <a:pt x="0" y="384383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32245" y="4910607"/>
            <a:ext cx="1796001" cy="2451118"/>
          </a:xfrm>
          <a:custGeom>
            <a:avLst/>
            <a:gdLst/>
            <a:ahLst/>
            <a:cxnLst/>
            <a:rect r="r" b="b" t="t" l="l"/>
            <a:pathLst>
              <a:path h="2451118" w="1796001">
                <a:moveTo>
                  <a:pt x="0" y="0"/>
                </a:moveTo>
                <a:lnTo>
                  <a:pt x="1796001" y="0"/>
                </a:lnTo>
                <a:lnTo>
                  <a:pt x="1796001" y="2451119"/>
                </a:lnTo>
                <a:lnTo>
                  <a:pt x="0" y="245111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4155237" y="1049016"/>
            <a:ext cx="2636432" cy="2356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34"/>
              </a:lnSpc>
            </a:pPr>
          </a:p>
          <a:p>
            <a:pPr algn="ctr">
              <a:lnSpc>
                <a:spcPts val="2178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Каждый ребёнок имеет право на бесплатное, доступное и качественное образование в соответствии с государственными стандартами.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8321" y="1282670"/>
            <a:ext cx="2730736" cy="34451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90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Каждый школьник имеет свои права, которые защищают его интересы и обеспечивают достойные условия обучения и развития. Знание этих прав поможет вам чувствовать себя защищёнными и уверенными в школе и обществе.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108085" y="711170"/>
            <a:ext cx="2730736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ПРАВО НА ОБРАЗОВАНИЕ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865757" y="920429"/>
            <a:ext cx="2730736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ПРАВО НА СВОБОДУ ВЫРАЖЕНИЯ МНЕНИЙ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4202389" y="4872507"/>
            <a:ext cx="2636432" cy="18793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8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Школьники не должны подвергаться дискриминации, насилию, унижению или оскорблениям со стороны взрослых и сверстников.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108085" y="4089686"/>
            <a:ext cx="2730736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100" spc="126">
                <a:solidFill>
                  <a:srgbClr val="FFF5DE"/>
                </a:solidFill>
                <a:latin typeface="Bebas Neue Cyrillic"/>
                <a:ea typeface="Bebas Neue Cyrillic"/>
                <a:cs typeface="Bebas Neue Cyrillic"/>
                <a:sym typeface="Bebas Neue Cyrillic"/>
              </a:rPr>
              <a:t>ПРАВО НА УВАЖЕНИЕ ЛИЧНОСТИ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912909" y="1795134"/>
            <a:ext cx="2636432" cy="16106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178"/>
              </a:lnSpc>
            </a:pPr>
            <a:r>
              <a:rPr lang="en-US" sz="1556">
                <a:solidFill>
                  <a:srgbClr val="FFF5DE"/>
                </a:solidFill>
                <a:latin typeface="Gotham"/>
                <a:ea typeface="Gotham"/>
                <a:cs typeface="Gotham"/>
                <a:sym typeface="Gotham"/>
              </a:rPr>
              <a:t>Ученики могут высказывать свои мысли и идеи, участвовать в обсуждениях и принимать участие в школьной жизни.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DAGplFdPvqE</dc:identifier>
  <dcterms:modified xsi:type="dcterms:W3CDTF">2011-08-01T06:04:30Z</dcterms:modified>
  <cp:revision>1</cp:revision>
  <dc:title>Родителям первоклассников , копия</dc:title>
</cp:coreProperties>
</file>