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ppt/presentation.xml" ContentType="application/vnd.openxmlformats-officedocument.presentationml.presentation.main+xml"/>
  <Override PartName="/ppt/slideMasters/slideMaster.xml" ContentType="application/vnd.openxmlformats-officedocument.presentationml.slideMaster+xml"/>
  <Override PartName="/ppt/slideLayouts/slideLayout.xml" ContentType="application/vnd.openxmlformats-officedocument.presentationml.slideLayout+xml"/>
  <Override PartName="/ppt/theme/theme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</Types>
</file>

<file path=_rels/.rels>&#65279;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a="http://schemas.openxmlformats.org/drawingml/2006/main" xmlns:r="http://schemas.openxmlformats.org/officeDocument/2006/relationships">
  <p:sldMasterIdLst>
    <p:sldMasterId id="2147483648" r:id="rId1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x="9144000" cy="5145024"/>
  <p:notesSz cx="6858000" cy="9144000"/>
</p:presentation>
</file>

<file path=ppt/presProps.xml><?xml version="1.0" encoding="utf-8"?>
<p:presentationPr xmlns:p="http://schemas.openxmlformats.org/presentationml/2006/main" xmlns:a="http://schemas.openxmlformats.org/drawingml/2006/main" xmlns:r="http://schemas.openxmlformats.org/officeDocument/2006/relationships">
</p:presentationPr>
</file>

<file path=ppt/tableStyles.xml><?xml version="1.0" encoding="utf-8"?>
<a:tblStyleLst xmlns:a="http://schemas.openxmlformats.org/drawingml/2006/main" def="{5C22544A-7EE6-4342-B048-85BDC9FD1C3A}">
</a:tblStyleLst>
</file>

<file path=ppt/_rels/presentation.xml.rels>&#65279;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.xml"/><Relationship Id="rId2" Type="http://schemas.openxmlformats.org/officeDocument/2006/relationships/theme" Target="theme/theme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/Relationships>
</file>

<file path=ppt/slideLayouts/_rels/slideLayout.xml.rels>&#65279;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slideLayout.xml><?xml version="1.0" encoding="utf-8"?>
<p:sldLayout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</p:spTree>
  </p:cSld>
  <p:clrMapOvr>
    <a:masterClrMapping/>
  </p:clrMapOvr>
</p:sldLayout>
</file>

<file path=ppt/slideMasters/_rels/slideMaster.xml.rels>&#65279;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theme" Target="../theme/theme.xml"/></Relationships>
</file>

<file path=ppt/slideMasters/slideMaster.xml><?xml version="1.0" encoding="utf-8"?>
<p:sldMaster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</p:sldMaster>
</file>

<file path=ppt/slides/_rels/slide1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1.jpeg"/><Relationship Id="rId1" Type="http://schemas.openxmlformats.org/officeDocument/2006/relationships/slideLayout" Target="../slideLayouts/slideLayout.xml"/></Relationships>
</file>

<file path=ppt/slides/_rels/slide10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14.jpeg"/><Relationship Id="rPictId1" Type="http://schemas.openxmlformats.org/officeDocument/2006/relationships/image" Target="../media/image15.jpeg"/><Relationship Id="rPictId2" Type="http://schemas.openxmlformats.org/officeDocument/2006/relationships/image" Target="../media/image16.jpeg"/><Relationship Id="rId1" Type="http://schemas.openxmlformats.org/officeDocument/2006/relationships/slideLayout" Target="../slideLayouts/slideLayout.xml"/></Relationships>
</file>

<file path=ppt/slides/_rels/slide11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17.jpeg"/><Relationship Id="rPictId1" Type="http://schemas.openxmlformats.org/officeDocument/2006/relationships/image" Target="../media/image18.jpeg"/><Relationship Id="rId1" Type="http://schemas.openxmlformats.org/officeDocument/2006/relationships/slideLayout" Target="../slideLayouts/slideLayout.xml"/></Relationships>
</file>

<file path=ppt/slides/_rels/slide12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19.jpeg"/><Relationship Id="rPictId1" Type="http://schemas.openxmlformats.org/officeDocument/2006/relationships/image" Target="../media/image20.jpeg"/><Relationship Id="rPictId2" Type="http://schemas.openxmlformats.org/officeDocument/2006/relationships/image" Target="../media/image21.jpeg"/><Relationship Id="rId1" Type="http://schemas.openxmlformats.org/officeDocument/2006/relationships/slideLayout" Target="../slideLayouts/slideLayout.xml"/></Relationships>
</file>

<file path=ppt/slides/_rels/slide13.xml.rels>&#65279;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2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2.jpeg"/><Relationship Id="rId1" Type="http://schemas.openxmlformats.org/officeDocument/2006/relationships/slideLayout" Target="../slideLayouts/slideLayout.xml"/></Relationships>
</file>

<file path=ppt/slides/_rels/slide3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3.jpeg"/><Relationship Id="rId1" Type="http://schemas.openxmlformats.org/officeDocument/2006/relationships/slideLayout" Target="../slideLayouts/slideLayout.xml"/></Relationships>
</file>

<file path=ppt/slides/_rels/slide4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4.jpeg"/><Relationship Id="rId1" Type="http://schemas.openxmlformats.org/officeDocument/2006/relationships/slideLayout" Target="../slideLayouts/slideLayout.xml"/></Relationships>
</file>

<file path=ppt/slides/_rels/slide5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5.jpeg"/><Relationship Id="rId1" Type="http://schemas.openxmlformats.org/officeDocument/2006/relationships/slideLayout" Target="../slideLayouts/slideLayout.xml"/></Relationships>
</file>

<file path=ppt/slides/_rels/slide6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6.jpeg"/><Relationship Id="rPictId1" Type="http://schemas.openxmlformats.org/officeDocument/2006/relationships/image" Target="../media/image7.jpeg"/><Relationship Id="rPictId2" Type="http://schemas.openxmlformats.org/officeDocument/2006/relationships/image" Target="../media/image8.jpeg"/><Relationship Id="rPictId3" Type="http://schemas.openxmlformats.org/officeDocument/2006/relationships/image" Target="../media/image9.jpeg"/><Relationship Id="rId1" Type="http://schemas.openxmlformats.org/officeDocument/2006/relationships/slideLayout" Target="../slideLayouts/slideLayout.xml"/></Relationships>
</file>

<file path=ppt/slides/_rels/slide7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10.jpeg"/><Relationship Id="rPictId1" Type="http://schemas.openxmlformats.org/officeDocument/2006/relationships/image" Target="../media/image11.jpeg"/><Relationship Id="rId1" Type="http://schemas.openxmlformats.org/officeDocument/2006/relationships/slideLayout" Target="../slideLayouts/slideLayout.xml"/></Relationships>
</file>

<file path=ppt/slides/_rels/slide8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12.jpeg"/><Relationship Id="rId1" Type="http://schemas.openxmlformats.org/officeDocument/2006/relationships/slideLayout" Target="../slideLayouts/slideLayout.xml"/></Relationships>
</file>

<file path=ppt/slides/_rels/slide9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13.jpeg"/><Relationship Id="rId1" Type="http://schemas.openxmlformats.org/officeDocument/2006/relationships/slideLayout" Target="../slideLayouts/slideLayout.xml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762000" y="755904"/>
            <a:ext cx="3456432" cy="3749040"/>
          </a:xfrm>
          <a:prstGeom prst="rect">
            <a:avLst/>
          </a:prstGeom>
        </p:spPr>
      </p:pic>
      <p:sp>
        <p:nvSpPr>
          <p:cNvPr id="3" name=""/>
          <p:cNvSpPr/>
          <p:nvPr/>
        </p:nvSpPr>
        <p:spPr>
          <a:xfrm>
            <a:off x="3962400" y="774192"/>
            <a:ext cx="4925568" cy="1011936"/>
          </a:xfrm>
          <a:prstGeom prst="rect">
            <a:avLst/>
          </a:prstGeom>
          <a:solidFill>
            <a:srgbClr val="3A080B"/>
          </a:solidFill>
        </p:spPr>
        <p:txBody>
          <a:bodyPr lIns="0" tIns="0" rIns="0" bIns="0">
            <a:noAutofit/>
          </a:bodyPr>
          <a:p>
            <a:pPr algn="ctr" indent="0">
              <a:lnSpc>
                <a:spcPts val="4608"/>
              </a:lnSpc>
            </a:pPr>
            <a:r>
              <a:rPr lang="ru" b="1" sz="4800" spc="-50">
                <a:solidFill>
                  <a:srgbClr val="FFFFFF"/>
                </a:solidFill>
                <a:latin typeface="Times New Roman"/>
              </a:rPr>
              <a:t>ВЛИЯНИЕ ЭЛЕКТРОННЫХ </a:t>
            </a:r>
          </a:p>
        </p:txBody>
      </p:sp>
      <p:sp>
        <p:nvSpPr>
          <p:cNvPr id="4" name=""/>
          <p:cNvSpPr/>
          <p:nvPr/>
        </p:nvSpPr>
        <p:spPr>
          <a:xfrm>
            <a:off x="4425696" y="1944624"/>
            <a:ext cx="3974592" cy="1597152"/>
          </a:xfrm>
          <a:prstGeom prst="rect">
            <a:avLst/>
          </a:prstGeom>
          <a:solidFill>
            <a:srgbClr val="3A080B"/>
          </a:solidFill>
        </p:spPr>
        <p:txBody>
          <a:bodyPr lIns="0" tIns="0" rIns="0" bIns="0">
            <a:noAutofit/>
          </a:bodyPr>
          <a:p>
            <a:pPr algn="ctr" indent="0">
              <a:lnSpc>
                <a:spcPts val="4608"/>
              </a:lnSpc>
            </a:pPr>
            <a:r>
              <a:rPr lang="ru" b="1" sz="4800" spc="-50">
                <a:solidFill>
                  <a:srgbClr val="FFFFFF"/>
                </a:solidFill>
                <a:latin typeface="Times New Roman"/>
              </a:rPr>
              <a:t>СИГАРЕТ НА ЗДОРОВЬЕ ЧЕЛОВЕКА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6513576" y="1143000"/>
            <a:ext cx="1057656" cy="1048512"/>
          </a:xfrm>
          <a:prstGeom prst="rect">
            <a:avLst/>
          </a:prstGeom>
        </p:spPr>
      </p:pic>
      <p:pic>
        <p:nvPicPr>
          <p:cNvPr id="3" name=""/>
          <p:cNvPicPr>
            <a:picLocks noChangeAspect="1"/>
          </p:cNvPicPr>
          <p:nvPr/>
        </p:nvPicPr>
        <p:blipFill>
          <a:blip r:embed="rPictId1"/>
          <a:stretch>
            <a:fillRect/>
          </a:stretch>
        </p:blipFill>
        <p:spPr>
          <a:xfrm>
            <a:off x="5114544" y="2270760"/>
            <a:ext cx="3843528" cy="1130808"/>
          </a:xfrm>
          <a:prstGeom prst="rect">
            <a:avLst/>
          </a:prstGeom>
        </p:spPr>
      </p:pic>
      <p:pic>
        <p:nvPicPr>
          <p:cNvPr id="4" name=""/>
          <p:cNvPicPr>
            <a:picLocks noChangeAspect="1"/>
          </p:cNvPicPr>
          <p:nvPr/>
        </p:nvPicPr>
        <p:blipFill>
          <a:blip r:embed="rPictId2"/>
          <a:stretch>
            <a:fillRect/>
          </a:stretch>
        </p:blipFill>
        <p:spPr>
          <a:xfrm>
            <a:off x="5096256" y="3541776"/>
            <a:ext cx="4047744" cy="1603248"/>
          </a:xfrm>
          <a:prstGeom prst="rect">
            <a:avLst/>
          </a:prstGeom>
        </p:spPr>
      </p:pic>
      <p:sp>
        <p:nvSpPr>
          <p:cNvPr id="5" name=""/>
          <p:cNvSpPr/>
          <p:nvPr/>
        </p:nvSpPr>
        <p:spPr>
          <a:xfrm>
            <a:off x="1048512" y="356616"/>
            <a:ext cx="7034784" cy="377952"/>
          </a:xfrm>
          <a:prstGeom prst="rect">
            <a:avLst/>
          </a:prstGeom>
          <a:solidFill>
            <a:srgbClr val="3A080B"/>
          </a:solidFill>
        </p:spPr>
        <p:txBody>
          <a:bodyPr lIns="0" tIns="0" rIns="0" bIns="0" wrap="none">
            <a:noAutofit/>
          </a:bodyPr>
          <a:p>
            <a:pPr algn="r" indent="0">
              <a:spcAft>
                <a:spcPts val="2100"/>
              </a:spcAft>
            </a:pPr>
            <a:r>
              <a:rPr lang="ru" b="1" sz="2800">
                <a:solidFill>
                  <a:srgbClr val="FFFFFF"/>
                </a:solidFill>
                <a:latin typeface="Times New Roman"/>
              </a:rPr>
              <a:t>Курение\парение с точки зрения физики</a:t>
            </a:r>
          </a:p>
        </p:txBody>
      </p:sp>
      <p:sp>
        <p:nvSpPr>
          <p:cNvPr id="6" name=""/>
          <p:cNvSpPr/>
          <p:nvPr/>
        </p:nvSpPr>
        <p:spPr>
          <a:xfrm>
            <a:off x="298704" y="1021080"/>
            <a:ext cx="4587240" cy="3709416"/>
          </a:xfrm>
          <a:prstGeom prst="rect">
            <a:avLst/>
          </a:prstGeom>
          <a:solidFill>
            <a:srgbClr val="3A080B"/>
          </a:solidFill>
        </p:spPr>
        <p:txBody>
          <a:bodyPr lIns="0" tIns="0" rIns="0" bIns="0">
            <a:noAutofit/>
          </a:bodyPr>
          <a:p>
            <a:pPr algn="just" marL="190500" indent="0">
              <a:lnSpc>
                <a:spcPts val="1680"/>
              </a:lnSpc>
              <a:spcBef>
                <a:spcPts val="2100"/>
              </a:spcBef>
            </a:pPr>
            <a:r>
              <a:rPr lang="ru" b="1" sz="1400">
                <a:solidFill>
                  <a:srgbClr val="562C2E"/>
                </a:solidFill>
                <a:latin typeface="Times New Roman"/>
              </a:rPr>
              <a:t>:    </a:t>
            </a:r>
            <a:r>
              <a:rPr lang="ru" b="1" sz="1400">
                <a:solidFill>
                  <a:srgbClr val="FFFFFF"/>
                </a:solidFill>
                <a:latin typeface="Times New Roman"/>
              </a:rPr>
              <a:t>Диффузия и курение. </a:t>
            </a:r>
            <a:r>
              <a:rPr lang="ru" sz="1400">
                <a:solidFill>
                  <a:srgbClr val="FFFFFF"/>
                </a:solidFill>
                <a:latin typeface="Times New Roman"/>
              </a:rPr>
              <a:t>Благодаря диффузии дым</a:t>
            </a:r>
          </a:p>
          <a:p>
            <a:pPr algn="just" indent="0">
              <a:lnSpc>
                <a:spcPts val="1680"/>
              </a:lnSpc>
              <a:spcAft>
                <a:spcPts val="630"/>
              </a:spcAft>
            </a:pPr>
            <a:r>
              <a:rPr lang="ru" sz="1400">
                <a:solidFill>
                  <a:srgbClr val="FFFFFF"/>
                </a:solidFill>
                <a:latin typeface="Times New Roman"/>
              </a:rPr>
              <a:t>хорошо смешивается с воздухом и проникает всюду: в одежду, волосы, легкие, живые ткани, кровь, лимфу, мозг, рассеивается в помещении. Запах дыму придает никотин, являющийся одним из сильных растительных ядов, которые действуют не только на низших, но и на высших животных.</a:t>
            </a:r>
          </a:p>
          <a:p>
            <a:pPr algn="r" indent="0">
              <a:lnSpc>
                <a:spcPts val="1680"/>
              </a:lnSpc>
            </a:pPr>
            <a:r>
              <a:rPr lang="ru" b="1" sz="1400">
                <a:solidFill>
                  <a:srgbClr val="FFFFFF"/>
                </a:solidFill>
                <a:latin typeface="Times New Roman"/>
              </a:rPr>
              <a:t>2. Тепловое расширение зубной эмали при курении.</a:t>
            </a:r>
          </a:p>
          <a:p>
            <a:pPr algn="just" indent="0">
              <a:lnSpc>
                <a:spcPts val="1680"/>
              </a:lnSpc>
            </a:pPr>
            <a:r>
              <a:rPr lang="ru" sz="1400">
                <a:solidFill>
                  <a:srgbClr val="FFFFFF"/>
                </a:solidFill>
                <a:latin typeface="Times New Roman"/>
              </a:rPr>
              <a:t>Почему зубные врачи не рекомендуют есть и пить холодное после горячего и наоборот? Зубная эмаль разрушается при смене температуры в результате теплового расширения. Тепловое расширение — изменение линейных размеров и формы тела при изменении его температуры. Из-за разницы температур происходит растрескивание эмали. Появление микротрещин - еще одна причина, почему зубы пожелтеют.</a:t>
            </a:r>
          </a:p>
        </p:txBody>
      </p:sp>
      <p:sp>
        <p:nvSpPr>
          <p:cNvPr id="7" name=""/>
          <p:cNvSpPr/>
          <p:nvPr/>
        </p:nvSpPr>
        <p:spPr>
          <a:xfrm>
            <a:off x="5260848" y="3578352"/>
            <a:ext cx="1594104" cy="131064"/>
          </a:xfrm>
          <a:prstGeom prst="rect">
            <a:avLst/>
          </a:prstGeom>
        </p:spPr>
        <p:txBody>
          <a:bodyPr lIns="0" tIns="0" rIns="0" bIns="0" wrap="none">
            <a:noAutofit/>
          </a:bodyPr>
          <a:p>
            <a:pPr indent="0"/>
            <a:r>
              <a:rPr lang="ru" sz="850">
                <a:solidFill>
                  <a:srgbClr val="E1B2B2"/>
                </a:solidFill>
                <a:latin typeface="Times New Roman"/>
              </a:rPr>
              <a:t>определение зубною налета через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5105400" y="1085088"/>
            <a:ext cx="3288792" cy="822960"/>
          </a:xfrm>
          <a:prstGeom prst="rect">
            <a:avLst/>
          </a:prstGeom>
        </p:spPr>
      </p:pic>
      <p:pic>
        <p:nvPicPr>
          <p:cNvPr id="3" name=""/>
          <p:cNvPicPr>
            <a:picLocks noChangeAspect="1"/>
          </p:cNvPicPr>
          <p:nvPr/>
        </p:nvPicPr>
        <p:blipFill>
          <a:blip r:embed="rPictId1"/>
          <a:stretch>
            <a:fillRect/>
          </a:stretch>
        </p:blipFill>
        <p:spPr>
          <a:xfrm>
            <a:off x="280416" y="2188464"/>
            <a:ext cx="3770376" cy="2947416"/>
          </a:xfrm>
          <a:prstGeom prst="rect">
            <a:avLst/>
          </a:prstGeom>
        </p:spPr>
      </p:pic>
      <p:sp>
        <p:nvSpPr>
          <p:cNvPr id="4" name=""/>
          <p:cNvSpPr/>
          <p:nvPr/>
        </p:nvSpPr>
        <p:spPr>
          <a:xfrm>
            <a:off x="426720" y="326136"/>
            <a:ext cx="4422648" cy="1673352"/>
          </a:xfrm>
          <a:prstGeom prst="rect">
            <a:avLst/>
          </a:prstGeom>
          <a:solidFill>
            <a:srgbClr val="3A080B"/>
          </a:solidFill>
        </p:spPr>
        <p:txBody>
          <a:bodyPr lIns="0" tIns="0" rIns="0" bIns="0">
            <a:noAutofit/>
          </a:bodyPr>
          <a:p>
            <a:pPr algn="just" indent="292100">
              <a:lnSpc>
                <a:spcPts val="1680"/>
              </a:lnSpc>
              <a:spcAft>
                <a:spcPts val="1470"/>
              </a:spcAft>
            </a:pPr>
            <a:r>
              <a:rPr lang="en-US" b="1" sz="1400">
                <a:solidFill>
                  <a:srgbClr val="FFFFFF"/>
                </a:solidFill>
                <a:latin typeface="Times New Roman"/>
              </a:rPr>
              <a:t>3. </a:t>
            </a:r>
            <a:r>
              <a:rPr lang="ru" b="1" sz="1400">
                <a:solidFill>
                  <a:srgbClr val="FFFFFF"/>
                </a:solidFill>
                <a:latin typeface="Times New Roman"/>
              </a:rPr>
              <a:t>Конденсация и курение. </a:t>
            </a:r>
            <a:r>
              <a:rPr lang="ru" sz="1400">
                <a:solidFill>
                  <a:srgbClr val="FFFFFF"/>
                </a:solidFill>
                <a:latin typeface="Times New Roman"/>
              </a:rPr>
              <a:t>Рассматривая вопрос о конденсации нам сообщили: в газовой фракции дыма находится дёготь, который при охлаждении переходит в жидкое состояние, т.е. конденсируется. При этом он оседает на пальцах рук, зубах, стенках воздухоносных путей, лёгких, попадает в желудок. При выкуривании одной пачки сигарет курильщик производит около 1 г. жидкого дегтя.</a:t>
            </a:r>
          </a:p>
        </p:txBody>
      </p:sp>
      <p:sp>
        <p:nvSpPr>
          <p:cNvPr id="5" name=""/>
          <p:cNvSpPr/>
          <p:nvPr/>
        </p:nvSpPr>
        <p:spPr>
          <a:xfrm>
            <a:off x="4154424" y="2350008"/>
            <a:ext cx="4629912" cy="2331720"/>
          </a:xfrm>
          <a:prstGeom prst="rect">
            <a:avLst/>
          </a:prstGeom>
          <a:solidFill>
            <a:srgbClr val="3A080B"/>
          </a:solidFill>
        </p:spPr>
        <p:txBody>
          <a:bodyPr lIns="0" tIns="0" rIns="0" bIns="0">
            <a:noAutofit/>
          </a:bodyPr>
          <a:p>
            <a:pPr algn="just" indent="292100">
              <a:lnSpc>
                <a:spcPts val="1680"/>
              </a:lnSpc>
              <a:spcBef>
                <a:spcPts val="1470"/>
              </a:spcBef>
            </a:pPr>
            <a:r>
              <a:rPr lang="ru" b="1" sz="1400">
                <a:solidFill>
                  <a:srgbClr val="FFFFFF"/>
                </a:solidFill>
                <a:latin typeface="Times New Roman"/>
              </a:rPr>
              <a:t>4. Тембр, высота и «окраска» голоса при курении.</a:t>
            </a:r>
          </a:p>
          <a:p>
            <a:pPr algn="just" indent="0">
              <a:lnSpc>
                <a:spcPts val="1680"/>
              </a:lnSpc>
            </a:pPr>
            <a:r>
              <a:rPr lang="ru" sz="1400">
                <a:solidFill>
                  <a:srgbClr val="FFFFFF"/>
                </a:solidFill>
                <a:latin typeface="Times New Roman"/>
              </a:rPr>
              <a:t>Когда человек делает затяжку, слизистые оболочки практически всех ЛОР-органов получают термическое воздействие, схожее с ожогом. Вследствие чего они раздражаются    и    воспаляются.</a:t>
            </a:r>
          </a:p>
          <a:p>
            <a:pPr algn="just" indent="0">
              <a:lnSpc>
                <a:spcPts val="1680"/>
              </a:lnSpc>
            </a:pPr>
            <a:r>
              <a:rPr lang="ru" sz="1400">
                <a:solidFill>
                  <a:srgbClr val="FFFFFF"/>
                </a:solidFill>
                <a:latin typeface="Times New Roman"/>
              </a:rPr>
              <a:t>Высота звука определяется частотой звуковой волны: чем больше частота волны, тем звук выше. У курящего человека высота звука становится ниже. Тембр звука определяет его «звуковую окраску». Из-за повреждения органов дыхания в процессе курения сильно изменяется тембр звука.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7193280" y="6096"/>
            <a:ext cx="1539240" cy="679704"/>
          </a:xfrm>
          <a:prstGeom prst="rect">
            <a:avLst/>
          </a:prstGeom>
        </p:spPr>
      </p:pic>
      <p:pic>
        <p:nvPicPr>
          <p:cNvPr id="3" name=""/>
          <p:cNvPicPr>
            <a:picLocks noChangeAspect="1"/>
          </p:cNvPicPr>
          <p:nvPr/>
        </p:nvPicPr>
        <p:blipFill>
          <a:blip r:embed="rPictId1"/>
          <a:stretch>
            <a:fillRect/>
          </a:stretch>
        </p:blipFill>
        <p:spPr>
          <a:xfrm>
            <a:off x="5193792" y="1371600"/>
            <a:ext cx="3950208" cy="2325624"/>
          </a:xfrm>
          <a:prstGeom prst="rect">
            <a:avLst/>
          </a:prstGeom>
        </p:spPr>
      </p:pic>
      <p:pic>
        <p:nvPicPr>
          <p:cNvPr id="4" name=""/>
          <p:cNvPicPr>
            <a:picLocks noChangeAspect="1"/>
          </p:cNvPicPr>
          <p:nvPr/>
        </p:nvPicPr>
        <p:blipFill>
          <a:blip r:embed="rPictId2"/>
          <a:stretch>
            <a:fillRect/>
          </a:stretch>
        </p:blipFill>
        <p:spPr>
          <a:xfrm>
            <a:off x="5736336" y="3849624"/>
            <a:ext cx="405384" cy="612648"/>
          </a:xfrm>
          <a:prstGeom prst="rect">
            <a:avLst/>
          </a:prstGeom>
        </p:spPr>
      </p:pic>
      <p:sp>
        <p:nvSpPr>
          <p:cNvPr id="5" name=""/>
          <p:cNvSpPr/>
          <p:nvPr/>
        </p:nvSpPr>
        <p:spPr>
          <a:xfrm>
            <a:off x="652272" y="454152"/>
            <a:ext cx="4431792" cy="3880104"/>
          </a:xfrm>
          <a:prstGeom prst="rect">
            <a:avLst/>
          </a:prstGeom>
          <a:solidFill>
            <a:srgbClr val="3A080B"/>
          </a:solidFill>
        </p:spPr>
        <p:txBody>
          <a:bodyPr lIns="0" tIns="0" rIns="0" bIns="0">
            <a:noAutofit/>
          </a:bodyPr>
          <a:p>
            <a:pPr algn="just" indent="0">
              <a:lnSpc>
                <a:spcPts val="1920"/>
              </a:lnSpc>
              <a:spcAft>
                <a:spcPts val="1260"/>
              </a:spcAft>
            </a:pPr>
            <a:r>
              <a:rPr lang="ru" sz="1600">
                <a:solidFill>
                  <a:srgbClr val="562C2E"/>
                </a:solidFill>
                <a:latin typeface="Times New Roman"/>
              </a:rPr>
              <a:t>;Х;1; </a:t>
            </a:r>
            <a:r>
              <a:rPr lang="ru" sz="1600">
                <a:solidFill>
                  <a:srgbClr val="FFFFFF"/>
                </a:solidFill>
                <a:latin typeface="Times New Roman"/>
              </a:rPr>
              <a:t>С </a:t>
            </a:r>
            <a:r>
              <a:rPr lang="en-US" sz="1600">
                <a:solidFill>
                  <a:srgbClr val="FFFFFF"/>
                </a:solidFill>
                <a:latin typeface="Times New Roman"/>
              </a:rPr>
              <a:t>1 </a:t>
            </a:r>
            <a:r>
              <a:rPr lang="ru" sz="1600">
                <a:solidFill>
                  <a:srgbClr val="FFFFFF"/>
                </a:solidFill>
                <a:latin typeface="Times New Roman"/>
              </a:rPr>
              <a:t>января 2019 года в Российской Федерации вступил закон о приравнивании электронных сигарет к табаку. В нашей стране электронные сигареты сертифицируются как электронные приборы, содержимое жидкого раствора не контролируется.</a:t>
            </a:r>
          </a:p>
          <a:p>
            <a:pPr algn="just" indent="431800">
              <a:lnSpc>
                <a:spcPts val="1896"/>
              </a:lnSpc>
              <a:spcAft>
                <a:spcPts val="1260"/>
              </a:spcAft>
            </a:pPr>
            <a:r>
              <a:rPr lang="ru" sz="1600">
                <a:solidFill>
                  <a:srgbClr val="FFFFFF"/>
                </a:solidFill>
                <a:latin typeface="Times New Roman"/>
              </a:rPr>
              <a:t>Поэтому недобросовестный производитель может менять химический состав жидкости на свое усмотрение. Даже, если на упаковке указано, что никотин отсутствует либо его содержание низкое, нет гарантии, что это действительно так.</a:t>
            </a:r>
          </a:p>
          <a:p>
            <a:pPr algn="just" indent="431800">
              <a:lnSpc>
                <a:spcPts val="1920"/>
              </a:lnSpc>
            </a:pPr>
            <a:r>
              <a:rPr lang="ru" sz="1600">
                <a:solidFill>
                  <a:srgbClr val="FFFFFF"/>
                </a:solidFill>
                <a:latin typeface="Times New Roman"/>
              </a:rPr>
              <a:t>Безопасных форм курения не существует! Поэтому врачи настоятельно рекомендуют полностью отказываться от курения!</a:t>
            </a:r>
          </a:p>
        </p:txBody>
      </p:sp>
      <p:sp>
        <p:nvSpPr>
          <p:cNvPr id="6" name=""/>
          <p:cNvSpPr/>
          <p:nvPr/>
        </p:nvSpPr>
        <p:spPr>
          <a:xfrm>
            <a:off x="5742432" y="1630680"/>
            <a:ext cx="2109216" cy="600456"/>
          </a:xfrm>
          <a:prstGeom prst="rect">
            <a:avLst/>
          </a:prstGeom>
        </p:spPr>
        <p:txBody>
          <a:bodyPr lIns="0" tIns="0" rIns="0" bIns="0">
            <a:noAutofit/>
          </a:bodyPr>
          <a:p>
            <a:pPr algn="r" indent="0">
              <a:lnSpc>
                <a:spcPts val="2880"/>
              </a:lnSpc>
            </a:pPr>
            <a:r>
              <a:rPr lang="ru" b="1" sz="2400">
                <a:solidFill>
                  <a:srgbClr val="FFFFFF"/>
                </a:solidFill>
                <a:latin typeface="Candara"/>
              </a:rPr>
              <a:t>НОВЫЙ </a:t>
            </a:r>
            <a:r>
              <a:rPr lang="ru" b="1" sz="2400">
                <a:solidFill>
                  <a:srgbClr val="EBD8D6"/>
                </a:solidFill>
                <a:latin typeface="Candara"/>
              </a:rPr>
              <a:t>ЗАКОН </a:t>
            </a:r>
            <a:r>
              <a:rPr lang="ru" b="1" sz="2400">
                <a:solidFill>
                  <a:srgbClr val="FFFFFF"/>
                </a:solidFill>
                <a:latin typeface="Candara"/>
              </a:rPr>
              <a:t>ВЕЙПАХ </a:t>
            </a:r>
            <a:r>
              <a:rPr lang="en-US" sz="4000">
                <a:solidFill>
                  <a:srgbClr val="EBD8D6"/>
                </a:solidFill>
                <a:latin typeface="Franklin Gothic Medium"/>
              </a:rPr>
              <a:t>J</a:t>
            </a:r>
          </a:p>
        </p:txBody>
      </p:sp>
      <p:sp>
        <p:nvSpPr>
          <p:cNvPr id="7" name=""/>
          <p:cNvSpPr/>
          <p:nvPr/>
        </p:nvSpPr>
        <p:spPr>
          <a:xfrm>
            <a:off x="5721096" y="2636520"/>
            <a:ext cx="2435352" cy="167640"/>
          </a:xfrm>
          <a:prstGeom prst="rect">
            <a:avLst/>
          </a:prstGeom>
        </p:spPr>
        <p:txBody>
          <a:bodyPr lIns="0" tIns="0" rIns="0" bIns="0" wrap="none">
            <a:noAutofit/>
          </a:bodyPr>
          <a:p>
            <a:pPr indent="0"/>
            <a:r>
              <a:rPr lang="ru" sz="1300">
                <a:solidFill>
                  <a:srgbClr val="FFFFFF"/>
                </a:solidFill>
                <a:latin typeface="Franklin Gothic Medium"/>
              </a:rPr>
              <a:t>ЭЛЕКТРОННЫЕ СИГАРЕТЫ</a:t>
            </a:r>
          </a:p>
        </p:txBody>
      </p:sp>
      <p:sp>
        <p:nvSpPr>
          <p:cNvPr id="8" name=""/>
          <p:cNvSpPr/>
          <p:nvPr/>
        </p:nvSpPr>
        <p:spPr>
          <a:xfrm>
            <a:off x="6580632" y="2962656"/>
            <a:ext cx="664464" cy="161544"/>
          </a:xfrm>
          <a:prstGeom prst="rect">
            <a:avLst/>
          </a:prstGeom>
        </p:spPr>
        <p:txBody>
          <a:bodyPr lIns="0" tIns="0" rIns="0" bIns="0" wrap="none">
            <a:noAutofit/>
          </a:bodyPr>
          <a:p>
            <a:pPr indent="0"/>
            <a:r>
              <a:rPr lang="ru" sz="1300">
                <a:solidFill>
                  <a:srgbClr val="FFFFFF"/>
                </a:solidFill>
                <a:latin typeface="Franklin Gothic Medium"/>
              </a:rPr>
              <a:t>ТАБАК!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"/>
          <p:cNvSpPr/>
          <p:nvPr/>
        </p:nvSpPr>
        <p:spPr>
          <a:xfrm>
            <a:off x="1234440" y="755904"/>
            <a:ext cx="6681216" cy="3782568"/>
          </a:xfrm>
          <a:prstGeom prst="rect">
            <a:avLst/>
          </a:prstGeom>
          <a:solidFill>
            <a:srgbClr val="3A080B"/>
          </a:solidFill>
        </p:spPr>
        <p:txBody>
          <a:bodyPr lIns="0" tIns="0" rIns="0" bIns="0">
            <a:noAutofit/>
          </a:bodyPr>
          <a:p>
            <a:pPr algn="just" indent="482600">
              <a:lnSpc>
                <a:spcPts val="2880"/>
              </a:lnSpc>
              <a:spcAft>
                <a:spcPts val="2520"/>
              </a:spcAft>
            </a:pPr>
            <a:r>
              <a:rPr lang="ru" sz="2400">
                <a:solidFill>
                  <a:srgbClr val="FFFFFF"/>
                </a:solidFill>
                <a:latin typeface="Times New Roman"/>
              </a:rPr>
              <a:t>Электронные сигареты не могут считаться здоровой альтернативой обычным сигаретам. Последствия любого вида и способа курения опасны для здоровья. В зоне особого риска - дети и подростки, именно электронные сигареты за счёт комфортности использования быстро формируют стойкую зависимость.</a:t>
            </a:r>
          </a:p>
          <a:p>
            <a:pPr marL="1346200" indent="0">
              <a:spcAft>
                <a:spcPts val="840"/>
              </a:spcAft>
            </a:pPr>
            <a:r>
              <a:rPr lang="ru" b="1" sz="2800">
                <a:solidFill>
                  <a:srgbClr val="FFFFFF"/>
                </a:solidFill>
                <a:latin typeface="Times New Roman"/>
              </a:rPr>
              <a:t>Благодарю за внимание! </a:t>
            </a:r>
            <a:r>
              <a:rPr lang="ru" b="1" sz="2800">
                <a:solidFill>
                  <a:srgbClr val="EBD8D6"/>
                </a:solidFill>
                <a:latin typeface="Times New Roman"/>
              </a:rPr>
              <a:t>/.</a:t>
            </a:r>
          </a:p>
          <a:p>
            <a:pPr algn="ctr" indent="0"/>
            <a:r>
              <a:rPr lang="ru" b="1" sz="2800">
                <a:solidFill>
                  <a:srgbClr val="FFFFFF"/>
                </a:solidFill>
                <a:latin typeface="Times New Roman"/>
              </a:rPr>
              <a:t>Не курите и будьте здоровы!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4931664" y="0"/>
            <a:ext cx="4212336" cy="5145024"/>
          </a:xfrm>
          <a:prstGeom prst="rect">
            <a:avLst/>
          </a:prstGeom>
        </p:spPr>
      </p:pic>
      <p:sp>
        <p:nvSpPr>
          <p:cNvPr id="3" name=""/>
          <p:cNvSpPr/>
          <p:nvPr/>
        </p:nvSpPr>
        <p:spPr>
          <a:xfrm>
            <a:off x="1127760" y="600456"/>
            <a:ext cx="3489960" cy="441960"/>
          </a:xfrm>
          <a:prstGeom prst="rect">
            <a:avLst/>
          </a:prstGeom>
          <a:solidFill>
            <a:srgbClr val="3A080B"/>
          </a:solidFill>
        </p:spPr>
        <p:txBody>
          <a:bodyPr lIns="0" tIns="0" rIns="0" bIns="0" wrap="none">
            <a:noAutofit/>
          </a:bodyPr>
          <a:p>
            <a:pPr algn="r" indent="0">
              <a:spcAft>
                <a:spcPts val="2940"/>
              </a:spcAft>
            </a:pPr>
            <a:r>
              <a:rPr lang="en-US" b="1" baseline="30000" sz="3500" spc="-50">
                <a:solidFill>
                  <a:srgbClr val="FFFFFF"/>
                </a:solidFill>
                <a:latin typeface="Times New Roman"/>
              </a:rPr>
              <a:t>||h</a:t>
            </a:r>
            <a:r>
              <a:rPr lang="en-US" b="1" sz="3500" spc="-50">
                <a:solidFill>
                  <a:srgbClr val="FFFFFF"/>
                </a:solidFill>
                <a:latin typeface="Times New Roman"/>
              </a:rPr>
              <a:t> </a:t>
            </a:r>
            <a:r>
              <a:rPr lang="ru" b="1" sz="3500" spc="-50">
                <a:solidFill>
                  <a:srgbClr val="FFFFFF"/>
                </a:solidFill>
                <a:latin typeface="Times New Roman"/>
              </a:rPr>
              <a:t>Актуальность</a:t>
            </a:r>
          </a:p>
        </p:txBody>
      </p:sp>
      <p:sp>
        <p:nvSpPr>
          <p:cNvPr id="4" name=""/>
          <p:cNvSpPr/>
          <p:nvPr/>
        </p:nvSpPr>
        <p:spPr>
          <a:xfrm>
            <a:off x="298704" y="1459992"/>
            <a:ext cx="4407408" cy="2706624"/>
          </a:xfrm>
          <a:prstGeom prst="rect">
            <a:avLst/>
          </a:prstGeom>
          <a:solidFill>
            <a:srgbClr val="3A080B"/>
          </a:solidFill>
        </p:spPr>
        <p:txBody>
          <a:bodyPr lIns="0" tIns="0" rIns="0" bIns="0">
            <a:noAutofit/>
          </a:bodyPr>
          <a:p>
            <a:pPr algn="just" indent="368300">
              <a:lnSpc>
                <a:spcPts val="2160"/>
              </a:lnSpc>
              <a:spcBef>
                <a:spcPts val="2940"/>
              </a:spcBef>
            </a:pPr>
            <a:r>
              <a:rPr lang="ru" sz="1800">
                <a:solidFill>
                  <a:srgbClr val="FFFFFF"/>
                </a:solidFill>
                <a:latin typeface="Times New Roman"/>
              </a:rPr>
              <a:t>На современном этапе развития общества    существует    проблема</a:t>
            </a:r>
          </a:p>
          <a:p>
            <a:pPr algn="just" indent="0">
              <a:lnSpc>
                <a:spcPts val="2160"/>
              </a:lnSpc>
              <a:spcAft>
                <a:spcPts val="1260"/>
              </a:spcAft>
            </a:pPr>
            <a:r>
              <a:rPr lang="ru" sz="1800">
                <a:solidFill>
                  <a:srgbClr val="FFFFFF"/>
                </a:solidFill>
                <a:latin typeface="Times New Roman"/>
              </a:rPr>
              <a:t>подросткового курения. Почти каждый третий школьник в России пробовал курить.</a:t>
            </a:r>
          </a:p>
          <a:p>
            <a:pPr algn="just" indent="368300">
              <a:lnSpc>
                <a:spcPts val="2160"/>
              </a:lnSpc>
            </a:pPr>
            <a:r>
              <a:rPr lang="ru" sz="1800">
                <a:solidFill>
                  <a:srgbClr val="FFFFFF"/>
                </a:solidFill>
                <a:latin typeface="Times New Roman"/>
              </a:rPr>
              <a:t>Врачи считают, что если человечеству не удастся остановить распространение табака среди молодёжи, то курение юных приведёт к «</a:t>
            </a:r>
            <a:r>
              <a:rPr lang="ru" b="1" sz="1800">
                <a:solidFill>
                  <a:srgbClr val="FFFFFF"/>
                </a:solidFill>
                <a:latin typeface="Times New Roman"/>
              </a:rPr>
              <a:t>санитарной катастрофе третьего тысячелетия».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1548384" y="1399032"/>
            <a:ext cx="3279648" cy="2871216"/>
          </a:xfrm>
          <a:prstGeom prst="rect">
            <a:avLst/>
          </a:prstGeom>
        </p:spPr>
      </p:pic>
      <p:sp>
        <p:nvSpPr>
          <p:cNvPr id="3" name=""/>
          <p:cNvSpPr/>
          <p:nvPr/>
        </p:nvSpPr>
        <p:spPr>
          <a:xfrm>
            <a:off x="743712" y="502920"/>
            <a:ext cx="7976616" cy="707136"/>
          </a:xfrm>
          <a:prstGeom prst="rect">
            <a:avLst/>
          </a:prstGeom>
          <a:solidFill>
            <a:srgbClr val="3A080B"/>
          </a:solidFill>
        </p:spPr>
        <p:txBody>
          <a:bodyPr lIns="0" tIns="0" rIns="0" bIns="0">
            <a:noAutofit/>
          </a:bodyPr>
          <a:p>
            <a:pPr algn="just" indent="330200">
              <a:lnSpc>
                <a:spcPts val="1920"/>
              </a:lnSpc>
              <a:spcAft>
                <a:spcPts val="1470"/>
              </a:spcAft>
            </a:pPr>
            <a:r>
              <a:rPr lang="ru" sz="1600">
                <a:solidFill>
                  <a:srgbClr val="FFFFFF"/>
                </a:solidFill>
                <a:latin typeface="Times New Roman"/>
              </a:rPr>
              <a:t>«Это не курение, а парение». Так говорят пользователи электронных сигарет и вейпов, выдыхая облака пара с ароматом вишни, мяты, шоколада или леденца. Это совсем не похоже на отвратительный запах табачного дыма. Так курение это или нет? Разбираемся.</a:t>
            </a:r>
          </a:p>
        </p:txBody>
      </p:sp>
      <p:sp>
        <p:nvSpPr>
          <p:cNvPr id="4" name=""/>
          <p:cNvSpPr/>
          <p:nvPr/>
        </p:nvSpPr>
        <p:spPr>
          <a:xfrm>
            <a:off x="4925568" y="1524000"/>
            <a:ext cx="3986784" cy="2654808"/>
          </a:xfrm>
          <a:prstGeom prst="rect">
            <a:avLst/>
          </a:prstGeom>
          <a:solidFill>
            <a:srgbClr val="3A080B"/>
          </a:solidFill>
        </p:spPr>
        <p:txBody>
          <a:bodyPr lIns="0" tIns="0" rIns="0" bIns="0">
            <a:noAutofit/>
          </a:bodyPr>
          <a:p>
            <a:pPr algn="just" indent="330200">
              <a:lnSpc>
                <a:spcPts val="1920"/>
              </a:lnSpc>
              <a:spcBef>
                <a:spcPts val="1470"/>
              </a:spcBef>
            </a:pPr>
            <a:r>
              <a:rPr lang="ru" sz="1600">
                <a:solidFill>
                  <a:srgbClr val="FFFFFF"/>
                </a:solidFill>
                <a:latin typeface="Times New Roman"/>
              </a:rPr>
              <a:t>Вейпинг, его ещё называют парение, все более популярен среди взрослых и подростков. В 2018 году использование электронных сигарет среди школьников почти удвоилось. До появления электронных сигарет и вейпов, распространённость курения среди молодёжи неуклонно сокращалось последние 20 лет. Позиционирование гаджетов для курения как безопасной замены традиционных сигарет, помогло росту их популярности.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304800" y="1274064"/>
            <a:ext cx="4876800" cy="2426208"/>
          </a:xfrm>
          <a:prstGeom prst="rect">
            <a:avLst/>
          </a:prstGeom>
        </p:spPr>
      </p:pic>
      <p:sp>
        <p:nvSpPr>
          <p:cNvPr id="3" name=""/>
          <p:cNvSpPr/>
          <p:nvPr/>
        </p:nvSpPr>
        <p:spPr>
          <a:xfrm>
            <a:off x="1011936" y="460248"/>
            <a:ext cx="6092952" cy="350520"/>
          </a:xfrm>
          <a:prstGeom prst="rect">
            <a:avLst/>
          </a:prstGeom>
          <a:solidFill>
            <a:srgbClr val="3A080B"/>
          </a:solidFill>
        </p:spPr>
        <p:txBody>
          <a:bodyPr lIns="0" tIns="0" rIns="0" bIns="0" wrap="none">
            <a:noAutofit/>
          </a:bodyPr>
          <a:p>
            <a:pPr indent="0">
              <a:spcAft>
                <a:spcPts val="630"/>
              </a:spcAft>
            </a:pPr>
            <a:r>
              <a:rPr lang="ru" b="1" sz="2800">
                <a:solidFill>
                  <a:srgbClr val="FFFFFF"/>
                </a:solidFill>
                <a:latin typeface="Times New Roman"/>
              </a:rPr>
              <a:t>В чём же разница между обычными и</a:t>
            </a:r>
          </a:p>
        </p:txBody>
      </p:sp>
      <p:sp>
        <p:nvSpPr>
          <p:cNvPr id="4" name=""/>
          <p:cNvSpPr/>
          <p:nvPr/>
        </p:nvSpPr>
        <p:spPr>
          <a:xfrm>
            <a:off x="1011936" y="883920"/>
            <a:ext cx="4547616" cy="353568"/>
          </a:xfrm>
          <a:prstGeom prst="rect">
            <a:avLst/>
          </a:prstGeom>
          <a:solidFill>
            <a:srgbClr val="3A080B"/>
          </a:solidFill>
        </p:spPr>
        <p:txBody>
          <a:bodyPr lIns="0" tIns="0" rIns="0" bIns="0" wrap="none">
            <a:noAutofit/>
          </a:bodyPr>
          <a:p>
            <a:pPr indent="0">
              <a:spcBef>
                <a:spcPts val="630"/>
              </a:spcBef>
              <a:spcAft>
                <a:spcPts val="630"/>
              </a:spcAft>
            </a:pPr>
            <a:r>
              <a:rPr lang="ru" b="1" sz="2800">
                <a:solidFill>
                  <a:srgbClr val="FFFFFF"/>
                </a:solidFill>
                <a:latin typeface="Times New Roman"/>
              </a:rPr>
              <a:t>электронными сигаретами?</a:t>
            </a:r>
          </a:p>
        </p:txBody>
      </p:sp>
      <p:sp>
        <p:nvSpPr>
          <p:cNvPr id="5" name=""/>
          <p:cNvSpPr/>
          <p:nvPr/>
        </p:nvSpPr>
        <p:spPr>
          <a:xfrm>
            <a:off x="5739384" y="1054608"/>
            <a:ext cx="3142488" cy="192024"/>
          </a:xfrm>
          <a:prstGeom prst="rect">
            <a:avLst/>
          </a:prstGeom>
          <a:solidFill>
            <a:srgbClr val="3A080B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sz="1400">
                <a:solidFill>
                  <a:srgbClr val="FFFFFF"/>
                </a:solidFill>
                <a:latin typeface="Times New Roman"/>
              </a:rPr>
              <a:t>Прежде чем начать разговор о том, как</a:t>
            </a:r>
          </a:p>
        </p:txBody>
      </p:sp>
      <p:sp>
        <p:nvSpPr>
          <p:cNvPr id="6" name=""/>
          <p:cNvSpPr/>
          <p:nvPr/>
        </p:nvSpPr>
        <p:spPr>
          <a:xfrm>
            <a:off x="5379720" y="1264920"/>
            <a:ext cx="3499104" cy="2542032"/>
          </a:xfrm>
          <a:prstGeom prst="rect">
            <a:avLst/>
          </a:prstGeom>
          <a:solidFill>
            <a:srgbClr val="3A080B"/>
          </a:solidFill>
        </p:spPr>
        <p:txBody>
          <a:bodyPr lIns="0" tIns="0" rIns="0" bIns="0">
            <a:noAutofit/>
          </a:bodyPr>
          <a:p>
            <a:pPr algn="just" indent="0">
              <a:lnSpc>
                <a:spcPts val="1656"/>
              </a:lnSpc>
              <a:spcBef>
                <a:spcPts val="630"/>
              </a:spcBef>
            </a:pPr>
            <a:r>
              <a:rPr lang="ru" sz="1400">
                <a:solidFill>
                  <a:srgbClr val="FFFFFF"/>
                </a:solidFill>
                <a:latin typeface="Times New Roman"/>
              </a:rPr>
              <a:t>работает электронная сигарета, давайте немного поговорим об обычных папиросах, а заодно попытаемся понять, что же в них такого плохого. Принято считать, что главную опасность для здоровья при курении представляет никотин. Но это не так! В больших дозах он действительно может стать проблемой, однако в небольших количествах его воздействие на организм вполне сопоставимо с тем же кофеином. Куда больший вред несут в себе многочисленные продукты сгорания, смолы</a:t>
            </a:r>
          </a:p>
        </p:txBody>
      </p:sp>
      <p:sp>
        <p:nvSpPr>
          <p:cNvPr id="7" name=""/>
          <p:cNvSpPr/>
          <p:nvPr/>
        </p:nvSpPr>
        <p:spPr>
          <a:xfrm>
            <a:off x="411480" y="3825240"/>
            <a:ext cx="8464296" cy="899160"/>
          </a:xfrm>
          <a:prstGeom prst="rect">
            <a:avLst/>
          </a:prstGeom>
          <a:solidFill>
            <a:srgbClr val="3A080B"/>
          </a:solidFill>
        </p:spPr>
        <p:txBody>
          <a:bodyPr lIns="0" tIns="0" rIns="0" bIns="0">
            <a:noAutofit/>
          </a:bodyPr>
          <a:p>
            <a:pPr algn="r" indent="0"/>
            <a:r>
              <a:rPr lang="ru" sz="1400">
                <a:solidFill>
                  <a:srgbClr val="FFFFFF"/>
                </a:solidFill>
                <a:latin typeface="Times New Roman"/>
              </a:rPr>
              <a:t>и канцерогены, которыми «богата» даже</a:t>
            </a:r>
          </a:p>
          <a:p>
            <a:pPr algn="just" indent="0">
              <a:spcAft>
                <a:spcPts val="630"/>
              </a:spcAft>
            </a:pPr>
            <a:r>
              <a:rPr lang="ru" b="1" baseline="30000" sz="1800">
                <a:solidFill>
                  <a:srgbClr val="FFFFFF"/>
                </a:solidFill>
                <a:latin typeface="Times New Roman"/>
              </a:rPr>
              <a:t>И</a:t>
            </a:r>
            <a:r>
              <a:rPr lang="ru" b="1" sz="1800">
                <a:solidFill>
                  <a:srgbClr val="FFFFFF"/>
                </a:solidFill>
                <a:latin typeface="Times New Roman"/>
              </a:rPr>
              <a:t> тут </a:t>
            </a:r>
            <a:r>
              <a:rPr lang="ru" b="1" baseline="30000" sz="1800">
                <a:solidFill>
                  <a:srgbClr val="FFFFFF"/>
                </a:solidFill>
                <a:latin typeface="Times New Roman"/>
              </a:rPr>
              <a:t>не имеет значения</a:t>
            </a:r>
            <a:r>
              <a:rPr lang="ru" b="1" sz="1800">
                <a:solidFill>
                  <a:srgbClr val="FFFFFF"/>
                </a:solidFill>
                <a:latin typeface="Times New Roman"/>
              </a:rPr>
              <a:t>, </a:t>
            </a:r>
            <a:r>
              <a:rPr lang="ru" b="1" baseline="30000" sz="1800">
                <a:solidFill>
                  <a:srgbClr val="FFFFFF"/>
                </a:solidFill>
                <a:latin typeface="Times New Roman"/>
              </a:rPr>
              <a:t>что именно</a:t>
            </a:r>
            <a:r>
              <a:rPr lang="ru" b="1" sz="1800">
                <a:solidFill>
                  <a:srgbClr val="FFFFFF"/>
                </a:solidFill>
                <a:latin typeface="Times New Roman"/>
              </a:rPr>
              <a:t> ВЫ    </a:t>
            </a:r>
            <a:r>
              <a:rPr lang="ru" sz="1400">
                <a:solidFill>
                  <a:srgbClr val="FFFFFF"/>
                </a:solidFill>
                <a:latin typeface="Times New Roman"/>
              </a:rPr>
              <a:t>самая качественная табачная смесь.</a:t>
            </a:r>
          </a:p>
          <a:p>
            <a:pPr marR="3794252" indent="0">
              <a:lnSpc>
                <a:spcPts val="2208"/>
              </a:lnSpc>
            </a:pPr>
            <a:r>
              <a:rPr lang="ru" b="1" sz="1800">
                <a:solidFill>
                  <a:srgbClr val="FFFFFF"/>
                </a:solidFill>
                <a:latin typeface="Times New Roman"/>
              </a:rPr>
              <a:t>курите — кальян, сигары и папиросы в этом смысле одинаково опасны для здоровья!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3703320" y="2438400"/>
            <a:ext cx="5233416" cy="1901952"/>
          </a:xfrm>
          <a:prstGeom prst="rect">
            <a:avLst/>
          </a:prstGeom>
        </p:spPr>
      </p:pic>
      <p:sp>
        <p:nvSpPr>
          <p:cNvPr id="3" name=""/>
          <p:cNvSpPr/>
          <p:nvPr/>
        </p:nvSpPr>
        <p:spPr>
          <a:xfrm>
            <a:off x="637032" y="630936"/>
            <a:ext cx="7857744" cy="499872"/>
          </a:xfrm>
          <a:prstGeom prst="rect">
            <a:avLst/>
          </a:prstGeom>
          <a:solidFill>
            <a:srgbClr val="3A080B"/>
          </a:solidFill>
        </p:spPr>
        <p:txBody>
          <a:bodyPr lIns="0" tIns="0" rIns="0" bIns="0" wrap="none">
            <a:noAutofit/>
          </a:bodyPr>
          <a:p>
            <a:pPr indent="0">
              <a:spcAft>
                <a:spcPts val="1890"/>
              </a:spcAft>
            </a:pPr>
            <a:r>
              <a:rPr lang="ru" b="1" sz="3600" spc="-50">
                <a:solidFill>
                  <a:srgbClr val="FFFFFF"/>
                </a:solidFill>
                <a:latin typeface="Times New Roman"/>
              </a:rPr>
              <a:t>Как работает электронная сигарета?</a:t>
            </a:r>
          </a:p>
        </p:txBody>
      </p:sp>
      <p:sp>
        <p:nvSpPr>
          <p:cNvPr id="4" name=""/>
          <p:cNvSpPr/>
          <p:nvPr/>
        </p:nvSpPr>
        <p:spPr>
          <a:xfrm>
            <a:off x="454152" y="1353312"/>
            <a:ext cx="3011424" cy="3182112"/>
          </a:xfrm>
          <a:prstGeom prst="rect">
            <a:avLst/>
          </a:prstGeom>
          <a:solidFill>
            <a:srgbClr val="3A080B"/>
          </a:solidFill>
        </p:spPr>
        <p:txBody>
          <a:bodyPr lIns="0" tIns="0" rIns="0" bIns="0">
            <a:noAutofit/>
          </a:bodyPr>
          <a:p>
            <a:pPr algn="just" indent="381000">
              <a:lnSpc>
                <a:spcPts val="1680"/>
              </a:lnSpc>
              <a:spcBef>
                <a:spcPts val="1890"/>
              </a:spcBef>
            </a:pPr>
            <a:r>
              <a:rPr lang="ru" sz="1400">
                <a:solidFill>
                  <a:srgbClr val="FFFFFF"/>
                </a:solidFill>
                <a:latin typeface="Times New Roman"/>
              </a:rPr>
              <a:t>Итак, </a:t>
            </a:r>
            <a:r>
              <a:rPr lang="ru" b="1" sz="1400">
                <a:solidFill>
                  <a:srgbClr val="FFFFFF"/>
                </a:solidFill>
                <a:latin typeface="Times New Roman"/>
              </a:rPr>
              <a:t>с точки зрения физики принцип работы электронных сигарет сравнительно прост: </a:t>
            </a:r>
            <a:r>
              <a:rPr lang="ru" sz="1400">
                <a:solidFill>
                  <a:srgbClr val="FFFFFF"/>
                </a:solidFill>
                <a:latin typeface="Times New Roman"/>
              </a:rPr>
              <a:t>когда пользователь    зажимает    кнопку</a:t>
            </a:r>
          </a:p>
          <a:p>
            <a:pPr algn="just" indent="0">
              <a:lnSpc>
                <a:spcPts val="1680"/>
              </a:lnSpc>
            </a:pPr>
            <a:r>
              <a:rPr lang="ru" sz="1400">
                <a:solidFill>
                  <a:srgbClr val="FFFFFF"/>
                </a:solidFill>
                <a:latin typeface="Times New Roman"/>
              </a:rPr>
              <a:t>активации,    система    подает</a:t>
            </a:r>
          </a:p>
          <a:p>
            <a:pPr algn="just" indent="0">
              <a:lnSpc>
                <a:spcPts val="1680"/>
              </a:lnSpc>
            </a:pPr>
            <a:r>
              <a:rPr lang="ru" sz="1400">
                <a:solidFill>
                  <a:srgbClr val="FFFFFF"/>
                </a:solidFill>
                <a:latin typeface="Times New Roman"/>
              </a:rPr>
              <a:t>напряжение на нагревающую спираль, используя для этих целей заряд встроенного    или    сменного</a:t>
            </a:r>
          </a:p>
          <a:p>
            <a:pPr algn="just" indent="0">
              <a:lnSpc>
                <a:spcPts val="1680"/>
              </a:lnSpc>
            </a:pPr>
            <a:r>
              <a:rPr lang="ru" sz="1400">
                <a:solidFill>
                  <a:srgbClr val="FFFFFF"/>
                </a:solidFill>
                <a:latin typeface="Times New Roman"/>
              </a:rPr>
              <a:t>аккумулятора.    Ароматическая</a:t>
            </a:r>
          </a:p>
          <a:p>
            <a:pPr algn="just" indent="0">
              <a:lnSpc>
                <a:spcPts val="1680"/>
              </a:lnSpc>
            </a:pPr>
            <a:r>
              <a:rPr lang="ru" sz="1400">
                <a:solidFill>
                  <a:srgbClr val="FFFFFF"/>
                </a:solidFill>
                <a:latin typeface="Times New Roman"/>
              </a:rPr>
              <a:t>жидкость, которой пропитывается хлопковый наполнитель, испаряется за счет    высокой    температуры</a:t>
            </a:r>
          </a:p>
          <a:p>
            <a:pPr algn="just" indent="0">
              <a:lnSpc>
                <a:spcPts val="1680"/>
              </a:lnSpc>
            </a:pPr>
            <a:r>
              <a:rPr lang="ru" sz="1400">
                <a:solidFill>
                  <a:srgbClr val="FFFFFF"/>
                </a:solidFill>
                <a:latin typeface="Times New Roman"/>
              </a:rPr>
              <a:t>металлической намотки — и именно этот    пар    вдыхает</a:t>
            </a:r>
          </a:p>
          <a:p>
            <a:pPr algn="just" indent="0">
              <a:lnSpc>
                <a:spcPts val="1680"/>
              </a:lnSpc>
            </a:pPr>
            <a:r>
              <a:rPr lang="ru" sz="1400">
                <a:solidFill>
                  <a:srgbClr val="FFFFFF"/>
                </a:solidFill>
                <a:latin typeface="Times New Roman"/>
              </a:rPr>
              <a:t>пользователь </a:t>
            </a:r>
            <a:r>
              <a:rPr lang="ru" b="1" sz="1400">
                <a:solidFill>
                  <a:srgbClr val="FFFFFF"/>
                </a:solidFill>
                <a:latin typeface="Times New Roman"/>
              </a:rPr>
              <a:t>электронной сигареты</a:t>
            </a:r>
            <a:r>
              <a:rPr lang="ru" sz="1400">
                <a:solidFill>
                  <a:srgbClr val="FFFFFF"/>
                </a:solidFill>
                <a:latin typeface="Times New Roman"/>
              </a:rPr>
              <a:t>.</a:t>
            </a:r>
          </a:p>
        </p:txBody>
      </p:sp>
      <p:sp>
        <p:nvSpPr>
          <p:cNvPr id="5" name=""/>
          <p:cNvSpPr/>
          <p:nvPr/>
        </p:nvSpPr>
        <p:spPr>
          <a:xfrm>
            <a:off x="4108704" y="1892808"/>
            <a:ext cx="704088" cy="164592"/>
          </a:xfrm>
          <a:prstGeom prst="rect">
            <a:avLst/>
          </a:prstGeom>
        </p:spPr>
        <p:txBody>
          <a:bodyPr lIns="0" tIns="0" rIns="0" bIns="0" wrap="none">
            <a:noAutofit/>
          </a:bodyPr>
          <a:p>
            <a:pPr indent="0"/>
            <a:r>
              <a:rPr lang="ru" b="1" sz="1400">
                <a:solidFill>
                  <a:srgbClr val="262421"/>
                </a:solidFill>
                <a:latin typeface="Candara"/>
              </a:rPr>
              <a:t>Вейпинг</a:t>
            </a:r>
          </a:p>
        </p:txBody>
      </p:sp>
      <p:sp>
        <p:nvSpPr>
          <p:cNvPr id="6" name=""/>
          <p:cNvSpPr/>
          <p:nvPr/>
        </p:nvSpPr>
        <p:spPr>
          <a:xfrm>
            <a:off x="5285232" y="1911096"/>
            <a:ext cx="3368040" cy="362712"/>
          </a:xfrm>
          <a:prstGeom prst="rect">
            <a:avLst/>
          </a:prstGeom>
        </p:spPr>
        <p:txBody>
          <a:bodyPr lIns="0" tIns="0" rIns="0" bIns="0">
            <a:noAutofit/>
          </a:bodyPr>
          <a:p>
            <a:pPr algn="just" indent="0">
              <a:lnSpc>
                <a:spcPts val="1440"/>
              </a:lnSpc>
            </a:pPr>
            <a:r>
              <a:rPr lang="ru" sz="1100">
                <a:solidFill>
                  <a:srgbClr val="8C8885"/>
                </a:solidFill>
                <a:latin typeface="Candara"/>
              </a:rPr>
              <a:t>Электронные сигареты Электронные сигареты открытого типа    закрытого типа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5157216" y="978408"/>
            <a:ext cx="1828800" cy="2441448"/>
          </a:xfrm>
          <a:prstGeom prst="rect">
            <a:avLst/>
          </a:prstGeom>
        </p:spPr>
      </p:pic>
      <p:pic>
        <p:nvPicPr>
          <p:cNvPr id="3" name=""/>
          <p:cNvPicPr>
            <a:picLocks noChangeAspect="1"/>
          </p:cNvPicPr>
          <p:nvPr/>
        </p:nvPicPr>
        <p:blipFill>
          <a:blip r:embed="rPictId1"/>
          <a:stretch>
            <a:fillRect/>
          </a:stretch>
        </p:blipFill>
        <p:spPr>
          <a:xfrm>
            <a:off x="5279136" y="3517392"/>
            <a:ext cx="1524000" cy="1560576"/>
          </a:xfrm>
          <a:prstGeom prst="rect">
            <a:avLst/>
          </a:prstGeom>
        </p:spPr>
      </p:pic>
      <p:pic>
        <p:nvPicPr>
          <p:cNvPr id="4" name=""/>
          <p:cNvPicPr>
            <a:picLocks noChangeAspect="1"/>
          </p:cNvPicPr>
          <p:nvPr/>
        </p:nvPicPr>
        <p:blipFill>
          <a:blip r:embed="rPictId2"/>
          <a:stretch>
            <a:fillRect/>
          </a:stretch>
        </p:blipFill>
        <p:spPr>
          <a:xfrm>
            <a:off x="7104888" y="1886712"/>
            <a:ext cx="1932432" cy="2398776"/>
          </a:xfrm>
          <a:prstGeom prst="rect">
            <a:avLst/>
          </a:prstGeom>
        </p:spPr>
      </p:pic>
      <p:pic>
        <p:nvPicPr>
          <p:cNvPr id="5" name=""/>
          <p:cNvPicPr>
            <a:picLocks noChangeAspect="1"/>
          </p:cNvPicPr>
          <p:nvPr/>
        </p:nvPicPr>
        <p:blipFill>
          <a:blip r:embed="rPictId3"/>
          <a:stretch>
            <a:fillRect/>
          </a:stretch>
        </p:blipFill>
        <p:spPr>
          <a:xfrm>
            <a:off x="7126224" y="4315968"/>
            <a:ext cx="1895856" cy="137160"/>
          </a:xfrm>
          <a:prstGeom prst="rect">
            <a:avLst/>
          </a:prstGeom>
        </p:spPr>
      </p:pic>
      <p:sp>
        <p:nvSpPr>
          <p:cNvPr id="6" name=""/>
          <p:cNvSpPr/>
          <p:nvPr/>
        </p:nvSpPr>
        <p:spPr>
          <a:xfrm>
            <a:off x="3081528" y="445008"/>
            <a:ext cx="2987040" cy="423672"/>
          </a:xfrm>
          <a:prstGeom prst="rect">
            <a:avLst/>
          </a:prstGeom>
          <a:solidFill>
            <a:srgbClr val="3A080B"/>
          </a:solidFill>
        </p:spPr>
        <p:txBody>
          <a:bodyPr lIns="0" tIns="0" rIns="0" bIns="0" wrap="none">
            <a:noAutofit/>
          </a:bodyPr>
          <a:p>
            <a:pPr algn="ctr" indent="0">
              <a:spcAft>
                <a:spcPts val="1890"/>
              </a:spcAft>
            </a:pPr>
            <a:r>
              <a:rPr lang="ru" sz="4000">
                <a:solidFill>
                  <a:srgbClr val="FFFFFF"/>
                </a:solidFill>
                <a:latin typeface="Franklin Gothic Medium"/>
              </a:rPr>
              <a:t>Статистика</a:t>
            </a:r>
          </a:p>
        </p:txBody>
      </p:sp>
      <p:sp>
        <p:nvSpPr>
          <p:cNvPr id="7" name=""/>
          <p:cNvSpPr/>
          <p:nvPr/>
        </p:nvSpPr>
        <p:spPr>
          <a:xfrm>
            <a:off x="563880" y="1200912"/>
            <a:ext cx="4389120" cy="3270504"/>
          </a:xfrm>
          <a:prstGeom prst="rect">
            <a:avLst/>
          </a:prstGeom>
          <a:solidFill>
            <a:srgbClr val="3A080B"/>
          </a:solidFill>
        </p:spPr>
        <p:txBody>
          <a:bodyPr lIns="0" tIns="0" rIns="0" bIns="0">
            <a:noAutofit/>
          </a:bodyPr>
          <a:p>
            <a:pPr algn="just" indent="292100">
              <a:lnSpc>
                <a:spcPts val="1920"/>
              </a:lnSpc>
              <a:spcBef>
                <a:spcPts val="1890"/>
              </a:spcBef>
              <a:spcAft>
                <a:spcPts val="630"/>
              </a:spcAft>
            </a:pPr>
            <a:r>
              <a:rPr lang="ru" sz="1600">
                <a:solidFill>
                  <a:srgbClr val="FFFFFF"/>
                </a:solidFill>
                <a:latin typeface="Times New Roman"/>
              </a:rPr>
              <a:t>По данным Министерства здравоохранения России, заболевания дыхательной системы занимают лидирующие позиции среди болезней. Курение, безусловно, вносит свой вклад в статистику. </a:t>
            </a:r>
            <a:r>
              <a:rPr lang="ru" b="1" sz="1600">
                <a:solidFill>
                  <a:srgbClr val="FFFFFF"/>
                </a:solidFill>
                <a:latin typeface="Times New Roman"/>
              </a:rPr>
              <a:t>Около 40 процентов взрослого населения страны - заядлые курильщики.</a:t>
            </a:r>
          </a:p>
          <a:p>
            <a:pPr algn="just" indent="292100">
              <a:lnSpc>
                <a:spcPts val="1920"/>
              </a:lnSpc>
            </a:pPr>
            <a:r>
              <a:rPr lang="ru" sz="1600">
                <a:solidFill>
                  <a:srgbClr val="FFFFFF"/>
                </a:solidFill>
                <a:latin typeface="Times New Roman"/>
              </a:rPr>
              <a:t>В России электронные устройства вдыхания пара обрели популярность среди подростков и молодых людей. За последний год доля продаваемых сигарет сократилась с 93,8% до 85%, в то время как </a:t>
            </a:r>
            <a:r>
              <a:rPr lang="ru" b="1" i="1" sz="1600">
                <a:solidFill>
                  <a:srgbClr val="FFFFFF"/>
                </a:solidFill>
                <a:latin typeface="Times New Roman"/>
              </a:rPr>
              <a:t>новый вид курения в два раза усилил позиции, захватив 15% рынка вместо прошлых 6,2%.</a:t>
            </a:r>
          </a:p>
        </p:txBody>
      </p:sp>
      <p:sp>
        <p:nvSpPr>
          <p:cNvPr id="8" name=""/>
          <p:cNvSpPr/>
          <p:nvPr/>
        </p:nvSpPr>
        <p:spPr>
          <a:xfrm>
            <a:off x="7559040" y="4334256"/>
            <a:ext cx="67056" cy="91440"/>
          </a:xfrm>
          <a:prstGeom prst="rect">
            <a:avLst/>
          </a:prstGeom>
        </p:spPr>
        <p:txBody>
          <a:bodyPr lIns="0" tIns="0" rIns="0" bIns="0" wrap="none">
            <a:noAutofit/>
          </a:bodyPr>
          <a:p>
            <a:pPr indent="0"/>
            <a:r>
              <a:rPr lang="ru" sz="700">
                <a:solidFill>
                  <a:srgbClr val="B0B0B0"/>
                </a:solidFill>
                <a:latin typeface="Candara"/>
              </a:rPr>
              <a:t>ч»-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682752" y="2542032"/>
            <a:ext cx="1298448" cy="1088136"/>
          </a:xfrm>
          <a:prstGeom prst="rect">
            <a:avLst/>
          </a:prstGeom>
        </p:spPr>
      </p:pic>
      <p:pic>
        <p:nvPicPr>
          <p:cNvPr id="3" name=""/>
          <p:cNvPicPr>
            <a:picLocks noChangeAspect="1"/>
          </p:cNvPicPr>
          <p:nvPr/>
        </p:nvPicPr>
        <p:blipFill>
          <a:blip r:embed="rPictId1"/>
          <a:stretch>
            <a:fillRect/>
          </a:stretch>
        </p:blipFill>
        <p:spPr>
          <a:xfrm>
            <a:off x="701040" y="3791712"/>
            <a:ext cx="1280160" cy="396240"/>
          </a:xfrm>
          <a:prstGeom prst="rect">
            <a:avLst/>
          </a:prstGeom>
        </p:spPr>
      </p:pic>
      <p:sp>
        <p:nvSpPr>
          <p:cNvPr id="4" name=""/>
          <p:cNvSpPr/>
          <p:nvPr/>
        </p:nvSpPr>
        <p:spPr>
          <a:xfrm>
            <a:off x="1536192" y="274320"/>
            <a:ext cx="6065520" cy="377952"/>
          </a:xfrm>
          <a:prstGeom prst="rect">
            <a:avLst/>
          </a:prstGeom>
          <a:solidFill>
            <a:srgbClr val="3A080B"/>
          </a:solidFill>
        </p:spPr>
        <p:txBody>
          <a:bodyPr lIns="0" tIns="0" rIns="0" bIns="0" wrap="none">
            <a:noAutofit/>
          </a:bodyPr>
          <a:p>
            <a:pPr algn="ctr" indent="0">
              <a:spcAft>
                <a:spcPts val="1260"/>
              </a:spcAft>
            </a:pPr>
            <a:r>
              <a:rPr lang="ru" b="1" sz="2800">
                <a:solidFill>
                  <a:srgbClr val="FFFFFF"/>
                </a:solidFill>
                <a:latin typeface="Times New Roman"/>
              </a:rPr>
              <a:t>Так ли безвредны ароматизаторы?</a:t>
            </a:r>
          </a:p>
        </p:txBody>
      </p:sp>
      <p:sp>
        <p:nvSpPr>
          <p:cNvPr id="5" name=""/>
          <p:cNvSpPr/>
          <p:nvPr/>
        </p:nvSpPr>
        <p:spPr>
          <a:xfrm>
            <a:off x="871728" y="886968"/>
            <a:ext cx="1981200" cy="158496"/>
          </a:xfrm>
          <a:prstGeom prst="rect">
            <a:avLst/>
          </a:prstGeom>
          <a:solidFill>
            <a:srgbClr val="398BCC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1300" spc="-50">
                <a:solidFill>
                  <a:srgbClr val="D1B172"/>
                </a:solidFill>
                <a:latin typeface="Candara"/>
              </a:rPr>
              <a:t>СОСТАВ жидкости для э.С</a:t>
            </a:r>
          </a:p>
        </p:txBody>
      </p:sp>
      <p:sp>
        <p:nvSpPr>
          <p:cNvPr id="6" name=""/>
          <p:cNvSpPr/>
          <p:nvPr/>
        </p:nvSpPr>
        <p:spPr>
          <a:xfrm>
            <a:off x="762000" y="1578864"/>
            <a:ext cx="804672" cy="585216"/>
          </a:xfrm>
          <a:prstGeom prst="rect">
            <a:avLst/>
          </a:prstGeom>
          <a:solidFill>
            <a:srgbClr val="398BCC"/>
          </a:solidFill>
        </p:spPr>
        <p:txBody>
          <a:bodyPr lIns="0" tIns="0" rIns="0" bIns="0" wrap="none">
            <a:noAutofit/>
          </a:bodyPr>
          <a:p>
            <a:pPr indent="0">
              <a:spcAft>
                <a:spcPts val="2940"/>
              </a:spcAft>
            </a:pPr>
            <a:r>
              <a:rPr lang="ru" b="1" i="1" sz="6700">
                <a:solidFill>
                  <a:srgbClr val="BFEBF8"/>
                </a:solidFill>
                <a:latin typeface="Constantia"/>
              </a:rPr>
              <a:t>&amp;</a:t>
            </a:r>
          </a:p>
        </p:txBody>
      </p:sp>
      <p:sp>
        <p:nvSpPr>
          <p:cNvPr id="7" name=""/>
          <p:cNvSpPr/>
          <p:nvPr/>
        </p:nvSpPr>
        <p:spPr>
          <a:xfrm>
            <a:off x="2054352" y="2685288"/>
            <a:ext cx="981456" cy="384048"/>
          </a:xfrm>
          <a:prstGeom prst="rect">
            <a:avLst/>
          </a:prstGeom>
          <a:solidFill>
            <a:srgbClr val="398BCC"/>
          </a:solidFill>
        </p:spPr>
        <p:txBody>
          <a:bodyPr lIns="0" tIns="0" rIns="0" bIns="0">
            <a:noAutofit/>
          </a:bodyPr>
          <a:p>
            <a:pPr indent="0">
              <a:lnSpc>
                <a:spcPts val="2232"/>
              </a:lnSpc>
              <a:spcAft>
                <a:spcPts val="210"/>
              </a:spcAft>
            </a:pPr>
            <a:r>
              <a:rPr lang="ru" b="1" sz="1000">
                <a:solidFill>
                  <a:srgbClr val="BFEBF8"/>
                </a:solidFill>
                <a:latin typeface="Candara"/>
              </a:rPr>
              <a:t>НИКОТИН АРОМАТИЗАТОР</a:t>
            </a:r>
          </a:p>
        </p:txBody>
      </p:sp>
      <p:sp>
        <p:nvSpPr>
          <p:cNvPr id="8" name=""/>
          <p:cNvSpPr/>
          <p:nvPr/>
        </p:nvSpPr>
        <p:spPr>
          <a:xfrm>
            <a:off x="2054352" y="3331464"/>
            <a:ext cx="1225296" cy="97536"/>
          </a:xfrm>
          <a:prstGeom prst="rect">
            <a:avLst/>
          </a:prstGeom>
          <a:solidFill>
            <a:srgbClr val="398BCC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1000">
                <a:solidFill>
                  <a:srgbClr val="BFEBF8"/>
                </a:solidFill>
                <a:latin typeface="Candara"/>
              </a:rPr>
              <a:t>ПРОПИЛЕН-ГЛИКОЛЬ</a:t>
            </a:r>
          </a:p>
        </p:txBody>
      </p:sp>
      <p:sp>
        <p:nvSpPr>
          <p:cNvPr id="9" name=""/>
          <p:cNvSpPr/>
          <p:nvPr/>
        </p:nvSpPr>
        <p:spPr>
          <a:xfrm>
            <a:off x="2036064" y="3834384"/>
            <a:ext cx="649224" cy="161544"/>
          </a:xfrm>
          <a:prstGeom prst="rect">
            <a:avLst/>
          </a:prstGeom>
          <a:solidFill>
            <a:srgbClr val="398BCC"/>
          </a:solidFill>
        </p:spPr>
        <p:txBody>
          <a:bodyPr lIns="0" tIns="0" rIns="0" bIns="0" wrap="none">
            <a:noAutofit/>
          </a:bodyPr>
          <a:p>
            <a:pPr indent="0"/>
            <a:r>
              <a:rPr lang="ru" b="1" sz="1000">
                <a:solidFill>
                  <a:srgbClr val="BFEBF8"/>
                </a:solidFill>
                <a:latin typeface="Candara"/>
              </a:rPr>
              <a:t>ГЛИЦЕРИН</a:t>
            </a:r>
          </a:p>
        </p:txBody>
      </p:sp>
      <p:sp>
        <p:nvSpPr>
          <p:cNvPr id="10" name=""/>
          <p:cNvSpPr/>
          <p:nvPr/>
        </p:nvSpPr>
        <p:spPr>
          <a:xfrm>
            <a:off x="3718560" y="801624"/>
            <a:ext cx="4794504" cy="4038600"/>
          </a:xfrm>
          <a:prstGeom prst="rect">
            <a:avLst/>
          </a:prstGeom>
          <a:solidFill>
            <a:srgbClr val="3A080B"/>
          </a:solidFill>
        </p:spPr>
        <p:txBody>
          <a:bodyPr lIns="0" tIns="0" rIns="0" bIns="0">
            <a:noAutofit/>
          </a:bodyPr>
          <a:p>
            <a:pPr algn="just" indent="254000">
              <a:lnSpc>
                <a:spcPts val="1656"/>
              </a:lnSpc>
              <a:spcBef>
                <a:spcPts val="1260"/>
              </a:spcBef>
              <a:spcAft>
                <a:spcPts val="1260"/>
              </a:spcAft>
            </a:pPr>
            <a:r>
              <a:rPr lang="ru" sz="1400">
                <a:solidFill>
                  <a:srgbClr val="FFFFFF"/>
                </a:solidFill>
                <a:latin typeface="Times New Roman"/>
              </a:rPr>
              <a:t>Разнообразие вкусов электронных сигарет просто поражает воображение. Любые фрукты, ягоды, конфеты, газировка, сахарная вата и яблочный пирог список можно продолжать ещё долго. Все это многообразие - благодаря химическим ароматизаторам, веществам, доказавшим свою безопасность, и широко используемым в пищевой промышленности. Но, то, что можно без последствий проглотить бывает очень опасно вдыхать.</a:t>
            </a:r>
          </a:p>
          <a:p>
            <a:pPr algn="just" indent="254000">
              <a:lnSpc>
                <a:spcPts val="1680"/>
              </a:lnSpc>
            </a:pPr>
            <a:r>
              <a:rPr lang="ru" b="1" sz="1400">
                <a:solidFill>
                  <a:srgbClr val="FFFFFF"/>
                </a:solidFill>
                <a:latin typeface="Times New Roman"/>
              </a:rPr>
              <a:t>Облитерирующий бронхиолит, или «попкорновое лёгкое»</a:t>
            </a:r>
            <a:r>
              <a:rPr lang="ru" sz="1400">
                <a:solidFill>
                  <a:srgbClr val="FFFFFF"/>
                </a:solidFill>
                <a:latin typeface="Times New Roman"/>
              </a:rPr>
              <a:t>, необратимое и опасное заболевание лёгких. Впервые его выявили у сотрудников завода по производству попкорна. Причиной был диацетил, химическое вещество, отвечающее за маслянистый вкус попкорна. Его вполне можно есть, но вдыхать крайне опасно. Диацетил, как и 2,3-пентандион и ацетоин, выявлен во многих популярных ароматах жидкости для электронных сигарет. И это не только маслянистые вкусы, такие как молоко, чизкейк, карамель, но и фруктовые ароматы, такие как арбуз, гранат и вишня.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121920" y="3432048"/>
            <a:ext cx="402336" cy="329184"/>
          </a:xfrm>
          <a:prstGeom prst="rect">
            <a:avLst/>
          </a:prstGeom>
        </p:spPr>
      </p:pic>
      <p:sp>
        <p:nvSpPr>
          <p:cNvPr id="3" name=""/>
          <p:cNvSpPr/>
          <p:nvPr/>
        </p:nvSpPr>
        <p:spPr>
          <a:xfrm>
            <a:off x="286512" y="249936"/>
            <a:ext cx="8223504" cy="2944368"/>
          </a:xfrm>
          <a:prstGeom prst="rect">
            <a:avLst/>
          </a:prstGeom>
          <a:solidFill>
            <a:srgbClr val="3A080B"/>
          </a:solidFill>
        </p:spPr>
        <p:txBody>
          <a:bodyPr lIns="0" tIns="0" rIns="0" bIns="0">
            <a:noAutofit/>
          </a:bodyPr>
          <a:p>
            <a:pPr indent="0">
              <a:spcAft>
                <a:spcPts val="840"/>
              </a:spcAft>
            </a:pPr>
            <a:r>
              <a:rPr lang="ru" b="1" sz="3200">
                <a:solidFill>
                  <a:srgbClr val="EBD8D6"/>
                </a:solidFill>
                <a:latin typeface="Times New Roman"/>
              </a:rPr>
              <a:t>:;::;::</a:t>
            </a:r>
            <a:r>
              <a:rPr lang="ru" b="1" sz="3200">
                <a:solidFill>
                  <a:srgbClr val="FFFFFF"/>
                </a:solidFill>
                <a:latin typeface="Times New Roman"/>
              </a:rPr>
              <a:t>Как воздействует курение на организм</a:t>
            </a:r>
          </a:p>
          <a:p>
            <a:pPr indent="0">
              <a:spcAft>
                <a:spcPts val="1260"/>
              </a:spcAft>
            </a:pPr>
            <a:r>
              <a:rPr lang="ru" b="1" sz="3200">
                <a:solidFill>
                  <a:srgbClr val="FFFFFF"/>
                </a:solidFill>
                <a:latin typeface="Times New Roman"/>
              </a:rPr>
              <a:t>человека? $</a:t>
            </a:r>
          </a:p>
          <a:p>
            <a:pPr algn="just" marL="279400" indent="304800">
              <a:lnSpc>
                <a:spcPts val="1920"/>
              </a:lnSpc>
              <a:spcAft>
                <a:spcPts val="1260"/>
              </a:spcAft>
            </a:pPr>
            <a:r>
              <a:rPr lang="ru" sz="1600">
                <a:solidFill>
                  <a:srgbClr val="FFFFFF"/>
                </a:solidFill>
                <a:latin typeface="Times New Roman"/>
              </a:rPr>
              <a:t>Многие убеждены, что электронные сигареты менее вредны, чем обычные, что это здоровая альтернатива курению табака. Это не так, уже изучены и достоверно определены негативные    последствия,    вот    лишь    часть    их    них:</a:t>
            </a:r>
          </a:p>
          <a:p>
            <a:pPr algn="just" indent="0">
              <a:lnSpc>
                <a:spcPts val="1920"/>
              </a:lnSpc>
            </a:pPr>
            <a:r>
              <a:rPr lang="ru" sz="1600">
                <a:solidFill>
                  <a:srgbClr val="EBD8D6"/>
                </a:solidFill>
                <a:latin typeface="Times New Roman"/>
              </a:rPr>
              <a:t>? </a:t>
            </a:r>
            <a:r>
              <a:rPr lang="ru" sz="1600">
                <a:solidFill>
                  <a:srgbClr val="FFFFFF"/>
                </a:solidFill>
                <a:latin typeface="Times New Roman"/>
              </a:rPr>
              <a:t>Аэрозоль вейпа или электронной сигареты вызывает кратковременную воспалительную</a:t>
            </a:r>
          </a:p>
          <a:p>
            <a:pPr algn="just" marL="279400" indent="-279400">
              <a:lnSpc>
                <a:spcPts val="1920"/>
              </a:lnSpc>
              <a:spcAft>
                <a:spcPts val="1260"/>
              </a:spcAft>
            </a:pPr>
            <a:r>
              <a:rPr lang="ru" b="1" i="1" baseline="30000" sz="1600">
                <a:solidFill>
                  <a:srgbClr val="EBD8D6"/>
                </a:solidFill>
                <a:latin typeface="Times New Roman"/>
              </a:rPr>
              <a:t>9</a:t>
            </a:r>
            <a:r>
              <a:rPr lang="ru" baseline="30000" sz="1600">
                <a:solidFill>
                  <a:srgbClr val="EBD8D6"/>
                </a:solidFill>
                <a:latin typeface="Times New Roman"/>
              </a:rPr>
              <a:t> 4</a:t>
            </a:r>
            <a:r>
              <a:rPr lang="ru" sz="1600">
                <a:solidFill>
                  <a:srgbClr val="EBD8D6"/>
                </a:solidFill>
                <a:latin typeface="Times New Roman"/>
              </a:rPr>
              <a:t> </a:t>
            </a:r>
            <a:r>
              <a:rPr lang="ru" sz="1600">
                <a:solidFill>
                  <a:srgbClr val="FFFFFF"/>
                </a:solidFill>
                <a:latin typeface="Times New Roman"/>
              </a:rPr>
              <a:t>реакцию в лёгких, как и обычные сигареты. Причём пары жидкости без никотина могут привести к более сильному повреждению. Вдыхаемые микрочастицы аэрозоля раздражают альвеолы и могут вызвать приступ астмы.</a:t>
            </a:r>
          </a:p>
        </p:txBody>
      </p:sp>
      <p:sp>
        <p:nvSpPr>
          <p:cNvPr id="4" name=""/>
          <p:cNvSpPr/>
          <p:nvPr/>
        </p:nvSpPr>
        <p:spPr>
          <a:xfrm>
            <a:off x="545592" y="3465576"/>
            <a:ext cx="7964424" cy="1191768"/>
          </a:xfrm>
          <a:prstGeom prst="rect">
            <a:avLst/>
          </a:prstGeom>
          <a:solidFill>
            <a:srgbClr val="3A080B"/>
          </a:solidFill>
        </p:spPr>
        <p:txBody>
          <a:bodyPr lIns="0" tIns="0" rIns="0" bIns="0">
            <a:noAutofit/>
          </a:bodyPr>
          <a:p>
            <a:pPr algn="just" indent="0">
              <a:lnSpc>
                <a:spcPts val="1920"/>
              </a:lnSpc>
              <a:spcBef>
                <a:spcPts val="1260"/>
              </a:spcBef>
            </a:pPr>
            <a:r>
              <a:rPr lang="ru" sz="1600">
                <a:solidFill>
                  <a:srgbClr val="FFFFFF"/>
                </a:solidFill>
                <a:latin typeface="Times New Roman"/>
              </a:rPr>
              <a:t>Никотин, содержащийся в аэрозоле, вызывает сужение артерий, а это может привести к сердечному приступу. Человеческий мозг достигает полной зрелости примерно в 25 лет. До этого возраста он особенно уязвим для никотина. Поэтому в зоне особого риска дети и подростки. В долгосрочной перспективе у них могут возникнуть необратимые изменения в префронтальной коре, той части мозга, которая отвечает за принятие решений.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2996184" y="3590544"/>
            <a:ext cx="3108960" cy="1389888"/>
          </a:xfrm>
          <a:prstGeom prst="rect">
            <a:avLst/>
          </a:prstGeom>
        </p:spPr>
      </p:pic>
      <p:sp>
        <p:nvSpPr>
          <p:cNvPr id="3" name=""/>
          <p:cNvSpPr/>
          <p:nvPr/>
        </p:nvSpPr>
        <p:spPr>
          <a:xfrm>
            <a:off x="353568" y="451104"/>
            <a:ext cx="8217408" cy="3127248"/>
          </a:xfrm>
          <a:prstGeom prst="rect">
            <a:avLst/>
          </a:prstGeom>
          <a:solidFill>
            <a:srgbClr val="3A080B"/>
          </a:solidFill>
        </p:spPr>
        <p:txBody>
          <a:bodyPr lIns="0" tIns="0" rIns="0" bIns="0">
            <a:noAutofit/>
          </a:bodyPr>
          <a:p>
            <a:pPr algn="ctr" marR="241300" indent="0">
              <a:spcAft>
                <a:spcPts val="1680"/>
              </a:spcAft>
            </a:pPr>
            <a:r>
              <a:rPr lang="ru" b="1" sz="2800">
                <a:solidFill>
                  <a:srgbClr val="FFFFFF"/>
                </a:solidFill>
                <a:latin typeface="Times New Roman"/>
              </a:rPr>
              <a:t>В зоне риска те, кто рядом</a:t>
            </a:r>
          </a:p>
          <a:p>
            <a:pPr algn="just" indent="292100">
              <a:lnSpc>
                <a:spcPts val="1680"/>
              </a:lnSpc>
              <a:spcAft>
                <a:spcPts val="1050"/>
              </a:spcAft>
            </a:pPr>
            <a:r>
              <a:rPr lang="ru" sz="1400">
                <a:solidFill>
                  <a:srgbClr val="FFFFFF"/>
                </a:solidFill>
                <a:latin typeface="Times New Roman"/>
              </a:rPr>
              <a:t>Многие убеждены, что электронные сигареты можно использовать везде, даже в местах, где курение запрещено. Их аргумент: ведь это просто безвредный пар, как из чайника, он никому не помешает, это же не табачный дым. Но это не так.</a:t>
            </a:r>
          </a:p>
          <a:p>
            <a:pPr algn="just" indent="292100">
              <a:lnSpc>
                <a:spcPts val="1656"/>
              </a:lnSpc>
              <a:spcAft>
                <a:spcPts val="1050"/>
              </a:spcAft>
            </a:pPr>
            <a:r>
              <a:rPr lang="ru" sz="1400">
                <a:solidFill>
                  <a:srgbClr val="FFFFFF"/>
                </a:solidFill>
                <a:latin typeface="Times New Roman"/>
              </a:rPr>
              <a:t>Напомним, что пар — это газообразное состояние вещества. А электронные сигареты выделяют аэрозоль, то есть, взвесь частиц в газе. И это огромная разница. Мелкие частицы аэрозоля всегда травмируют лёгкие, могут вызывать раздражение альвеол, кашель и другие респираторные проблемы.</a:t>
            </a:r>
          </a:p>
          <a:p>
            <a:pPr algn="just" indent="292100">
              <a:lnSpc>
                <a:spcPts val="1680"/>
              </a:lnSpc>
            </a:pPr>
            <a:r>
              <a:rPr lang="ru" sz="1400">
                <a:solidFill>
                  <a:srgbClr val="FFFFFF"/>
                </a:solidFill>
                <a:latin typeface="Times New Roman"/>
              </a:rPr>
              <a:t>Помимо воды в жидкости для электронных сигарет есть ещё пропиленгликоль или растительный глицерин, жидкие носители для никотина. Они признаны безопасными, если используются в пищевом производстве, но их никто не признавал безопасными для вдыхания. Находится рядом с курильщиком может быть опасным, если человек попадает в зону выдыхаемого аэрозоля.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