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2"/>
  </p:notesMasterIdLst>
  <p:sldIdLst>
    <p:sldId id="291" r:id="rId2"/>
    <p:sldId id="275" r:id="rId3"/>
    <p:sldId id="295" r:id="rId4"/>
    <p:sldId id="294" r:id="rId5"/>
    <p:sldId id="285" r:id="rId6"/>
    <p:sldId id="297" r:id="rId7"/>
    <p:sldId id="298" r:id="rId8"/>
    <p:sldId id="268" r:id="rId9"/>
    <p:sldId id="273" r:id="rId10"/>
    <p:sldId id="270" r:id="rId11"/>
    <p:sldId id="271" r:id="rId12"/>
    <p:sldId id="299" r:id="rId13"/>
    <p:sldId id="287" r:id="rId14"/>
    <p:sldId id="296" r:id="rId15"/>
    <p:sldId id="300" r:id="rId16"/>
    <p:sldId id="282" r:id="rId17"/>
    <p:sldId id="302" r:id="rId18"/>
    <p:sldId id="303" r:id="rId19"/>
    <p:sldId id="304" r:id="rId20"/>
    <p:sldId id="30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Любовь Кошелева" initials="ЛК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A9E1"/>
    <a:srgbClr val="00CC66"/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9" autoAdjust="0"/>
    <p:restoredTop sz="89660" autoAdjust="0"/>
  </p:normalViewPr>
  <p:slideViewPr>
    <p:cSldViewPr>
      <p:cViewPr varScale="1">
        <p:scale>
          <a:sx n="100" d="100"/>
          <a:sy n="100" d="100"/>
        </p:scale>
        <p:origin x="178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A4D90-D08C-4C3A-8D14-757E84E27143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868521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4495B-ECAA-4553-8624-644DED231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274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4495B-ECAA-4553-8624-644DED2314C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2660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84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47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47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4495B-ECAA-4553-8624-644DED2314C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439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4495B-ECAA-4553-8624-644DED2314C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724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4495B-ECAA-4553-8624-644DED2314C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03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47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4495B-ECAA-4553-8624-644DED2314C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5462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4495B-ECAA-4553-8624-644DED2314C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451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ED8B-4FF7-4641-AA3F-5ED410CD1875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11C5-F1EA-40B7-8E16-AC535FB0D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062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ED8B-4FF7-4641-AA3F-5ED410CD1875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11C5-F1EA-40B7-8E16-AC535FB0D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218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772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ED8B-4FF7-4641-AA3F-5ED410CD1875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11C5-F1EA-40B7-8E16-AC535FB0D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661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ED8B-4FF7-4641-AA3F-5ED410CD1875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11C5-F1EA-40B7-8E16-AC535FB0D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613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ED8B-4FF7-4641-AA3F-5ED410CD1875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11C5-F1EA-40B7-8E16-AC535FB0D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246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4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ED8B-4FF7-4641-AA3F-5ED410CD1875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11C5-F1EA-40B7-8E16-AC535FB0D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231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ED8B-4FF7-4641-AA3F-5ED410CD1875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11C5-F1EA-40B7-8E16-AC535FB0D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218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ED8B-4FF7-4641-AA3F-5ED410CD1875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11C5-F1EA-40B7-8E16-AC535FB0D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945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ED8B-4FF7-4641-AA3F-5ED410CD1875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11C5-F1EA-40B7-8E16-AC535FB0D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779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ED8B-4FF7-4641-AA3F-5ED410CD1875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11C5-F1EA-40B7-8E16-AC535FB0D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508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ED8B-4FF7-4641-AA3F-5ED410CD1875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11C5-F1EA-40B7-8E16-AC535FB0D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055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FED8B-4FF7-4641-AA3F-5ED410CD1875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711C5-F1EA-40B7-8E16-AC535FB0D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829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image" Target="../media/image35.png"/><Relationship Id="rId21" Type="http://schemas.openxmlformats.org/officeDocument/2006/relationships/image" Target="../media/image34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19" Type="http://schemas.openxmlformats.org/officeDocument/2006/relationships/image" Target="../media/image51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3.png"/><Relationship Id="rId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adezhda.kosheleva.LIGAINTERNET\Downloads\зебра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47662"/>
            <a:ext cx="5914971" cy="333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nadezhda.kosheleva.LIGAINTERNET\Downloads\светофо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21" y="1336145"/>
            <a:ext cx="927093" cy="2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69253" y="566704"/>
            <a:ext cx="26757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равила   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69253" y="1190275"/>
            <a:ext cx="298703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орожного</a:t>
            </a:r>
            <a:b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вижения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96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11527" y="410607"/>
            <a:ext cx="42838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Социальная сеть</a:t>
            </a:r>
            <a:endParaRPr lang="ru-RU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34" y="601920"/>
            <a:ext cx="3103022" cy="2972075"/>
          </a:xfrm>
          <a:prstGeom prst="rect">
            <a:avLst/>
          </a:prstGeom>
        </p:spPr>
      </p:pic>
      <p:pic>
        <p:nvPicPr>
          <p:cNvPr id="1026" name="Picture 2" descr="C:\Users\nadezhda.kosheleva.LIGAINTERNET\Downloads\ЗЕМЛЯ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350" y="2279483"/>
            <a:ext cx="2525004" cy="246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nadezhda.kosheleva.LIGAINTERNET\Downloads\1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65648">
            <a:off x="4826253" y="1526190"/>
            <a:ext cx="873492" cy="108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nadezhda.kosheleva.LIGAINTERNET\Downloads\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1231">
            <a:off x="5699646" y="1419985"/>
            <a:ext cx="586131" cy="109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nadezhda.kosheleva.LIGAINTERNET\Downloads\1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2703">
            <a:off x="6236493" y="1204124"/>
            <a:ext cx="795954" cy="144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nadezhda.kosheleva.LIGAINTERNET\Downloads\1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24799">
            <a:off x="4264376" y="2067094"/>
            <a:ext cx="739782" cy="127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nadezhda.kosheleva.LIGAINTERNET\Downloads\15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24237" y="3068306"/>
            <a:ext cx="700489" cy="101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nadezhda.kosheleva.LIGAINTERNET\Downloads\23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85250">
            <a:off x="5293081" y="4574378"/>
            <a:ext cx="953667" cy="118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nadezhda.kosheleva.LIGAINTERNET\Downloads\16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81382">
            <a:off x="6923272" y="1600165"/>
            <a:ext cx="1002019" cy="123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nadezhda.kosheleva.LIGAINTERNET\Downloads\17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45849">
            <a:off x="7324094" y="3997081"/>
            <a:ext cx="560644" cy="108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nadezhda.kosheleva.LIGAINTERNET\Downloads\18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93014">
            <a:off x="6089418" y="4503947"/>
            <a:ext cx="1090105" cy="12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nadezhda.kosheleva.LIGAINTERNET\Downloads\19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38300">
            <a:off x="7240591" y="2410519"/>
            <a:ext cx="823592" cy="101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nadezhda.kosheleva.LIGAINTERNET\Downloads\20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86559">
            <a:off x="7500514" y="3581698"/>
            <a:ext cx="603595" cy="112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nadezhda.kosheleva.LIGAINTERNET\Downloads\21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26584">
            <a:off x="3925348" y="3456673"/>
            <a:ext cx="720864" cy="130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nadezhda.kosheleva.LIGAINTERNET\Downloads\22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35339">
            <a:off x="3959583" y="2636858"/>
            <a:ext cx="802048" cy="136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:\Users\nadezhda.kosheleva.LIGAINTERNET\Downloads\25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88774">
            <a:off x="6918566" y="4337619"/>
            <a:ext cx="605892" cy="116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C:\Users\nadezhda.kosheleva.LIGAINTERNET\Downloads\26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90011">
            <a:off x="4408085" y="4005000"/>
            <a:ext cx="1194586" cy="138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C:\Users\nadezhda.kosheleva.LIGAINTERNET\Downloads\Картинки для уроков\бармалей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036" y="1426063"/>
            <a:ext cx="1098868" cy="113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957836"/>
            <a:ext cx="2257388" cy="1930204"/>
          </a:xfrm>
          <a:prstGeom prst="rect">
            <a:avLst/>
          </a:prstGeom>
        </p:spPr>
      </p:pic>
      <p:pic>
        <p:nvPicPr>
          <p:cNvPr id="31" name="Picture 22" descr="C:\Users\nadezhda.kosheleva.LIGAINTERNET\Downloads\Картинки для уроков\бармалей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32" y="1118450"/>
            <a:ext cx="2040311" cy="210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7" descr="C:\Users\nadezhda.kosheleva.LIGAINTERNET\Downloads\20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926" y="1837092"/>
            <a:ext cx="772454" cy="143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86110" y="-164144"/>
            <a:ext cx="27285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  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014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000"/>
                            </p:stCondLst>
                            <p:childTnLst>
                              <p:par>
                                <p:cTn id="8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5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556 -0.23502 C -0.44705 -0.24312 -0.41702 -0.25075 -0.40678 -0.25075 C -0.34011 -0.25075 -0.27223 -0.12515 -0.27223 0.00116 C -0.27223 -0.06246 -0.23803 -0.12515 -0.20573 -0.12515 C -0.17188 -0.12515 -0.13959 -0.06153 -0.13959 0.00116 C -0.13959 -0.0303 -0.12257 -0.06246 -0.10539 -0.06246 C -0.08837 -0.06246 -0.07153 -0.03123 -0.07153 0.00116 C -0.07153 -0.01504 -0.06285 -0.0303 -0.05452 -0.0303 C -0.04584 -0.0303 -0.03733 -0.01434 -0.03733 0.00116 C -0.03733 -0.00717 -0.03282 -0.01504 -0.02865 -0.01504 C -0.02639 -0.01504 -0.02032 -0.00694 -0.02032 0.00116 C -0.02032 -0.00301 -0.01806 -0.00717 -0.0158 -0.00717 C -0.0158 -0.0081 -0.01129 -0.00324 -0.01129 0.00116 C -0.01129 -0.00116 -0.01129 -0.00301 -0.00903 -0.00301 C -0.00903 -0.00208 -0.00678 -0.00116 -0.00678 0.00116 C -0.00678 1.56142E-6 -0.00678 -0.00116 -0.00678 -0.00208 C -0.00452 -0.00208 -0.00452 -0.00116 -0.00452 1.56142E-6 C -0.00226 1.56142E-6 -0.00226 -0.00116 -0.00226 -0.00208 C 4.72222E-6 -0.00208 4.72222E-6 -0.00116 4.72222E-6 1.56142E-6 " pathEditMode="relative" rAng="0" ptsTypes="fffffffffffffffffff">
                                      <p:cBhvr>
                                        <p:cTn id="10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78" y="110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1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3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adezhda.kosheleva.LIGAINTERNET\Downloads\мошенни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020" y="714715"/>
            <a:ext cx="2655124" cy="241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4932040" y="3536795"/>
            <a:ext cx="4067944" cy="3163539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b="1" dirty="0" smtClean="0">
                <a:latin typeface="Comic Sans MS" panose="030F0702030302020204" pitchFamily="66" charset="0"/>
              </a:rPr>
              <a:t>•Указать </a:t>
            </a:r>
            <a:r>
              <a:rPr lang="ru-RU" sz="1600" b="1" dirty="0">
                <a:latin typeface="Comic Sans MS" panose="030F0702030302020204" pitchFamily="66" charset="0"/>
              </a:rPr>
              <a:t>номер твоего  </a:t>
            </a:r>
            <a:r>
              <a:rPr lang="ru-RU" sz="1600" b="1" dirty="0" smtClean="0">
                <a:latin typeface="Comic Sans MS" panose="030F0702030302020204" pitchFamily="66" charset="0"/>
              </a:rPr>
              <a:t>мобильного телефона</a:t>
            </a:r>
          </a:p>
          <a:p>
            <a:pPr lvl="0"/>
            <a:endParaRPr lang="ru-RU" sz="1600" b="1" dirty="0">
              <a:latin typeface="Comic Sans MS" panose="030F0702030302020204" pitchFamily="66" charset="0"/>
            </a:endParaRPr>
          </a:p>
          <a:p>
            <a:pPr lvl="0"/>
            <a:r>
              <a:rPr lang="ru-RU" sz="1600" b="1" dirty="0" smtClean="0">
                <a:latin typeface="Comic Sans MS" panose="030F0702030302020204" pitchFamily="66" charset="0"/>
              </a:rPr>
              <a:t>•Отправить </a:t>
            </a:r>
            <a:r>
              <a:rPr lang="ru-RU" sz="1600" b="1" dirty="0">
                <a:latin typeface="Comic Sans MS" panose="030F0702030302020204" pitchFamily="66" charset="0"/>
              </a:rPr>
              <a:t>смс или позвонить на незнакомый номер </a:t>
            </a:r>
            <a:endParaRPr lang="ru-RU" sz="1600" b="1" dirty="0" smtClean="0">
              <a:latin typeface="Comic Sans MS" panose="030F0702030302020204" pitchFamily="66" charset="0"/>
            </a:endParaRPr>
          </a:p>
          <a:p>
            <a:pPr lvl="0"/>
            <a:endParaRPr lang="ru-RU" sz="1600" b="1" dirty="0">
              <a:latin typeface="Comic Sans MS" panose="030F0702030302020204" pitchFamily="66" charset="0"/>
            </a:endParaRPr>
          </a:p>
          <a:p>
            <a:pPr lvl="0"/>
            <a:r>
              <a:rPr lang="ru-RU" sz="1600" b="1" dirty="0" smtClean="0">
                <a:latin typeface="Comic Sans MS" panose="030F0702030302020204" pitchFamily="66" charset="0"/>
              </a:rPr>
              <a:t>•Перевести </a:t>
            </a:r>
            <a:r>
              <a:rPr lang="ru-RU" sz="1600" b="1" dirty="0">
                <a:latin typeface="Comic Sans MS" panose="030F0702030302020204" pitchFamily="66" charset="0"/>
              </a:rPr>
              <a:t>деньги на чей-то </a:t>
            </a:r>
            <a:r>
              <a:rPr lang="ru-RU" sz="1600" b="1" dirty="0" smtClean="0">
                <a:latin typeface="Comic Sans MS" panose="030F0702030302020204" pitchFamily="66" charset="0"/>
              </a:rPr>
              <a:t>номер</a:t>
            </a:r>
          </a:p>
          <a:p>
            <a:pPr lvl="0"/>
            <a:endParaRPr lang="ru-RU" sz="1600" b="1" dirty="0">
              <a:latin typeface="Comic Sans MS" panose="030F0702030302020204" pitchFamily="66" charset="0"/>
            </a:endParaRPr>
          </a:p>
          <a:p>
            <a:pPr lvl="0"/>
            <a:r>
              <a:rPr lang="ru-RU" sz="1600" b="1" dirty="0" smtClean="0">
                <a:latin typeface="Comic Sans MS" panose="030F0702030302020204" pitchFamily="66" charset="0"/>
              </a:rPr>
              <a:t>•Скачать </a:t>
            </a:r>
            <a:r>
              <a:rPr lang="ru-RU" sz="1600" b="1" dirty="0">
                <a:latin typeface="Comic Sans MS" panose="030F0702030302020204" pitchFamily="66" charset="0"/>
              </a:rPr>
              <a:t>файл или перейти по ссылке</a:t>
            </a:r>
          </a:p>
          <a:p>
            <a:pPr algn="ctr"/>
            <a:endParaRPr lang="ru-RU" dirty="0"/>
          </a:p>
        </p:txBody>
      </p:sp>
      <p:sp>
        <p:nvSpPr>
          <p:cNvPr id="15" name="Прямоугольник с двумя вырезанными противолежащими углами 14"/>
          <p:cNvSpPr/>
          <p:nvPr/>
        </p:nvSpPr>
        <p:spPr>
          <a:xfrm>
            <a:off x="4932040" y="3536795"/>
            <a:ext cx="4077116" cy="3163539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/>
          </a:p>
          <a:p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2053" name="Picture 5" descr="C:\Users\nadezhda.kosheleva.LIGAINTERNET\Downloads\капкан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828" y="5489841"/>
            <a:ext cx="1666434" cy="104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adezhda.kosheleva.LIGAINTERNET\Downloads\магазин смс рис фломастеры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91" y="4045003"/>
            <a:ext cx="3075321" cy="254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62394" y="4953146"/>
            <a:ext cx="113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Вирусы 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62394" y="5278329"/>
            <a:ext cx="214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DA9E1"/>
                </a:solidFill>
                <a:latin typeface="Comic Sans MS" panose="030F0702030302020204" pitchFamily="66" charset="0"/>
              </a:rPr>
              <a:t>Платные номера</a:t>
            </a:r>
            <a:endParaRPr lang="ru-RU" b="1" dirty="0">
              <a:solidFill>
                <a:srgbClr val="0DA9E1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62394" y="5648812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Опасные сайты</a:t>
            </a:r>
            <a:endParaRPr lang="ru-RU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90911" y="1162421"/>
            <a:ext cx="2274870" cy="7386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>
                <a:latin typeface="Comic Sans MS" panose="030F0702030302020204" pitchFamily="66" charset="0"/>
              </a:rPr>
              <a:t>Так работают Интернет- мошенники</a:t>
            </a:r>
            <a:r>
              <a:rPr lang="ru-RU" sz="1400" b="1" dirty="0" smtClean="0">
                <a:latin typeface="Comic Sans MS" panose="030F0702030302020204" pitchFamily="66" charset="0"/>
              </a:rPr>
              <a:t>!</a:t>
            </a:r>
          </a:p>
          <a:p>
            <a:endParaRPr lang="ru-RU" sz="1400" b="1" dirty="0"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97266" y="3948756"/>
            <a:ext cx="228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Comic Sans MS" panose="030F0702030302020204" pitchFamily="66" charset="0"/>
              </a:rPr>
              <a:t>Знай!</a:t>
            </a:r>
          </a:p>
          <a:p>
            <a:pPr lvl="0" algn="ctr"/>
            <a:r>
              <a:rPr lang="ru-RU" b="1" dirty="0">
                <a:solidFill>
                  <a:prstClr val="black"/>
                </a:solidFill>
                <a:latin typeface="Comic Sans MS" panose="030F0702030302020204" pitchFamily="66" charset="0"/>
              </a:rPr>
              <a:t> Это может быть </a:t>
            </a:r>
            <a:r>
              <a:rPr lang="ru-RU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ЛОВУШКА! </a:t>
            </a:r>
            <a:endParaRPr lang="ru-RU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39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3" grpId="0"/>
      <p:bldP spid="17" grpId="0"/>
      <p:bldP spid="18" grpId="1"/>
      <p:bldP spid="19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МОБИЛЬНЫЙ ИНТЕРНЕТ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12</a:t>
            </a:fld>
            <a:endParaRPr lang="ru-RU"/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428628" y="3712255"/>
            <a:ext cx="5685569" cy="51859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Следи за своим мобильным телефоном!</a:t>
            </a:r>
            <a:endParaRPr lang="ru-RU" dirty="0"/>
          </a:p>
        </p:txBody>
      </p:sp>
      <p:sp>
        <p:nvSpPr>
          <p:cNvPr id="30" name="Объект 2"/>
          <p:cNvSpPr txBox="1">
            <a:spLocks/>
          </p:cNvSpPr>
          <p:nvPr/>
        </p:nvSpPr>
        <p:spPr>
          <a:xfrm>
            <a:off x="428628" y="847634"/>
            <a:ext cx="5685569" cy="54213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pc="-40" dirty="0" smtClean="0"/>
              <a:t>В мобильном </a:t>
            </a:r>
            <a:r>
              <a:rPr lang="ru-RU" spc="-40" dirty="0"/>
              <a:t>телефоне много важной информации!</a:t>
            </a:r>
          </a:p>
        </p:txBody>
      </p:sp>
      <p:sp>
        <p:nvSpPr>
          <p:cNvPr id="36" name="Объект 2"/>
          <p:cNvSpPr txBox="1">
            <a:spLocks/>
          </p:cNvSpPr>
          <p:nvPr/>
        </p:nvSpPr>
        <p:spPr>
          <a:xfrm>
            <a:off x="428620" y="4391616"/>
            <a:ext cx="5685577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Установи пароль на включение мобильного телефона!</a:t>
            </a:r>
            <a:endParaRPr lang="ru-RU" sz="1600" dirty="0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428626" y="1641479"/>
            <a:ext cx="5685570" cy="184795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Список контактов;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Личные фотографии/видеозаписи;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Данные доступа к электронной почте и иным аккаунтам в сети;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Данные о банковских </a:t>
            </a:r>
            <a:r>
              <a:rPr lang="ru-RU" dirty="0" smtClean="0"/>
              <a:t>картах и платежах</a:t>
            </a:r>
            <a:r>
              <a:rPr lang="ru-RU" dirty="0"/>
              <a:t>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Привязка к </a:t>
            </a:r>
            <a:r>
              <a:rPr lang="ru-RU" dirty="0"/>
              <a:t>балансу </a:t>
            </a:r>
            <a:r>
              <a:rPr lang="ru-RU" dirty="0" smtClean="0"/>
              <a:t>сим-карты.</a:t>
            </a:r>
            <a:endParaRPr lang="ru-RU" dirty="0"/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428621" y="5116962"/>
            <a:ext cx="5685576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Установи мобильный антивирус!</a:t>
            </a:r>
            <a:endParaRPr lang="ru-RU" sz="1600" dirty="0"/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428620" y="5858385"/>
            <a:ext cx="5685576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Игнорируй звонки и СМС с незнакомых номеров!</a:t>
            </a:r>
            <a:endParaRPr lang="ru-RU" sz="16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118700"/>
            <a:ext cx="1872208" cy="439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76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nadezhda.kosheleva.LIGAINTERNET\Downloads\МЫШЕЛОВ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625" y="3143170"/>
            <a:ext cx="2000254" cy="99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9507">
            <a:off x="2012436" y="545080"/>
            <a:ext cx="3217714" cy="3166307"/>
          </a:xfrm>
          <a:prstGeom prst="rect">
            <a:avLst/>
          </a:prstGeom>
        </p:spPr>
      </p:pic>
      <p:pic>
        <p:nvPicPr>
          <p:cNvPr id="15" name="Picture 2" descr="C:\Users\nadezhda.kosheleva.LIGAINTERNET\Downloads\мошенник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05" y="3891364"/>
            <a:ext cx="2655124" cy="241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nadezhda.kosheleva.LIGAINTERNET\Downloads\родители и дети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395" y="4302433"/>
            <a:ext cx="3114968" cy="187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409593" y="3699222"/>
            <a:ext cx="2588883" cy="8309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Comic Sans MS" panose="030F0702030302020204" pitchFamily="66" charset="0"/>
              </a:rPr>
              <a:t>Если </a:t>
            </a:r>
            <a:r>
              <a:rPr lang="ru-RU" sz="1600" b="1" dirty="0">
                <a:latin typeface="Comic Sans MS" panose="030F0702030302020204" pitchFamily="66" charset="0"/>
              </a:rPr>
              <a:t>ты получил СМС или звонок </a:t>
            </a:r>
            <a:r>
              <a:rPr lang="ru-RU" sz="1600" b="1" dirty="0" smtClean="0">
                <a:latin typeface="Comic Sans MS" panose="030F0702030302020204" pitchFamily="66" charset="0"/>
              </a:rPr>
              <a:t/>
            </a:r>
            <a:br>
              <a:rPr lang="ru-RU" sz="1600" b="1" dirty="0" smtClean="0">
                <a:latin typeface="Comic Sans MS" panose="030F0702030302020204" pitchFamily="66" charset="0"/>
              </a:rPr>
            </a:br>
            <a:r>
              <a:rPr lang="ru-RU" sz="1600" b="1" dirty="0" smtClean="0">
                <a:latin typeface="Comic Sans MS" panose="030F0702030302020204" pitchFamily="66" charset="0"/>
              </a:rPr>
              <a:t>с </a:t>
            </a:r>
            <a:r>
              <a:rPr lang="ru-RU" sz="1600" b="1" dirty="0">
                <a:latin typeface="Comic Sans MS" panose="030F0702030302020204" pitchFamily="66" charset="0"/>
              </a:rPr>
              <a:t>незнакомого </a:t>
            </a:r>
            <a:r>
              <a:rPr lang="ru-RU" sz="1600" b="1" dirty="0" smtClean="0">
                <a:latin typeface="Comic Sans MS" panose="030F0702030302020204" pitchFamily="66" charset="0"/>
              </a:rPr>
              <a:t>номера…</a:t>
            </a:r>
            <a:endParaRPr lang="ru-RU" sz="1600" b="1" dirty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34368" y="3700355"/>
            <a:ext cx="2489559" cy="8309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Comic Sans MS" panose="030F0702030302020204" pitchFamily="66" charset="0"/>
              </a:rPr>
              <a:t>Будь осторожен, </a:t>
            </a:r>
            <a:r>
              <a:rPr lang="ru-RU" sz="1600" b="1" dirty="0" smtClean="0">
                <a:latin typeface="Comic Sans MS" panose="030F0702030302020204" pitchFamily="66" charset="0"/>
              </a:rPr>
              <a:t/>
            </a:r>
            <a:br>
              <a:rPr lang="ru-RU" sz="1600" b="1" dirty="0" smtClean="0">
                <a:latin typeface="Comic Sans MS" panose="030F0702030302020204" pitchFamily="66" charset="0"/>
              </a:rPr>
            </a:br>
            <a:r>
              <a:rPr lang="ru-RU" sz="1600" b="1" dirty="0" smtClean="0">
                <a:latin typeface="Comic Sans MS" panose="030F0702030302020204" pitchFamily="66" charset="0"/>
              </a:rPr>
              <a:t>это </a:t>
            </a:r>
            <a:r>
              <a:rPr lang="ru-RU" sz="1600" b="1" dirty="0">
                <a:latin typeface="Comic Sans MS" panose="030F0702030302020204" pitchFamily="66" charset="0"/>
              </a:rPr>
              <a:t>может быть МОШЕННИК!</a:t>
            </a:r>
          </a:p>
        </p:txBody>
      </p:sp>
    </p:spTree>
    <p:extLst>
      <p:ext uri="{BB962C8B-B14F-4D97-AF65-F5344CB8AC3E}">
        <p14:creationId xmlns:p14="http://schemas.microsoft.com/office/powerpoint/2010/main" val="225149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-99392"/>
            <a:ext cx="51759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Компьютерный вирус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6" name="Picture 4" descr="C:\Users\nadezhda.kosheleva.LIGAINTERNET\Downloads\комп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39020"/>
            <a:ext cx="6465455" cy="497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536" y="736519"/>
            <a:ext cx="2364774" cy="2022026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670" y="1714298"/>
            <a:ext cx="2334584" cy="1546820"/>
          </a:xfrm>
          <a:prstGeom prst="rect">
            <a:avLst/>
          </a:prstGeom>
        </p:spPr>
      </p:pic>
      <p:sp>
        <p:nvSpPr>
          <p:cNvPr id="6" name="Штриховая стрелка вправо 5"/>
          <p:cNvSpPr/>
          <p:nvPr/>
        </p:nvSpPr>
        <p:spPr>
          <a:xfrm rot="19568077">
            <a:off x="3497613" y="3328474"/>
            <a:ext cx="372431" cy="247348"/>
          </a:xfrm>
          <a:prstGeom prst="striped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9" name="Picture 7" descr="C:\Users\nadezhda.kosheleva.LIGAINTERNET\Downloads\компьютерный вирус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015" y="1742763"/>
            <a:ext cx="2604239" cy="211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C:\Users\nadezhda.kosheleva.LIGAINTERNET\Downloads\доктор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65770"/>
            <a:ext cx="1944216" cy="269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nadezhda.kosheleva.LIGAINTERNET\Downloads\антивирус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853" y="2799559"/>
            <a:ext cx="1192827" cy="153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13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76468E-6 L 0.12864 -0.1500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24" y="-75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42461E-6 L 0.39375 -0.19311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-9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6" y="0"/>
            <a:ext cx="7637202" cy="685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ИНТЕРНЕТ–ЗАВИСИМОСТЬ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15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416" y="577812"/>
            <a:ext cx="3482615" cy="529072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428625" y="675899"/>
            <a:ext cx="4511865" cy="519263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ru-RU" dirty="0" smtClean="0"/>
              <a:t>Признаки 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сидишь за компьютером больше </a:t>
            </a:r>
            <a:br>
              <a:rPr lang="ru-RU" dirty="0" smtClean="0"/>
            </a:br>
            <a:r>
              <a:rPr lang="ru-RU" dirty="0" smtClean="0"/>
              <a:t>1 часа в день;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не хочешь отрываться от компьютера;</a:t>
            </a:r>
            <a:endParaRPr lang="ru-RU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в</a:t>
            </a:r>
            <a:r>
              <a:rPr lang="ru-RU" dirty="0" smtClean="0"/>
              <a:t>ключаешь компьютер раньше, </a:t>
            </a:r>
            <a:br>
              <a:rPr lang="ru-RU" dirty="0" smtClean="0"/>
            </a:br>
            <a:r>
              <a:rPr lang="ru-RU" dirty="0" smtClean="0"/>
              <a:t>чем умоешься;</a:t>
            </a:r>
            <a:endParaRPr lang="ru-RU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лучше поиграешь, чем поешь;</a:t>
            </a:r>
            <a:endParaRPr lang="ru-RU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плохо спишь и не высыпаешься;</a:t>
            </a:r>
            <a:endParaRPr lang="ru-RU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у</a:t>
            </a:r>
            <a:r>
              <a:rPr lang="ru-RU" dirty="0" smtClean="0"/>
              <a:t>добней общаться в сети, </a:t>
            </a:r>
            <a:br>
              <a:rPr lang="ru-RU" dirty="0" smtClean="0"/>
            </a:br>
            <a:r>
              <a:rPr lang="ru-RU" dirty="0" smtClean="0"/>
              <a:t>чем в жизни;</a:t>
            </a:r>
            <a:endParaRPr lang="ru-RU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р</a:t>
            </a:r>
            <a:r>
              <a:rPr lang="ru-RU" dirty="0" smtClean="0"/>
              <a:t>угаешься с взрослыми, когда нужно выключить компьютер;</a:t>
            </a:r>
            <a:endParaRPr lang="ru-RU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г</a:t>
            </a:r>
            <a:r>
              <a:rPr lang="ru-RU" dirty="0" smtClean="0"/>
              <a:t>отов солгать, чтобы посидеть </a:t>
            </a:r>
            <a:br>
              <a:rPr lang="ru-RU" dirty="0" smtClean="0"/>
            </a:br>
            <a:r>
              <a:rPr lang="ru-RU" dirty="0" smtClean="0"/>
              <a:t>за компьютером подольше</a:t>
            </a:r>
            <a:r>
              <a:rPr lang="ru-RU" dirty="0"/>
              <a:t>.</a:t>
            </a:r>
            <a:endParaRPr lang="ru-RU" dirty="0" smtClean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4" y="6057916"/>
            <a:ext cx="7787327" cy="49300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177800" indent="-1778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ru-RU" sz="1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Ограничь пользование интернетом, живи реальной жизнью!</a:t>
            </a:r>
            <a:endParaRPr lang="ru-RU" sz="1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877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85192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Цени свое время 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100" name="Picture 4" descr="C:\Users\nadezhda.kosheleva.LIGAINTERNET\Downloads\часы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1818893"/>
            <a:ext cx="3700675" cy="377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321" y="2503202"/>
            <a:ext cx="3408807" cy="2104505"/>
          </a:xfrm>
          <a:prstGeom prst="rect">
            <a:avLst/>
          </a:prstGeom>
        </p:spPr>
      </p:pic>
      <p:pic>
        <p:nvPicPr>
          <p:cNvPr id="1026" name="Picture 2" descr="C:\Users\nadezhda.kosheleva.LIGAINTERNET\Downloads\лыжи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581" y="1818893"/>
            <a:ext cx="2116170" cy="154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adezhda.kosheleva.LIGAINTERNET\Downloads\дерево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4" y="4698257"/>
            <a:ext cx="1713356" cy="172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nadezhda.kosheleva.LIGAINTERNET\Downloads\ракетки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472" y="855781"/>
            <a:ext cx="1669830" cy="148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nadezhda.kosheleva.LIGAINTERNET\Downloads\солнышко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6144"/>
            <a:ext cx="2160240" cy="229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nadezhda.kosheleva.LIGAINTERNET\Downloads\мяч (1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867" y="4654407"/>
            <a:ext cx="1107593" cy="111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326729" y="3481580"/>
            <a:ext cx="2469374" cy="1379196"/>
          </a:xfrm>
          <a:custGeom>
            <a:avLst/>
            <a:gdLst>
              <a:gd name="connsiteX0" fmla="*/ 0 w 2132624"/>
              <a:gd name="connsiteY0" fmla="*/ 0 h 1415772"/>
              <a:gd name="connsiteX1" fmla="*/ 2132624 w 2132624"/>
              <a:gd name="connsiteY1" fmla="*/ 0 h 1415772"/>
              <a:gd name="connsiteX2" fmla="*/ 2132624 w 2132624"/>
              <a:gd name="connsiteY2" fmla="*/ 1415772 h 1415772"/>
              <a:gd name="connsiteX3" fmla="*/ 0 w 2132624"/>
              <a:gd name="connsiteY3" fmla="*/ 1415772 h 1415772"/>
              <a:gd name="connsiteX4" fmla="*/ 0 w 2132624"/>
              <a:gd name="connsiteY4" fmla="*/ 0 h 1415772"/>
              <a:gd name="connsiteX0" fmla="*/ 0 w 2132624"/>
              <a:gd name="connsiteY0" fmla="*/ 0 h 1415772"/>
              <a:gd name="connsiteX1" fmla="*/ 1998512 w 2132624"/>
              <a:gd name="connsiteY1" fmla="*/ 12192 h 1415772"/>
              <a:gd name="connsiteX2" fmla="*/ 2132624 w 2132624"/>
              <a:gd name="connsiteY2" fmla="*/ 1415772 h 1415772"/>
              <a:gd name="connsiteX3" fmla="*/ 0 w 2132624"/>
              <a:gd name="connsiteY3" fmla="*/ 1415772 h 1415772"/>
              <a:gd name="connsiteX4" fmla="*/ 0 w 2132624"/>
              <a:gd name="connsiteY4" fmla="*/ 0 h 1415772"/>
              <a:gd name="connsiteX0" fmla="*/ 0 w 1998512"/>
              <a:gd name="connsiteY0" fmla="*/ 0 h 1415772"/>
              <a:gd name="connsiteX1" fmla="*/ 1998512 w 1998512"/>
              <a:gd name="connsiteY1" fmla="*/ 12192 h 1415772"/>
              <a:gd name="connsiteX2" fmla="*/ 1779056 w 1998512"/>
              <a:gd name="connsiteY2" fmla="*/ 1318236 h 1415772"/>
              <a:gd name="connsiteX3" fmla="*/ 0 w 1998512"/>
              <a:gd name="connsiteY3" fmla="*/ 1415772 h 1415772"/>
              <a:gd name="connsiteX4" fmla="*/ 0 w 1998512"/>
              <a:gd name="connsiteY4" fmla="*/ 0 h 1415772"/>
              <a:gd name="connsiteX0" fmla="*/ 0 w 1998512"/>
              <a:gd name="connsiteY0" fmla="*/ 0 h 1415772"/>
              <a:gd name="connsiteX1" fmla="*/ 1998512 w 1998512"/>
              <a:gd name="connsiteY1" fmla="*/ 12192 h 1415772"/>
              <a:gd name="connsiteX2" fmla="*/ 1908218 w 1998512"/>
              <a:gd name="connsiteY2" fmla="*/ 541780 h 1415772"/>
              <a:gd name="connsiteX3" fmla="*/ 1779056 w 1998512"/>
              <a:gd name="connsiteY3" fmla="*/ 1318236 h 1415772"/>
              <a:gd name="connsiteX4" fmla="*/ 0 w 1998512"/>
              <a:gd name="connsiteY4" fmla="*/ 1415772 h 1415772"/>
              <a:gd name="connsiteX5" fmla="*/ 0 w 1998512"/>
              <a:gd name="connsiteY5" fmla="*/ 0 h 1415772"/>
              <a:gd name="connsiteX0" fmla="*/ 0 w 2115482"/>
              <a:gd name="connsiteY0" fmla="*/ 0 h 1415772"/>
              <a:gd name="connsiteX1" fmla="*/ 1998512 w 2115482"/>
              <a:gd name="connsiteY1" fmla="*/ 12192 h 1415772"/>
              <a:gd name="connsiteX2" fmla="*/ 2115482 w 2115482"/>
              <a:gd name="connsiteY2" fmla="*/ 675892 h 1415772"/>
              <a:gd name="connsiteX3" fmla="*/ 1779056 w 2115482"/>
              <a:gd name="connsiteY3" fmla="*/ 1318236 h 1415772"/>
              <a:gd name="connsiteX4" fmla="*/ 0 w 2115482"/>
              <a:gd name="connsiteY4" fmla="*/ 1415772 h 1415772"/>
              <a:gd name="connsiteX5" fmla="*/ 0 w 2115482"/>
              <a:gd name="connsiteY5" fmla="*/ 0 h 1415772"/>
              <a:gd name="connsiteX0" fmla="*/ 0 w 2115482"/>
              <a:gd name="connsiteY0" fmla="*/ 0 h 1415772"/>
              <a:gd name="connsiteX1" fmla="*/ 1998512 w 2115482"/>
              <a:gd name="connsiteY1" fmla="*/ 12192 h 1415772"/>
              <a:gd name="connsiteX2" fmla="*/ 2115482 w 2115482"/>
              <a:gd name="connsiteY2" fmla="*/ 675892 h 1415772"/>
              <a:gd name="connsiteX3" fmla="*/ 1779056 w 2115482"/>
              <a:gd name="connsiteY3" fmla="*/ 1318236 h 1415772"/>
              <a:gd name="connsiteX4" fmla="*/ 0 w 2115482"/>
              <a:gd name="connsiteY4" fmla="*/ 1415772 h 1415772"/>
              <a:gd name="connsiteX5" fmla="*/ 2604 w 2115482"/>
              <a:gd name="connsiteY5" fmla="*/ 553972 h 1415772"/>
              <a:gd name="connsiteX6" fmla="*/ 0 w 2115482"/>
              <a:gd name="connsiteY6" fmla="*/ 0 h 1415772"/>
              <a:gd name="connsiteX0" fmla="*/ 0 w 2115482"/>
              <a:gd name="connsiteY0" fmla="*/ 0 h 1415772"/>
              <a:gd name="connsiteX1" fmla="*/ 1998512 w 2115482"/>
              <a:gd name="connsiteY1" fmla="*/ 12192 h 1415772"/>
              <a:gd name="connsiteX2" fmla="*/ 2115482 w 2115482"/>
              <a:gd name="connsiteY2" fmla="*/ 675892 h 1415772"/>
              <a:gd name="connsiteX3" fmla="*/ 1779056 w 2115482"/>
              <a:gd name="connsiteY3" fmla="*/ 1318236 h 1415772"/>
              <a:gd name="connsiteX4" fmla="*/ 0 w 2115482"/>
              <a:gd name="connsiteY4" fmla="*/ 1415772 h 1415772"/>
              <a:gd name="connsiteX5" fmla="*/ 2604 w 2115482"/>
              <a:gd name="connsiteY5" fmla="*/ 553972 h 1415772"/>
              <a:gd name="connsiteX6" fmla="*/ 167943 w 2115482"/>
              <a:gd name="connsiteY6" fmla="*/ 212596 h 1415772"/>
              <a:gd name="connsiteX7" fmla="*/ 0 w 2115482"/>
              <a:gd name="connsiteY7" fmla="*/ 0 h 1415772"/>
              <a:gd name="connsiteX0" fmla="*/ 382346 w 2115482"/>
              <a:gd name="connsiteY0" fmla="*/ 12192 h 1403580"/>
              <a:gd name="connsiteX1" fmla="*/ 1998512 w 2115482"/>
              <a:gd name="connsiteY1" fmla="*/ 0 h 1403580"/>
              <a:gd name="connsiteX2" fmla="*/ 2115482 w 2115482"/>
              <a:gd name="connsiteY2" fmla="*/ 663700 h 1403580"/>
              <a:gd name="connsiteX3" fmla="*/ 1779056 w 2115482"/>
              <a:gd name="connsiteY3" fmla="*/ 1306044 h 1403580"/>
              <a:gd name="connsiteX4" fmla="*/ 0 w 2115482"/>
              <a:gd name="connsiteY4" fmla="*/ 1403580 h 1403580"/>
              <a:gd name="connsiteX5" fmla="*/ 2604 w 2115482"/>
              <a:gd name="connsiteY5" fmla="*/ 541780 h 1403580"/>
              <a:gd name="connsiteX6" fmla="*/ 167943 w 2115482"/>
              <a:gd name="connsiteY6" fmla="*/ 200404 h 1403580"/>
              <a:gd name="connsiteX7" fmla="*/ 382346 w 2115482"/>
              <a:gd name="connsiteY7" fmla="*/ 12192 h 1403580"/>
              <a:gd name="connsiteX0" fmla="*/ 379742 w 2112878"/>
              <a:gd name="connsiteY0" fmla="*/ 12192 h 1379196"/>
              <a:gd name="connsiteX1" fmla="*/ 1995908 w 2112878"/>
              <a:gd name="connsiteY1" fmla="*/ 0 h 1379196"/>
              <a:gd name="connsiteX2" fmla="*/ 2112878 w 2112878"/>
              <a:gd name="connsiteY2" fmla="*/ 663700 h 1379196"/>
              <a:gd name="connsiteX3" fmla="*/ 1776452 w 2112878"/>
              <a:gd name="connsiteY3" fmla="*/ 1306044 h 1379196"/>
              <a:gd name="connsiteX4" fmla="*/ 255738 w 2112878"/>
              <a:gd name="connsiteY4" fmla="*/ 1379196 h 1379196"/>
              <a:gd name="connsiteX5" fmla="*/ 0 w 2112878"/>
              <a:gd name="connsiteY5" fmla="*/ 541780 h 1379196"/>
              <a:gd name="connsiteX6" fmla="*/ 165339 w 2112878"/>
              <a:gd name="connsiteY6" fmla="*/ 200404 h 1379196"/>
              <a:gd name="connsiteX7" fmla="*/ 379742 w 2112878"/>
              <a:gd name="connsiteY7" fmla="*/ 12192 h 1379196"/>
              <a:gd name="connsiteX0" fmla="*/ 379742 w 2112878"/>
              <a:gd name="connsiteY0" fmla="*/ 12192 h 1379196"/>
              <a:gd name="connsiteX1" fmla="*/ 1995908 w 2112878"/>
              <a:gd name="connsiteY1" fmla="*/ 0 h 1379196"/>
              <a:gd name="connsiteX2" fmla="*/ 2112878 w 2112878"/>
              <a:gd name="connsiteY2" fmla="*/ 663700 h 1379196"/>
              <a:gd name="connsiteX3" fmla="*/ 1776452 w 2112878"/>
              <a:gd name="connsiteY3" fmla="*/ 1306044 h 1379196"/>
              <a:gd name="connsiteX4" fmla="*/ 255738 w 2112878"/>
              <a:gd name="connsiteY4" fmla="*/ 1379196 h 1379196"/>
              <a:gd name="connsiteX5" fmla="*/ 0 w 2112878"/>
              <a:gd name="connsiteY5" fmla="*/ 541780 h 1379196"/>
              <a:gd name="connsiteX6" fmla="*/ 165339 w 2112878"/>
              <a:gd name="connsiteY6" fmla="*/ 200404 h 1379196"/>
              <a:gd name="connsiteX7" fmla="*/ 379742 w 2112878"/>
              <a:gd name="connsiteY7" fmla="*/ 12192 h 1379196"/>
              <a:gd name="connsiteX0" fmla="*/ 359075 w 2092211"/>
              <a:gd name="connsiteY0" fmla="*/ 12192 h 1379196"/>
              <a:gd name="connsiteX1" fmla="*/ 1975241 w 2092211"/>
              <a:gd name="connsiteY1" fmla="*/ 0 h 1379196"/>
              <a:gd name="connsiteX2" fmla="*/ 2092211 w 2092211"/>
              <a:gd name="connsiteY2" fmla="*/ 663700 h 1379196"/>
              <a:gd name="connsiteX3" fmla="*/ 1755785 w 2092211"/>
              <a:gd name="connsiteY3" fmla="*/ 1306044 h 1379196"/>
              <a:gd name="connsiteX4" fmla="*/ 235071 w 2092211"/>
              <a:gd name="connsiteY4" fmla="*/ 1379196 h 1379196"/>
              <a:gd name="connsiteX5" fmla="*/ 0 w 2092211"/>
              <a:gd name="connsiteY5" fmla="*/ 712468 h 1379196"/>
              <a:gd name="connsiteX6" fmla="*/ 144672 w 2092211"/>
              <a:gd name="connsiteY6" fmla="*/ 200404 h 1379196"/>
              <a:gd name="connsiteX7" fmla="*/ 359075 w 2092211"/>
              <a:gd name="connsiteY7" fmla="*/ 12192 h 1379196"/>
              <a:gd name="connsiteX0" fmla="*/ 359854 w 2092990"/>
              <a:gd name="connsiteY0" fmla="*/ 12192 h 1379196"/>
              <a:gd name="connsiteX1" fmla="*/ 1976020 w 2092990"/>
              <a:gd name="connsiteY1" fmla="*/ 0 h 1379196"/>
              <a:gd name="connsiteX2" fmla="*/ 2092990 w 2092990"/>
              <a:gd name="connsiteY2" fmla="*/ 663700 h 1379196"/>
              <a:gd name="connsiteX3" fmla="*/ 1756564 w 2092990"/>
              <a:gd name="connsiteY3" fmla="*/ 1306044 h 1379196"/>
              <a:gd name="connsiteX4" fmla="*/ 235850 w 2092990"/>
              <a:gd name="connsiteY4" fmla="*/ 1379196 h 1379196"/>
              <a:gd name="connsiteX5" fmla="*/ 779 w 2092990"/>
              <a:gd name="connsiteY5" fmla="*/ 712468 h 1379196"/>
              <a:gd name="connsiteX6" fmla="*/ 217786 w 2092990"/>
              <a:gd name="connsiteY6" fmla="*/ 249172 h 1379196"/>
              <a:gd name="connsiteX7" fmla="*/ 145451 w 2092990"/>
              <a:gd name="connsiteY7" fmla="*/ 200404 h 1379196"/>
              <a:gd name="connsiteX8" fmla="*/ 359854 w 2092990"/>
              <a:gd name="connsiteY8" fmla="*/ 12192 h 1379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2990" h="1379196">
                <a:moveTo>
                  <a:pt x="359854" y="12192"/>
                </a:moveTo>
                <a:lnTo>
                  <a:pt x="1976020" y="0"/>
                </a:lnTo>
                <a:lnTo>
                  <a:pt x="2092990" y="663700"/>
                </a:lnTo>
                <a:lnTo>
                  <a:pt x="1756564" y="1306044"/>
                </a:lnTo>
                <a:lnTo>
                  <a:pt x="235850" y="1379196"/>
                </a:lnTo>
                <a:cubicBezTo>
                  <a:pt x="78268" y="1100057"/>
                  <a:pt x="86025" y="991607"/>
                  <a:pt x="779" y="712468"/>
                </a:cubicBezTo>
                <a:cubicBezTo>
                  <a:pt x="-14287" y="522099"/>
                  <a:pt x="193674" y="334516"/>
                  <a:pt x="217786" y="249172"/>
                </a:cubicBezTo>
                <a:cubicBezTo>
                  <a:pt x="241898" y="163828"/>
                  <a:pt x="109717" y="237868"/>
                  <a:pt x="145451" y="200404"/>
                </a:cubicBezTo>
                <a:lnTo>
                  <a:pt x="359854" y="1219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4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ru-RU" sz="1400" b="1" dirty="0" smtClean="0">
                <a:latin typeface="Comic Sans MS" panose="030F0702030302020204" pitchFamily="66" charset="0"/>
              </a:rPr>
              <a:t>А </a:t>
            </a:r>
            <a:r>
              <a:rPr lang="ru-RU" sz="1400" b="1" dirty="0">
                <a:latin typeface="Comic Sans MS" panose="030F0702030302020204" pitchFamily="66" charset="0"/>
              </a:rPr>
              <a:t>на интернет постарайся тратить </a:t>
            </a:r>
            <a:endParaRPr lang="ru-RU" sz="14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ru-RU" sz="1400" b="1" dirty="0" smtClean="0">
                <a:latin typeface="Comic Sans MS" panose="030F0702030302020204" pitchFamily="66" charset="0"/>
              </a:rPr>
              <a:t>не </a:t>
            </a:r>
            <a:r>
              <a:rPr lang="ru-RU" sz="1400" b="1" dirty="0">
                <a:latin typeface="Comic Sans MS" panose="030F0702030302020204" pitchFamily="66" charset="0"/>
              </a:rPr>
              <a:t>больше 20-30 </a:t>
            </a:r>
            <a:r>
              <a:rPr lang="ru-RU" sz="1400" b="1" dirty="0" smtClean="0">
                <a:latin typeface="Comic Sans MS" panose="030F0702030302020204" pitchFamily="66" charset="0"/>
              </a:rPr>
              <a:t>минут</a:t>
            </a:r>
            <a:br>
              <a:rPr lang="ru-RU" sz="1400" b="1" dirty="0" smtClean="0">
                <a:latin typeface="Comic Sans MS" panose="030F0702030302020204" pitchFamily="66" charset="0"/>
              </a:rPr>
            </a:br>
            <a:r>
              <a:rPr lang="ru-RU" sz="1400" b="1" dirty="0" smtClean="0">
                <a:latin typeface="Comic Sans MS" panose="030F0702030302020204" pitchFamily="66" charset="0"/>
              </a:rPr>
              <a:t> </a:t>
            </a:r>
            <a:r>
              <a:rPr lang="ru-RU" sz="1400" b="1" dirty="0">
                <a:latin typeface="Comic Sans MS" panose="030F0702030302020204" pitchFamily="66" charset="0"/>
              </a:rPr>
              <a:t>в день!</a:t>
            </a:r>
          </a:p>
          <a:p>
            <a:pPr algn="ctr"/>
            <a:endParaRPr lang="ru-RU" sz="1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82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836712"/>
            <a:ext cx="770485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u="sng" dirty="0"/>
              <a:t>ТЕСТ на знание правил поведения в Интернете:</a:t>
            </a:r>
            <a:endParaRPr lang="ru-RU" sz="4000" b="1" dirty="0"/>
          </a:p>
          <a:p>
            <a:r>
              <a:rPr lang="ru-RU" sz="4000" dirty="0"/>
              <a:t>1) Новый друг, в чьих данных указан тот же возраст, что и у тебя, предлагает тебе обменяться фотографиями.</a:t>
            </a:r>
          </a:p>
          <a:p>
            <a:r>
              <a:rPr lang="ru-RU" sz="4000" dirty="0">
                <a:solidFill>
                  <a:srgbClr val="FF0000"/>
                </a:solidFill>
              </a:rPr>
              <a:t>A Попрошу его фото, и потом отправлю своё.</a:t>
            </a:r>
          </a:p>
          <a:p>
            <a:r>
              <a:rPr lang="ru-RU" sz="4000" dirty="0">
                <a:solidFill>
                  <a:srgbClr val="0070C0"/>
                </a:solidFill>
              </a:rPr>
              <a:t>B Посоветуюсь с взрослыми.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6161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114" y="2645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2) </a:t>
            </a:r>
            <a:r>
              <a:rPr lang="ru-RU" sz="4000"/>
              <a:t>В </a:t>
            </a:r>
            <a:r>
              <a:rPr lang="ru-RU" sz="4000" smtClean="0"/>
              <a:t>Интернете </a:t>
            </a:r>
            <a:r>
              <a:rPr lang="ru-RU" sz="4000" dirty="0"/>
              <a:t>тебя обозвали очень грубыми словами.</a:t>
            </a:r>
          </a:p>
          <a:p>
            <a:r>
              <a:rPr lang="ru-RU" sz="4000" dirty="0">
                <a:solidFill>
                  <a:srgbClr val="FF0000"/>
                </a:solidFill>
              </a:rPr>
              <a:t>A Скажу в ответ: «Сам дурак».</a:t>
            </a:r>
          </a:p>
          <a:p>
            <a:r>
              <a:rPr lang="ru-RU" sz="4000" dirty="0">
                <a:solidFill>
                  <a:srgbClr val="0070C0"/>
                </a:solidFill>
              </a:rPr>
              <a:t>B Прекращу разговор с этим человеком.</a:t>
            </a:r>
          </a:p>
          <a:p>
            <a:r>
              <a:rPr lang="ru-RU" sz="4000" dirty="0"/>
              <a:t> </a:t>
            </a:r>
          </a:p>
          <a:p>
            <a:r>
              <a:rPr lang="ru-RU" sz="4000" dirty="0"/>
              <a:t>3) Знакомый предложил разослать телефон и адрес «плохой девочки», чтобы все знали о ней.</a:t>
            </a:r>
          </a:p>
          <a:p>
            <a:r>
              <a:rPr lang="ru-RU" sz="4000" dirty="0">
                <a:solidFill>
                  <a:srgbClr val="FF0000"/>
                </a:solidFill>
              </a:rPr>
              <a:t>A Потребую доказательств, что она плохая.</a:t>
            </a:r>
          </a:p>
          <a:p>
            <a:r>
              <a:rPr lang="ru-RU" sz="4000" dirty="0">
                <a:solidFill>
                  <a:srgbClr val="0070C0"/>
                </a:solidFill>
              </a:rPr>
              <a:t>B Сразу откажусь.</a:t>
            </a:r>
          </a:p>
        </p:txBody>
      </p:sp>
    </p:spTree>
    <p:extLst>
      <p:ext uri="{BB962C8B-B14F-4D97-AF65-F5344CB8AC3E}">
        <p14:creationId xmlns:p14="http://schemas.microsoft.com/office/powerpoint/2010/main" val="203754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0"/>
            <a:ext cx="85689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4) Пришло сообщение, в котором указан номер телефона, на который нужно перевести деньги.</a:t>
            </a:r>
          </a:p>
          <a:p>
            <a:r>
              <a:rPr lang="ru-RU" sz="4000" dirty="0">
                <a:solidFill>
                  <a:srgbClr val="FF0000"/>
                </a:solidFill>
              </a:rPr>
              <a:t>A Переведу.</a:t>
            </a:r>
          </a:p>
          <a:p>
            <a:r>
              <a:rPr lang="ru-RU" sz="4000" dirty="0">
                <a:solidFill>
                  <a:srgbClr val="0070C0"/>
                </a:solidFill>
              </a:rPr>
              <a:t>B Не отвечу.</a:t>
            </a:r>
          </a:p>
        </p:txBody>
      </p:sp>
    </p:spTree>
    <p:extLst>
      <p:ext uri="{BB962C8B-B14F-4D97-AF65-F5344CB8AC3E}">
        <p14:creationId xmlns:p14="http://schemas.microsoft.com/office/powerpoint/2010/main" val="358763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nadezhda.kosheleva.LIGAINTERNET\Downloads\пап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075" y="2110461"/>
            <a:ext cx="1855791" cy="225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nadezhda.kosheleva.LIGAINTERNET\Downloads\детские песни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189" y="620688"/>
            <a:ext cx="2238554" cy="149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nadezhda.kosheleva.LIGAINTERNET\Downloads\книг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910196"/>
            <a:ext cx="1846689" cy="128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nadezhda.kosheleva.LIGAINTERNET\Downloads\ну погоди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523686"/>
            <a:ext cx="1677983" cy="223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nadezhda.kosheleva.LIGAINTERNET\Downloads\комп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78" y="620688"/>
            <a:ext cx="3135736" cy="241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nadezhda.kosheleva.LIGAINTERNET\Downloads\собака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473" y="4347878"/>
            <a:ext cx="2176393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976209" y="2805"/>
            <a:ext cx="33893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Компьютер</a:t>
            </a: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Загнутый угол 17"/>
          <p:cNvSpPr/>
          <p:nvPr/>
        </p:nvSpPr>
        <p:spPr>
          <a:xfrm>
            <a:off x="161880" y="4200367"/>
            <a:ext cx="3254108" cy="1557476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Что находится </a:t>
            </a:r>
            <a:br>
              <a:rPr lang="ru-RU" sz="20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ru-RU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в </a:t>
            </a:r>
            <a:r>
              <a:rPr lang="ru-RU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компьютере? </a:t>
            </a:r>
            <a:r>
              <a:rPr lang="ru-RU" sz="2800" dirty="0" smtClean="0"/>
              <a:t>?</a:t>
            </a:r>
            <a:endParaRPr lang="ru-RU" sz="2800" dirty="0"/>
          </a:p>
        </p:txBody>
      </p:sp>
      <p:pic>
        <p:nvPicPr>
          <p:cNvPr id="1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1498503" y="3980186"/>
            <a:ext cx="320326" cy="44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nadezhda.kosheleva.LIGAINTERNET\Downloads\Картинки для уроков\знак вопроса (1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512" y="4086770"/>
            <a:ext cx="601305" cy="11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44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493 -0.26231 L -2.22222E-6 -3.38422E-6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47" y="13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375 0.01041 L 4.72222E-6 3.8885E-6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785 -0.16793 L -1.38889E-6 -4.84617E-6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92" y="83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145 -0.47027 L -0.00503 0.03331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12" y="25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073 -0.59796 L -2.22222E-6 -4.88087E-7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28" y="298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ЗАНЯТИЕ ИНТЕРНЕТ\картинки\комппп-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1" r="4514"/>
          <a:stretch/>
        </p:blipFill>
        <p:spPr bwMode="auto">
          <a:xfrm>
            <a:off x="2069431" y="0"/>
            <a:ext cx="5181601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258876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Спасибо за внимание!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4544704"/>
            <a:ext cx="9144000" cy="589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b="1" dirty="0">
              <a:latin typeface="Segoe Print" panose="02000600000000000000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57303" y="591457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400" dirty="0">
              <a:solidFill>
                <a:srgbClr val="000000"/>
              </a:solidFill>
              <a:latin typeface="Segoe Print" panose="02000600000000000000" pitchFamily="2" charset="0"/>
            </a:endParaRPr>
          </a:p>
          <a:p>
            <a:endParaRPr lang="ru-RU" sz="1400" dirty="0">
              <a:latin typeface="Segoe Print" panose="02000600000000000000" pitchFamily="2" charset="0"/>
            </a:endParaRPr>
          </a:p>
          <a:p>
            <a:pPr algn="r"/>
            <a:r>
              <a:rPr lang="ru-RU" sz="1400" dirty="0">
                <a:latin typeface="+mj-lt"/>
              </a:rPr>
              <a:t> </a:t>
            </a:r>
            <a:endParaRPr lang="ru-RU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56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556792"/>
            <a:ext cx="9144000" cy="1107558"/>
          </a:xfrm>
        </p:spPr>
        <p:txBody>
          <a:bodyPr>
            <a:normAutofit/>
          </a:bodyPr>
          <a:lstStyle/>
          <a:p>
            <a:r>
              <a:rPr lang="ru-RU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  <a:ea typeface="DFKai-SB" panose="03000509000000000000" pitchFamily="65" charset="-120"/>
              </a:rPr>
              <a:t>Безопасный </a:t>
            </a:r>
            <a:r>
              <a:rPr lang="ru-RU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  <a:ea typeface="DFKai-SB" panose="03000509000000000000" pitchFamily="65" charset="-120"/>
              </a:rPr>
              <a:t>Интернет</a:t>
            </a:r>
            <a:endParaRPr lang="ru-RU" sz="6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ea typeface="DFKai-SB" panose="03000509000000000000" pitchFamily="65" charset="-12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396335"/>
            <a:ext cx="3744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r"/>
            <a:endParaRPr lang="ru-RU" sz="800" dirty="0">
              <a:latin typeface="Calibri" panose="020F0502020204030204" pitchFamily="34" charset="0"/>
            </a:endParaRPr>
          </a:p>
          <a:p>
            <a:r>
              <a:rPr lang="ru-RU" sz="800" dirty="0">
                <a:latin typeface="Calibri" panose="020F0502020204030204" pitchFamily="34" charset="0"/>
              </a:rPr>
              <a:t> </a:t>
            </a:r>
            <a:r>
              <a:rPr lang="ru-RU" sz="800" dirty="0" smtClean="0">
                <a:latin typeface="Comic Sans MS" panose="030F0702030302020204" pitchFamily="66" charset="0"/>
              </a:rPr>
              <a:t>v. 0.99</a:t>
            </a:r>
            <a:endParaRPr lang="ru-RU" sz="8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C:\Users\Admin\Desktop\ЗАНЯТИЕ ИНТЕРНЕТ\картинки\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96952"/>
            <a:ext cx="5256528" cy="31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66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0575" y="443985"/>
            <a:ext cx="27285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  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47849" y="413206"/>
            <a:ext cx="27353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это сеть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74" y="1580597"/>
            <a:ext cx="3995936" cy="28818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67895" y="4461338"/>
            <a:ext cx="1547636" cy="49244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Comic Sans MS" panose="030F0702030302020204" pitchFamily="66" charset="0"/>
              </a:rPr>
              <a:t>  </a:t>
            </a:r>
            <a:r>
              <a:rPr lang="en-US" sz="1100" b="1" dirty="0" smtClean="0">
                <a:latin typeface="Comic Sans MS" panose="030F0702030302020204" pitchFamily="66" charset="0"/>
              </a:rPr>
              <a:t>  </a:t>
            </a:r>
            <a:r>
              <a:rPr lang="ru-RU" sz="1100" b="1" dirty="0" smtClean="0">
                <a:latin typeface="Comic Sans MS" panose="030F0702030302020204" pitchFamily="66" charset="0"/>
              </a:rPr>
              <a:t> </a:t>
            </a:r>
            <a:r>
              <a:rPr lang="ru-RU" sz="1400" b="1" dirty="0" smtClean="0">
                <a:latin typeface="Comic Sans MS" panose="030F0702030302020204" pitchFamily="66" charset="0"/>
              </a:rPr>
              <a:t>Что это?</a:t>
            </a:r>
            <a:r>
              <a:rPr lang="en-US" sz="1400" b="1" dirty="0" smtClean="0">
                <a:latin typeface="Comic Sans MS" panose="030F0702030302020204" pitchFamily="66" charset="0"/>
              </a:rPr>
              <a:t>   </a:t>
            </a:r>
            <a:r>
              <a:rPr lang="ru-RU" sz="1400" b="1" dirty="0" smtClean="0">
                <a:latin typeface="Comic Sans MS" panose="030F0702030302020204" pitchFamily="66" charset="0"/>
              </a:rPr>
              <a:t> </a:t>
            </a:r>
            <a:r>
              <a:rPr lang="ru-RU" sz="1100" b="1" dirty="0" smtClean="0">
                <a:latin typeface="Comic Sans MS" panose="030F0702030302020204" pitchFamily="66" charset="0"/>
              </a:rPr>
              <a:t/>
            </a:r>
            <a:br>
              <a:rPr lang="ru-RU" sz="1100" b="1" dirty="0" smtClean="0">
                <a:latin typeface="Comic Sans MS" panose="030F0702030302020204" pitchFamily="66" charset="0"/>
              </a:rPr>
            </a:br>
            <a:r>
              <a:rPr lang="ru-RU" sz="1100" b="1" dirty="0" smtClean="0">
                <a:latin typeface="Comic Sans MS" panose="030F0702030302020204" pitchFamily="66" charset="0"/>
              </a:rPr>
              <a:t> </a:t>
            </a:r>
            <a:endParaRPr lang="ru-RU" sz="11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62252" y="4396671"/>
            <a:ext cx="1758922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Comic Sans MS" panose="030F0702030302020204" pitchFamily="66" charset="0"/>
              </a:rPr>
              <a:t>Из чего состоит сеть паука? </a:t>
            </a:r>
            <a:endParaRPr lang="ru-RU" sz="14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610" y="1233205"/>
            <a:ext cx="4017644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5364088" y="1916833"/>
            <a:ext cx="2376264" cy="1219199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5364088" y="1916834"/>
            <a:ext cx="2376264" cy="230722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5512296" y="1924477"/>
            <a:ext cx="2299320" cy="14401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6740624" y="1988842"/>
            <a:ext cx="1066800" cy="2082813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 flipV="1">
            <a:off x="5508104" y="2060849"/>
            <a:ext cx="2232248" cy="205868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 flipV="1">
            <a:off x="5364088" y="3157256"/>
            <a:ext cx="1293676" cy="914399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 flipV="1">
            <a:off x="5508104" y="2060848"/>
            <a:ext cx="1153852" cy="196598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5364088" y="3288432"/>
            <a:ext cx="2595736" cy="93562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6654432" y="3288432"/>
            <a:ext cx="1305392" cy="783223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740624" y="1700808"/>
            <a:ext cx="1219200" cy="158762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5364088" y="1700808"/>
            <a:ext cx="1376536" cy="1320723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 flipV="1">
            <a:off x="7807424" y="1916835"/>
            <a:ext cx="118864" cy="137159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 flipV="1">
            <a:off x="6588224" y="1916834"/>
            <a:ext cx="1152128" cy="225641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5364088" y="2060850"/>
            <a:ext cx="144016" cy="100959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V="1">
            <a:off x="7740352" y="3288433"/>
            <a:ext cx="185936" cy="83110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 flipV="1">
            <a:off x="5364088" y="3157256"/>
            <a:ext cx="341740" cy="130521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6740624" y="4119534"/>
            <a:ext cx="999728" cy="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V="1">
            <a:off x="5705828" y="4071656"/>
            <a:ext cx="956128" cy="38968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09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00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500"/>
                            </p:stCondLst>
                            <p:childTnLst>
                              <p:par>
                                <p:cTn id="10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7500"/>
                            </p:stCondLst>
                            <p:childTnLst>
                              <p:par>
                                <p:cTn id="1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8000"/>
                            </p:stCondLst>
                            <p:childTnLst>
                              <p:par>
                                <p:cTn id="1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5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:\Users\nadezhda.kosheleva.LIGAINTERNET\Downloads\земля-интернет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29000"/>
            <a:ext cx="3004257" cy="202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7266" y="886073"/>
            <a:ext cx="4323588" cy="1579424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>
                <a:latin typeface="Comic Sans MS" panose="030F0702030302020204" pitchFamily="66" charset="0"/>
              </a:rPr>
              <a:t>Как только вы подключаетесь к Интернету, ваш компьютер сразу же выходит на связь с другими компьютерами.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7266" y="893431"/>
            <a:ext cx="4321534" cy="1579424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ru-RU" sz="2000" dirty="0" smtClean="0">
                <a:latin typeface="Comic Sans MS" panose="030F0702030302020204" pitchFamily="66" charset="0"/>
              </a:rPr>
              <a:t>Любая </a:t>
            </a:r>
            <a:r>
              <a:rPr lang="ru-RU" sz="2000" dirty="0">
                <a:latin typeface="Comic Sans MS" panose="030F0702030302020204" pitchFamily="66" charset="0"/>
              </a:rPr>
              <a:t>информация, попадающая </a:t>
            </a:r>
            <a:r>
              <a:rPr lang="ru-RU" sz="2000" dirty="0" smtClean="0">
                <a:latin typeface="Comic Sans MS" panose="030F0702030302020204" pitchFamily="66" charset="0"/>
              </a:rPr>
              <a:t>в интернет, </a:t>
            </a:r>
            <a:r>
              <a:rPr lang="ru-RU" sz="2000" dirty="0">
                <a:latin typeface="Comic Sans MS" panose="030F0702030302020204" pitchFamily="66" charset="0"/>
              </a:rPr>
              <a:t>может быть доступна не только нам</a:t>
            </a:r>
            <a:r>
              <a:rPr lang="ru-RU" sz="2000" dirty="0" smtClean="0">
                <a:latin typeface="Comic Sans MS" panose="030F0702030302020204" pitchFamily="66" charset="0"/>
              </a:rPr>
              <a:t>,</a:t>
            </a:r>
            <a:br>
              <a:rPr lang="ru-RU" sz="2000" dirty="0" smtClean="0">
                <a:latin typeface="Comic Sans MS" panose="030F0702030302020204" pitchFamily="66" charset="0"/>
              </a:rPr>
            </a:br>
            <a:r>
              <a:rPr lang="ru-RU" sz="2000" dirty="0" smtClean="0">
                <a:latin typeface="Comic Sans MS" panose="030F0702030302020204" pitchFamily="66" charset="0"/>
              </a:rPr>
              <a:t> </a:t>
            </a:r>
            <a:r>
              <a:rPr lang="ru-RU" sz="2000" dirty="0">
                <a:latin typeface="Comic Sans MS" panose="030F0702030302020204" pitchFamily="66" charset="0"/>
              </a:rPr>
              <a:t>но и всему миру.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642" y="4099806"/>
            <a:ext cx="2734750" cy="23383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9320" y="116632"/>
            <a:ext cx="27285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  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08237" y="305321"/>
            <a:ext cx="2778580" cy="266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Прямая соединительная линия 31"/>
          <p:cNvCxnSpPr/>
          <p:nvPr/>
        </p:nvCxnSpPr>
        <p:spPr>
          <a:xfrm flipH="1" flipV="1">
            <a:off x="6229553" y="1635983"/>
            <a:ext cx="1553075" cy="77120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 flipV="1">
            <a:off x="6312999" y="803314"/>
            <a:ext cx="1787393" cy="879239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6264277" y="634464"/>
            <a:ext cx="778550" cy="98740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 flipV="1">
            <a:off x="6229552" y="1635983"/>
            <a:ext cx="1870840" cy="3980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6264277" y="827468"/>
            <a:ext cx="1666501" cy="82841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 flipV="1">
            <a:off x="6312999" y="825389"/>
            <a:ext cx="1469629" cy="1581799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6312999" y="607773"/>
            <a:ext cx="734814" cy="186449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V="1">
            <a:off x="6341183" y="827468"/>
            <a:ext cx="1589595" cy="16714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 flipV="1">
            <a:off x="7047813" y="634464"/>
            <a:ext cx="734815" cy="179427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6341183" y="803314"/>
            <a:ext cx="1561636" cy="2207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 flipV="1">
            <a:off x="7047813" y="634465"/>
            <a:ext cx="24857" cy="164240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H="1" flipV="1">
            <a:off x="7905922" y="834682"/>
            <a:ext cx="105009" cy="78160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V="1">
            <a:off x="7782628" y="1675786"/>
            <a:ext cx="228304" cy="73140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7072670" y="2276873"/>
            <a:ext cx="709958" cy="15186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V="1">
            <a:off x="6350283" y="2276873"/>
            <a:ext cx="722387" cy="222083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H="1" flipV="1">
            <a:off x="6264277" y="1666291"/>
            <a:ext cx="86006" cy="83266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V="1">
            <a:off x="6264277" y="878007"/>
            <a:ext cx="61035" cy="77787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33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ТВОЙ «ЦИФРОВОЙ ПОРТРЕТ»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6</a:t>
            </a:fld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5" y="6005015"/>
            <a:ext cx="7760032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b="1" dirty="0" smtClean="0"/>
              <a:t>Действуй сегодня так</a:t>
            </a:r>
            <a:r>
              <a:rPr lang="ru-RU" sz="1600" b="1" dirty="0"/>
              <a:t>, чтобы завтра не было </a:t>
            </a:r>
            <a:r>
              <a:rPr lang="ru-RU" sz="1600" b="1" dirty="0" smtClean="0"/>
              <a:t>стыдно!</a:t>
            </a:r>
            <a:endParaRPr lang="ru-RU" sz="1600" b="1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28627" y="2055567"/>
            <a:ext cx="2178096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Фотографии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428624" y="916326"/>
            <a:ext cx="4159795" cy="87647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Все, что попало в интернет, остается там навсегда.</a:t>
            </a:r>
            <a:endParaRPr lang="ru-RU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839126" y="906879"/>
            <a:ext cx="4159795" cy="87647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Фотографии, которые ты выложил вчера, смогут увидеть послезавтра и позже</a:t>
            </a:r>
            <a:endParaRPr lang="ru-RU" dirty="0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6728346" y="2077617"/>
            <a:ext cx="2193565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Одноклассники</a:t>
            </a:r>
            <a:endParaRPr lang="ru-RU" dirty="0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6728346" y="2747052"/>
            <a:ext cx="2186924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Родители</a:t>
            </a:r>
            <a:endParaRPr lang="ru-RU" dirty="0"/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6728346" y="3368721"/>
            <a:ext cx="2196561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Соседи</a:t>
            </a:r>
            <a:endParaRPr lang="ru-RU" dirty="0"/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6728346" y="3987231"/>
            <a:ext cx="2193566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Учителя</a:t>
            </a:r>
            <a:endParaRPr lang="ru-RU" dirty="0"/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428625" y="2725001"/>
            <a:ext cx="2178096" cy="45562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Комментарии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428624" y="3346670"/>
            <a:ext cx="2178097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Личные контакты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6728346" y="4618505"/>
            <a:ext cx="2186923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Воспитатели</a:t>
            </a:r>
            <a:endParaRPr lang="ru-RU" dirty="0"/>
          </a:p>
        </p:txBody>
      </p:sp>
      <p:sp>
        <p:nvSpPr>
          <p:cNvPr id="27" name="Объект 2"/>
          <p:cNvSpPr txBox="1">
            <a:spLocks/>
          </p:cNvSpPr>
          <p:nvPr/>
        </p:nvSpPr>
        <p:spPr>
          <a:xfrm>
            <a:off x="6728346" y="5240174"/>
            <a:ext cx="2186922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Твои дети</a:t>
            </a:r>
            <a:endParaRPr lang="ru-RU" dirty="0"/>
          </a:p>
        </p:txBody>
      </p:sp>
      <p:sp>
        <p:nvSpPr>
          <p:cNvPr id="28" name="Объект 2"/>
          <p:cNvSpPr txBox="1">
            <a:spLocks/>
          </p:cNvSpPr>
          <p:nvPr/>
        </p:nvSpPr>
        <p:spPr>
          <a:xfrm>
            <a:off x="428625" y="3965181"/>
            <a:ext cx="2178097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Семья и родственники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29" name="Объект 2"/>
          <p:cNvSpPr txBox="1">
            <a:spLocks/>
          </p:cNvSpPr>
          <p:nvPr/>
        </p:nvSpPr>
        <p:spPr>
          <a:xfrm>
            <a:off x="428625" y="4607262"/>
            <a:ext cx="2178097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Дом и покупки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30" name="Объект 2"/>
          <p:cNvSpPr txBox="1">
            <a:spLocks/>
          </p:cNvSpPr>
          <p:nvPr/>
        </p:nvSpPr>
        <p:spPr>
          <a:xfrm>
            <a:off x="453841" y="5231771"/>
            <a:ext cx="2152882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Школа и отпуск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pic>
        <p:nvPicPr>
          <p:cNvPr id="32" name="Picture 2" descr="D:\00_USER_C\Desktop\Фейки\Отметилась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44890" y="4607262"/>
            <a:ext cx="2251123" cy="117716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715"/>
          <a:stretch/>
        </p:blipFill>
        <p:spPr bwMode="auto">
          <a:xfrm>
            <a:off x="2879678" y="2861061"/>
            <a:ext cx="3126576" cy="58680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78"/>
          <a:stretch/>
        </p:blipFill>
        <p:spPr bwMode="auto">
          <a:xfrm>
            <a:off x="3584763" y="3346670"/>
            <a:ext cx="2971375" cy="56197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678" y="3959655"/>
            <a:ext cx="2844302" cy="75739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4102457" y="1933157"/>
            <a:ext cx="2330851" cy="1088969"/>
            <a:chOff x="4102457" y="1933157"/>
            <a:chExt cx="2330851" cy="1088969"/>
          </a:xfrm>
        </p:grpSpPr>
        <p:pic>
          <p:nvPicPr>
            <p:cNvPr id="23" name="Picture 4" descr="C:\Users\Stanislav.Skusov\Desktop\2013-10-14_173853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/>
            <a:stretch/>
          </p:blipFill>
          <p:spPr bwMode="auto">
            <a:xfrm>
              <a:off x="4102457" y="1933157"/>
              <a:ext cx="2330851" cy="1088969"/>
            </a:xfrm>
            <a:prstGeom prst="rect">
              <a:avLst/>
            </a:prstGeom>
            <a:ln w="25400" cap="flat" cmpd="sng" algn="ctr">
              <a:noFill/>
              <a:prstDash val="solid"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37" name="Picture 2" descr="C:\Users\Stanislav.Skusov\Desktop\2013-10-15_162240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7882" y="2260157"/>
              <a:ext cx="1055084" cy="434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Скругленный прямоугольник 4"/>
          <p:cNvSpPr/>
          <p:nvPr/>
        </p:nvSpPr>
        <p:spPr>
          <a:xfrm>
            <a:off x="2879679" y="2055567"/>
            <a:ext cx="3676460" cy="3640228"/>
          </a:xfrm>
          <a:prstGeom prst="roundRect">
            <a:avLst/>
          </a:prstGeom>
          <a:noFill/>
          <a:ln w="76200" cmpd="thickThin">
            <a:solidFill>
              <a:schemeClr val="accent2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422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СЕТЕВОЙ ЭТИКЕТ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7</a:t>
            </a:fld>
            <a:endParaRPr lang="ru-RU"/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428624" y="816608"/>
            <a:ext cx="8319591" cy="4935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ctr"/>
            <a:r>
              <a:rPr lang="ru-RU" dirty="0" smtClean="0"/>
              <a:t>В интернете, как в реальной жизни </a:t>
            </a:r>
            <a:endParaRPr lang="ru-RU" dirty="0"/>
          </a:p>
        </p:txBody>
      </p:sp>
      <p:sp>
        <p:nvSpPr>
          <p:cNvPr id="28" name="Объект 2"/>
          <p:cNvSpPr txBox="1">
            <a:spLocks/>
          </p:cNvSpPr>
          <p:nvPr/>
        </p:nvSpPr>
        <p:spPr>
          <a:xfrm>
            <a:off x="3057099" y="1526866"/>
            <a:ext cx="5695166" cy="46554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Искажать чужие фотографии</a:t>
            </a:r>
            <a:endParaRPr lang="ru-RU" u="none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8" y="1633968"/>
            <a:ext cx="2424960" cy="219781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</p:spPr>
      </p:pic>
      <p:sp>
        <p:nvSpPr>
          <p:cNvPr id="20" name="Объект 2"/>
          <p:cNvSpPr txBox="1">
            <a:spLocks/>
          </p:cNvSpPr>
          <p:nvPr/>
        </p:nvSpPr>
        <p:spPr>
          <a:xfrm>
            <a:off x="3057099" y="2725748"/>
            <a:ext cx="5695166" cy="47881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Грубить и оскорблять в письмах и комментариях </a:t>
            </a:r>
            <a:endParaRPr lang="ru-RU" u="none" dirty="0"/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3057099" y="2132247"/>
            <a:ext cx="5695166" cy="45985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Выкладывать сцены насилия и унижения</a:t>
            </a:r>
            <a:endParaRPr lang="ru-RU" u="none" dirty="0"/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428624" y="4230830"/>
            <a:ext cx="6559030" cy="51859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Будь вежлив и дружелюбен</a:t>
            </a:r>
            <a:endParaRPr lang="ru-RU" dirty="0"/>
          </a:p>
        </p:txBody>
      </p:sp>
      <p:sp>
        <p:nvSpPr>
          <p:cNvPr id="29" name="Объект 2"/>
          <p:cNvSpPr txBox="1">
            <a:spLocks/>
          </p:cNvSpPr>
          <p:nvPr/>
        </p:nvSpPr>
        <p:spPr>
          <a:xfrm>
            <a:off x="3057099" y="3341800"/>
            <a:ext cx="5695166" cy="45985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Использовать чужие материалы без разрешения</a:t>
            </a:r>
            <a:endParaRPr lang="ru-RU" u="none" dirty="0"/>
          </a:p>
        </p:txBody>
      </p:sp>
      <p:sp>
        <p:nvSpPr>
          <p:cNvPr id="30" name="Объект 2"/>
          <p:cNvSpPr txBox="1">
            <a:spLocks/>
          </p:cNvSpPr>
          <p:nvPr/>
        </p:nvSpPr>
        <p:spPr>
          <a:xfrm>
            <a:off x="428624" y="4969258"/>
            <a:ext cx="6559030" cy="51859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Откажись от общения с неприятным человеком, включи его в «черный список», удали из «друзей»</a:t>
            </a:r>
            <a:endParaRPr lang="ru-RU" dirty="0"/>
          </a:p>
        </p:txBody>
      </p:sp>
      <p:sp>
        <p:nvSpPr>
          <p:cNvPr id="36" name="Объект 2"/>
          <p:cNvSpPr txBox="1">
            <a:spLocks/>
          </p:cNvSpPr>
          <p:nvPr/>
        </p:nvSpPr>
        <p:spPr>
          <a:xfrm>
            <a:off x="428625" y="5678883"/>
            <a:ext cx="6559029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Если тебя обижают в интернете – посоветуйся с взрослыми!</a:t>
            </a:r>
            <a:endParaRPr lang="ru-RU" sz="1600" dirty="0"/>
          </a:p>
        </p:txBody>
      </p:sp>
      <p:pic>
        <p:nvPicPr>
          <p:cNvPr id="38" name="Picture 2" descr="G:\Лига\К презентации\нельзя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88" y="1435896"/>
            <a:ext cx="1344374" cy="122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Объект 2"/>
          <p:cNvSpPr txBox="1">
            <a:spLocks/>
          </p:cNvSpPr>
          <p:nvPr/>
        </p:nvSpPr>
        <p:spPr>
          <a:xfrm>
            <a:off x="428628" y="6289555"/>
            <a:ext cx="8319587" cy="589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 err="1" smtClean="0">
                <a:latin typeface="Segoe Print" panose="02000600000000000000" pitchFamily="2" charset="0"/>
              </a:rPr>
              <a:t>Кибербуллинг</a:t>
            </a:r>
            <a:r>
              <a:rPr lang="ru-RU" sz="1200" dirty="0" smtClean="0">
                <a:latin typeface="Segoe Print" panose="02000600000000000000" pitchFamily="2" charset="0"/>
              </a:rPr>
              <a:t> (</a:t>
            </a:r>
            <a:r>
              <a:rPr lang="ru-RU" sz="1200" dirty="0" err="1" smtClean="0">
                <a:latin typeface="Segoe Print" panose="02000600000000000000" pitchFamily="2" charset="0"/>
              </a:rPr>
              <a:t>троллинг</a:t>
            </a:r>
            <a:r>
              <a:rPr lang="ru-RU" sz="1200" dirty="0" smtClean="0">
                <a:latin typeface="Segoe Print" panose="02000600000000000000" pitchFamily="2" charset="0"/>
              </a:rPr>
              <a:t>): постоянные оскорбления и унижения в интернете </a:t>
            </a:r>
          </a:p>
        </p:txBody>
      </p:sp>
      <p:pic>
        <p:nvPicPr>
          <p:cNvPr id="2051" name="Picture 3" descr="O:\Public\Уроки безопасного интернета\Уроки _посл.версия _ 15.11.2013\этикет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432" y="4271780"/>
            <a:ext cx="1510953" cy="162373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65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594122" y="3401532"/>
            <a:ext cx="2326522" cy="477500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omic Sans MS" panose="030F0702030302020204" pitchFamily="66" charset="0"/>
              </a:rPr>
              <a:t>Что это такое ?</a:t>
            </a:r>
            <a:endParaRPr lang="ru-RU" sz="2000" b="1" dirty="0">
              <a:latin typeface="Comic Sans MS" panose="030F0702030302020204" pitchFamily="66" charset="0"/>
            </a:endParaRPr>
          </a:p>
        </p:txBody>
      </p:sp>
      <p:pic>
        <p:nvPicPr>
          <p:cNvPr id="1029" name="Picture 5" descr="C:\Users\nadezhda.kosheleva.LIGAINTERNET\Downloads\неверн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869492"/>
            <a:ext cx="1152128" cy="146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nadezhda.kosheleva.LIGAINTERNET\Downloads\вернро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630" y="4857397"/>
            <a:ext cx="1138035" cy="144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nadezhda.kosheleva.LIGAINTERNET\Downloads\земля-интернет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24147"/>
            <a:ext cx="3423853" cy="230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265874" y="2568479"/>
            <a:ext cx="2808312" cy="624423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ИНФОРМАЦИЯ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3865" y="539824"/>
            <a:ext cx="27285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  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57383" y="4178302"/>
            <a:ext cx="1281035" cy="440769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anose="030F0702030302020204" pitchFamily="66" charset="0"/>
              </a:rPr>
              <a:t> новости 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84168" y="4178303"/>
            <a:ext cx="1281035" cy="440769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anose="030F0702030302020204" pitchFamily="66" charset="0"/>
              </a:rPr>
              <a:t> знания </a:t>
            </a:r>
            <a:endParaRPr lang="ru-RU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24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9" grpId="0"/>
      <p:bldP spid="20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548" y="3628870"/>
            <a:ext cx="2373960" cy="157290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129" y="1326103"/>
            <a:ext cx="5081898" cy="552062"/>
          </a:xfrm>
          <a:prstGeom prst="rect">
            <a:avLst/>
          </a:prstGeom>
        </p:spPr>
      </p:pic>
      <p:pic>
        <p:nvPicPr>
          <p:cNvPr id="17" name="Picture 11" descr="C:\Users\nadezhda.kosheleva.LIGAINTERNET\Downloads\докто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90" y="3118770"/>
            <a:ext cx="2447017" cy="339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nadezhda.kosheleva.LIGAINTERNET\Downloads\мальчик и бандиты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10548" y="4980587"/>
            <a:ext cx="2182424" cy="1666054"/>
          </a:xfrm>
          <a:prstGeom prst="rect">
            <a:avLst/>
          </a:prstGeom>
          <a:ln>
            <a:noFill/>
          </a:ln>
          <a:effectLst>
            <a:outerShdw blurRad="292100" dist="139700" dir="15960000" algn="tl" rotWithShape="0">
              <a:schemeClr val="tx1">
                <a:lumMod val="50000"/>
                <a:lumOff val="50000"/>
                <a:alpha val="8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20895" y="1306983"/>
            <a:ext cx="24128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Arial Narrow" panose="020B0606020202030204" pitchFamily="34" charset="0"/>
              </a:rPr>
              <a:t>Как вылечить лапу собаке</a:t>
            </a:r>
            <a:endParaRPr lang="ru-RU" sz="1600" b="1" dirty="0">
              <a:latin typeface="Arial Narrow" panose="020B0606020202030204" pitchFamily="34" charset="0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2051720" y="2512167"/>
            <a:ext cx="3274772" cy="1394525"/>
            <a:chOff x="1633732" y="1989443"/>
            <a:chExt cx="2895255" cy="1439557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1633732" y="1989443"/>
              <a:ext cx="2895255" cy="1439557"/>
              <a:chOff x="-3193768" y="2122748"/>
              <a:chExt cx="2895255" cy="1439557"/>
            </a:xfrm>
          </p:grpSpPr>
          <p:sp>
            <p:nvSpPr>
              <p:cNvPr id="6" name="Овал 5"/>
              <p:cNvSpPr/>
              <p:nvPr/>
            </p:nvSpPr>
            <p:spPr>
              <a:xfrm>
                <a:off x="-2977234" y="2842225"/>
                <a:ext cx="674103" cy="504056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Овал 30"/>
              <p:cNvSpPr/>
              <p:nvPr/>
            </p:nvSpPr>
            <p:spPr>
              <a:xfrm>
                <a:off x="-2213581" y="2122748"/>
                <a:ext cx="863740" cy="651041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Овал 31"/>
              <p:cNvSpPr/>
              <p:nvPr/>
            </p:nvSpPr>
            <p:spPr>
              <a:xfrm>
                <a:off x="-2762183" y="2247869"/>
                <a:ext cx="738238" cy="533716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Овал 32"/>
              <p:cNvSpPr/>
              <p:nvPr/>
            </p:nvSpPr>
            <p:spPr>
              <a:xfrm>
                <a:off x="-3193768" y="2505720"/>
                <a:ext cx="674103" cy="504056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Овал 33"/>
              <p:cNvSpPr/>
              <p:nvPr/>
            </p:nvSpPr>
            <p:spPr>
              <a:xfrm>
                <a:off x="-1469664" y="2247869"/>
                <a:ext cx="674103" cy="584356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Овал 34"/>
              <p:cNvSpPr/>
              <p:nvPr/>
            </p:nvSpPr>
            <p:spPr>
              <a:xfrm>
                <a:off x="-972616" y="2521762"/>
                <a:ext cx="674103" cy="504056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Овал 35"/>
              <p:cNvSpPr/>
              <p:nvPr/>
            </p:nvSpPr>
            <p:spPr>
              <a:xfrm>
                <a:off x="-1790233" y="3055952"/>
                <a:ext cx="674103" cy="504056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Овал 36"/>
              <p:cNvSpPr/>
              <p:nvPr/>
            </p:nvSpPr>
            <p:spPr>
              <a:xfrm>
                <a:off x="-1309668" y="2836133"/>
                <a:ext cx="674103" cy="504056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Овал 37"/>
              <p:cNvSpPr/>
              <p:nvPr/>
            </p:nvSpPr>
            <p:spPr>
              <a:xfrm>
                <a:off x="-2455814" y="3058249"/>
                <a:ext cx="674103" cy="504056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9" name="Скругленный прямоугольник 38"/>
            <p:cNvSpPr/>
            <p:nvPr/>
          </p:nvSpPr>
          <p:spPr>
            <a:xfrm>
              <a:off x="2065317" y="2372415"/>
              <a:ext cx="1950893" cy="6887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410924" y="2894365"/>
            <a:ext cx="25806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Comic Sans MS" panose="030F0702030302020204" pitchFamily="66" charset="0"/>
              </a:rPr>
              <a:t>Посоветоваться с </a:t>
            </a:r>
            <a:r>
              <a:rPr lang="ru-RU" sz="1400" b="1" dirty="0" smtClean="0">
                <a:latin typeface="Comic Sans MS" panose="030F0702030302020204" pitchFamily="66" charset="0"/>
              </a:rPr>
              <a:t>взрослым</a:t>
            </a:r>
          </a:p>
          <a:p>
            <a:pPr algn="ctr"/>
            <a:endParaRPr lang="ru-RU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10924" y="3264515"/>
            <a:ext cx="24475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Comic Sans MS" panose="030F0702030302020204" pitchFamily="66" charset="0"/>
              </a:rPr>
              <a:t>Сходить в </a:t>
            </a:r>
            <a:r>
              <a:rPr lang="ru-RU" sz="1400" b="1" dirty="0" smtClean="0">
                <a:latin typeface="Comic Sans MS" panose="030F0702030302020204" pitchFamily="66" charset="0"/>
              </a:rPr>
              <a:t>ветеринару!</a:t>
            </a:r>
            <a:endParaRPr lang="ru-RU" sz="1400" b="1" dirty="0">
              <a:latin typeface="Comic Sans MS" panose="030F0702030302020204" pitchFamily="66" charset="0"/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5620895" y="1929482"/>
            <a:ext cx="3384951" cy="1699388"/>
            <a:chOff x="1633732" y="1989443"/>
            <a:chExt cx="3069997" cy="1699388"/>
          </a:xfrm>
        </p:grpSpPr>
        <p:grpSp>
          <p:nvGrpSpPr>
            <p:cNvPr id="55" name="Группа 54"/>
            <p:cNvGrpSpPr/>
            <p:nvPr/>
          </p:nvGrpSpPr>
          <p:grpSpPr>
            <a:xfrm>
              <a:off x="1633732" y="1989443"/>
              <a:ext cx="3069997" cy="1699388"/>
              <a:chOff x="-3193768" y="2122748"/>
              <a:chExt cx="3069997" cy="1699388"/>
            </a:xfrm>
          </p:grpSpPr>
          <p:sp>
            <p:nvSpPr>
              <p:cNvPr id="57" name="Овал 56"/>
              <p:cNvSpPr/>
              <p:nvPr/>
            </p:nvSpPr>
            <p:spPr>
              <a:xfrm>
                <a:off x="-2977234" y="2842224"/>
                <a:ext cx="674103" cy="763888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Овал 57"/>
              <p:cNvSpPr/>
              <p:nvPr/>
            </p:nvSpPr>
            <p:spPr>
              <a:xfrm>
                <a:off x="-2213581" y="2122748"/>
                <a:ext cx="863740" cy="651041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Овал 58"/>
              <p:cNvSpPr/>
              <p:nvPr/>
            </p:nvSpPr>
            <p:spPr>
              <a:xfrm>
                <a:off x="-2762183" y="2247869"/>
                <a:ext cx="738238" cy="533716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Овал 59"/>
              <p:cNvSpPr/>
              <p:nvPr/>
            </p:nvSpPr>
            <p:spPr>
              <a:xfrm>
                <a:off x="-3193768" y="2505719"/>
                <a:ext cx="674103" cy="603209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Овал 60"/>
              <p:cNvSpPr/>
              <p:nvPr/>
            </p:nvSpPr>
            <p:spPr>
              <a:xfrm>
                <a:off x="-1469664" y="2247869"/>
                <a:ext cx="834099" cy="584356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2" name="Овал 61"/>
              <p:cNvSpPr/>
              <p:nvPr/>
            </p:nvSpPr>
            <p:spPr>
              <a:xfrm>
                <a:off x="-797874" y="2521762"/>
                <a:ext cx="674103" cy="672680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Овал 62"/>
              <p:cNvSpPr/>
              <p:nvPr/>
            </p:nvSpPr>
            <p:spPr>
              <a:xfrm>
                <a:off x="-1790233" y="3055952"/>
                <a:ext cx="674103" cy="766184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Овал 63"/>
              <p:cNvSpPr/>
              <p:nvPr/>
            </p:nvSpPr>
            <p:spPr>
              <a:xfrm>
                <a:off x="-1309668" y="2836132"/>
                <a:ext cx="848845" cy="769980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" name="Овал 64"/>
              <p:cNvSpPr/>
              <p:nvPr/>
            </p:nvSpPr>
            <p:spPr>
              <a:xfrm>
                <a:off x="-2455814" y="3058248"/>
                <a:ext cx="819875" cy="763887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6" name="Скругленный прямоугольник 55"/>
            <p:cNvSpPr/>
            <p:nvPr/>
          </p:nvSpPr>
          <p:spPr>
            <a:xfrm>
              <a:off x="2065317" y="2372415"/>
              <a:ext cx="1964309" cy="97482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Скругленный прямоугольник 65"/>
            <p:cNvSpPr/>
            <p:nvPr/>
          </p:nvSpPr>
          <p:spPr>
            <a:xfrm>
              <a:off x="2065317" y="2524815"/>
              <a:ext cx="2301360" cy="46666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106255" y="2346781"/>
            <a:ext cx="26764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Comic Sans MS" panose="030F0702030302020204" pitchFamily="66" charset="0"/>
              </a:rPr>
              <a:t>Заморозить лапу </a:t>
            </a:r>
            <a:r>
              <a:rPr lang="ru-RU" sz="1400" b="1" dirty="0" smtClean="0">
                <a:latin typeface="Comic Sans MS" panose="030F0702030302020204" pitchFamily="66" charset="0"/>
              </a:rPr>
              <a:t>собаке…</a:t>
            </a:r>
            <a:endParaRPr lang="ru-RU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54482" y="2608665"/>
            <a:ext cx="3179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Comic Sans MS" panose="030F0702030302020204" pitchFamily="66" charset="0"/>
              </a:rPr>
              <a:t>Замотать лапу клейкой лентой</a:t>
            </a:r>
            <a:endParaRPr lang="ru-RU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30539" y="2913445"/>
            <a:ext cx="18385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Comic Sans MS" panose="030F0702030302020204" pitchFamily="66" charset="0"/>
              </a:rPr>
              <a:t>Само </a:t>
            </a:r>
            <a:r>
              <a:rPr lang="ru-RU" sz="1400" b="1" dirty="0" smtClean="0">
                <a:latin typeface="Comic Sans MS" panose="030F0702030302020204" pitchFamily="66" charset="0"/>
              </a:rPr>
              <a:t>пройдет!</a:t>
            </a:r>
            <a:endParaRPr lang="ru-RU" sz="1400" b="1" dirty="0">
              <a:latin typeface="Comic Sans MS" panose="030F0702030302020204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798" y="4982970"/>
            <a:ext cx="2257388" cy="193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18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757 -0.14825 L -0.01545 0.0020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97" y="75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24 -0.18479 L -0.01545 0.0020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9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8 -0.23058 L -0.01545 0.0020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7" y="116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934 -0.21628 L 2.77778E-6 -7.33287E-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76" y="108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15 -0.25306 L -1.94444E-6 -7.47166E-7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12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0" grpId="0"/>
      <p:bldP spid="30" grpId="1"/>
      <p:bldP spid="16" grpId="0"/>
      <p:bldP spid="16" grpId="2"/>
      <p:bldP spid="27" grpId="0"/>
      <p:bldP spid="27" grpId="1"/>
      <p:bldP spid="28" grpId="0"/>
      <p:bldP spid="28" grpId="1"/>
      <p:bldP spid="29" grpId="0"/>
      <p:bldP spid="29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16183</TotalTime>
  <Words>485</Words>
  <Application>Microsoft Office PowerPoint</Application>
  <PresentationFormat>Экран (4:3)</PresentationFormat>
  <Paragraphs>130</Paragraphs>
  <Slides>20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Arial Narrow</vt:lpstr>
      <vt:lpstr>Calibri</vt:lpstr>
      <vt:lpstr>Comic Sans MS</vt:lpstr>
      <vt:lpstr>DFKai-SB</vt:lpstr>
      <vt:lpstr>Segoe Print</vt:lpstr>
      <vt:lpstr>Тема Office</vt:lpstr>
      <vt:lpstr>Презентация PowerPoint</vt:lpstr>
      <vt:lpstr>Презентация PowerPoint</vt:lpstr>
      <vt:lpstr>Безопасный Интернет</vt:lpstr>
      <vt:lpstr>Презентация PowerPoint</vt:lpstr>
      <vt:lpstr>Презентация PowerPoint</vt:lpstr>
      <vt:lpstr>ТВОЙ «ЦИФРОВОЙ ПОРТРЕТ»</vt:lpstr>
      <vt:lpstr>СЕТЕВОЙ ЭТИКЕТ</vt:lpstr>
      <vt:lpstr>Презентация PowerPoint</vt:lpstr>
      <vt:lpstr>Презентация PowerPoint</vt:lpstr>
      <vt:lpstr>Презентация PowerPoint</vt:lpstr>
      <vt:lpstr>Презентация PowerPoint</vt:lpstr>
      <vt:lpstr>МОБИЛЬНЫЙ ИНТЕРНЕТ</vt:lpstr>
      <vt:lpstr>Презентация PowerPoint</vt:lpstr>
      <vt:lpstr>Презентация PowerPoint</vt:lpstr>
      <vt:lpstr>ИНТЕРНЕТ–ЗАВИСИМОСТЬ </vt:lpstr>
      <vt:lpstr>Цени свое время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Viktor Popov</dc:creator>
  <cp:lastModifiedBy>Пользователь Windows</cp:lastModifiedBy>
  <cp:revision>305</cp:revision>
  <cp:lastPrinted>2013-11-14T18:30:43Z</cp:lastPrinted>
  <dcterms:created xsi:type="dcterms:W3CDTF">2013-10-11T13:46:10Z</dcterms:created>
  <dcterms:modified xsi:type="dcterms:W3CDTF">2025-08-20T08:00:07Z</dcterms:modified>
</cp:coreProperties>
</file>