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sldIdLst>
    <p:sldId id="285" r:id="rId3"/>
    <p:sldId id="282" r:id="rId4"/>
    <p:sldId id="256" r:id="rId5"/>
    <p:sldId id="278" r:id="rId6"/>
    <p:sldId id="279" r:id="rId7"/>
    <p:sldId id="257" r:id="rId8"/>
    <p:sldId id="258" r:id="rId9"/>
    <p:sldId id="259" r:id="rId10"/>
    <p:sldId id="260" r:id="rId11"/>
    <p:sldId id="264" r:id="rId12"/>
    <p:sldId id="265" r:id="rId13"/>
    <p:sldId id="269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80" r:id="rId22"/>
    <p:sldId id="261" r:id="rId23"/>
    <p:sldId id="262" r:id="rId24"/>
    <p:sldId id="263" r:id="rId25"/>
    <p:sldId id="277" r:id="rId26"/>
    <p:sldId id="275" r:id="rId27"/>
    <p:sldId id="281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4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65A7B-1033-446D-9B24-022CDD288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Компьютер\Ko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4737567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33256"/>
            <a:ext cx="5789438" cy="7684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41148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148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BECE6F-FDDF-4DFD-8D1F-8631640BFCA9}" type="datetimeFigureOut">
              <a:rPr lang="ru-RU"/>
              <a:pPr>
                <a:defRPr/>
              </a:pPr>
              <a:t>08.10.2025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EC1DA09-306D-4AEA-BA43-8A066CAEF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Компьютер\KompSlide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18953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84313"/>
            <a:ext cx="82296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-31750" y="6623050"/>
            <a:ext cx="1255713" cy="2619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smtClean="0">
                <a:solidFill>
                  <a:srgbClr val="93CDDD"/>
                </a:solidFill>
              </a:rPr>
              <a:t>ProPowerPoint.Ru</a:t>
            </a:r>
            <a:endParaRPr lang="ru-RU" sz="1100" smtClean="0">
              <a:solidFill>
                <a:srgbClr val="93CDD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curitylab.ru/1423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642938" y="2714625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en-US"/>
              <a:t> 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09600"/>
            <a:ext cx="4724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Интернет </a:t>
            </a:r>
          </a:p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дети</a:t>
            </a:r>
            <a:endParaRPr lang="ru-RU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57800" y="1066800"/>
            <a:ext cx="251126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Информация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родителей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4114800" cy="7802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Социальные сети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1214438"/>
            <a:ext cx="7900987" cy="17145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Интернет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привлекает подростков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социальными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сетями. В Интернете легко и просто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завести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новые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контакты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или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прервать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их, если что-либо вышло не так, как хотелось бы. </a:t>
            </a:r>
          </a:p>
          <a:p>
            <a:pPr eaLnBrk="1" hangingPunct="1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Рисунок 3" descr="http://thelib.ru/books/00/15/22/00152252/i_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3000375"/>
            <a:ext cx="55006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57188" y="1643063"/>
            <a:ext cx="8329612" cy="13573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У подростка создается иллюзия общения, в то время как он становится все более одиноким и отвыкает общаться с живыми людьми. </a:t>
            </a:r>
          </a:p>
        </p:txBody>
      </p:sp>
      <p:pic>
        <p:nvPicPr>
          <p:cNvPr id="17412" name="Рисунок 3" descr="http://img11.nnm.ru/3/b/4/9/8/958a19816cb463a8749ab4ce5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3071813"/>
            <a:ext cx="4510087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4114800" cy="7802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Социальные сети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1828800" cy="6278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Игры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152400" y="1752600"/>
            <a:ext cx="6129337" cy="3382963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"Показывая насильственные действия без последствий, игры учат молодежь тому, что насилие является эффективным средством разрешения конфликтов", — заявила психолог APA Элизабет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Карлл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По ее словам, "наигравшись" в насилие, подростки могут захотеть продолжить эксперименты с агрессией в реальной жизни.</a:t>
            </a:r>
          </a:p>
        </p:txBody>
      </p:sp>
      <p:pic>
        <p:nvPicPr>
          <p:cNvPr id="4" name="Picture 7" descr="post-6-1213988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3038" y="1981200"/>
            <a:ext cx="2620962" cy="2743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457200" y="1643063"/>
            <a:ext cx="4543425" cy="4786312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Arial" pitchFamily="34" charset="0"/>
                <a:cs typeface="Arial" pitchFamily="34" charset="0"/>
              </a:rPr>
              <a:t>Игры останавливают развитие лобных долей мозга, которые отвечают за поведение человека, тренировку памяти, эмоции и обучение. </a:t>
            </a:r>
          </a:p>
          <a:p>
            <a:pPr eaLnBrk="1" hangingPunct="1"/>
            <a:r>
              <a:rPr lang="ru-RU" sz="2400" dirty="0" smtClean="0">
                <a:latin typeface="Arial" pitchFamily="34" charset="0"/>
                <a:cs typeface="Arial" pitchFamily="34" charset="0"/>
              </a:rPr>
              <a:t>Из-за плохой развитости лобных долей мозга примитивный человек был агрессивным и злобным, неспособным жить в коллективе.</a:t>
            </a:r>
          </a:p>
          <a:p>
            <a:pPr eaLnBrk="1" hangingPunct="1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2" descr="http://teadus.err.ee/webimage8thumbshow?image_id=53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2214563"/>
            <a:ext cx="314325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1828800" cy="6278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Игры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8912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2400" dirty="0" smtClean="0">
                <a:latin typeface="Arial" pitchFamily="34" charset="0"/>
                <a:cs typeface="Arial" pitchFamily="34" charset="0"/>
              </a:rPr>
              <a:t>Так вот, компьютерные игры ведут к деградации именно лобных долей. А те дети, которые занимаются старой доброй арифметикой и решают традиционные математические задачи, лобные доли развивают.</a:t>
            </a:r>
          </a:p>
          <a:p>
            <a:pPr eaLnBrk="1" hangingPunct="1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8" name="Рисунок 3" descr="Игры для Android - благо или скрытая угроза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929063"/>
            <a:ext cx="4714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1828800" cy="6278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Игры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3124200" cy="7802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latin typeface="Arial" pitchFamily="34" charset="0"/>
                <a:cs typeface="Arial" pitchFamily="34" charset="0"/>
              </a:rPr>
              <a:t>Здоровье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0" y="1752600"/>
            <a:ext cx="4572000" cy="481171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latin typeface="Arial" pitchFamily="34" charset="0"/>
                <a:cs typeface="Arial" pitchFamily="34" charset="0"/>
              </a:rPr>
              <a:t> Ребенок, углубившись в виртуальное общение, игры, перестает гулять на улице, встречаться с друзьями и мало двигается, как следствие, наступают проблемы со зрением, пищеварением,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опорно-двигательным аппаратом, появляется повышенная утомляемость и головокружения.</a:t>
            </a:r>
          </a:p>
          <a:p>
            <a:pPr eaLnBrk="1" hangingPunct="1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40704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1600200" cy="856488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Речь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457200" y="1643063"/>
            <a:ext cx="3900488" cy="50260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Общение в Интернете среди подростков происходит на особом языке. Взрослым он даже не всегда понятен. При общении с помощью сокращенных и извращенных слов, смайликов, словарный запас и речевые способности подростка оскудевают. </a:t>
            </a:r>
          </a:p>
        </p:txBody>
      </p:sp>
      <p:pic>
        <p:nvPicPr>
          <p:cNvPr id="39940" name="Рисунок 3" descr="http://900igr.net/datai/informatika/JAzyk-SMS/0003-002-Short-Message-Serv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1857375"/>
            <a:ext cx="4000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4357688" y="1357313"/>
            <a:ext cx="4572000" cy="4357687"/>
          </a:xfrm>
        </p:spPr>
        <p:txBody>
          <a:bodyPr>
            <a:normAutofit fontScale="92500"/>
          </a:bodyPr>
          <a:lstStyle/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В компании любителей Интернета он выглядит своим и может общаться на этом сленге, но теряет свою грамотность, способность ясно выражать мысли и чувства. Длительное общение только в Интернете приводит к тому, что способность поддерживать разговор с живым человеком значительно снижается, даже утрачивается.</a:t>
            </a:r>
          </a:p>
          <a:p>
            <a:pPr eaLnBrk="1" hangingPunct="1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4" name="Рисунок 3" descr="http://www.dagpravda.ru/images/materials/full_sle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41433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1000" y="762000"/>
            <a:ext cx="1600200" cy="8564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Речь</a:t>
            </a:r>
            <a:r>
              <a:rPr kumimoji="0" lang="ru-RU" sz="5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1676400" cy="6278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Учеба</a:t>
            </a: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0" y="1676400"/>
            <a:ext cx="5181600" cy="4714875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Интернет полон всевозможных докладов и рефератов, которые становятся доступными для школьников после процедуры скачивания, занимающей не более пяти минут. Подростки распечатывают нужный реферат и сдают его учителю, даже не удосужившись его прочитать, естественно, так никакие знания получены не будут.  </a:t>
            </a:r>
          </a:p>
        </p:txBody>
      </p:sp>
      <p:pic>
        <p:nvPicPr>
          <p:cNvPr id="41988" name="Рисунок 3" descr="http://school.xvatit.com/images/f/f1/11076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7675" y="1981200"/>
            <a:ext cx="3616325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228600" y="1447800"/>
            <a:ext cx="4972050" cy="48831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Кроме того, помимо рефератов, в Интернете легко можно найти 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решебники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по любым предметам, точно совпадающие с заданиями и задачами стандартных учебников школьной программы. Ребенок, привыкший регулярно списывать, самостоятельно перестает учить, а значит, усваивать материал и развиваться.</a:t>
            </a:r>
          </a:p>
        </p:txBody>
      </p:sp>
      <p:pic>
        <p:nvPicPr>
          <p:cNvPr id="43012" name="Рисунок 4" descr="http://www.junior.ru/1b/images/refera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785938"/>
            <a:ext cx="32750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1676400" cy="6278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Учеба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18288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Изначально Интернет создавался исключительно для работы.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настоящее время многие подростки, как правило, проводят в Сети большую часть свободного времени, целиком и полностью погружаясь в виртуальный мир.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Чем они там занимаются и как это отразится на их будущем?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В этом-то мы и попытаемся сегодня разобраться.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3" descr="http://cs10110.userapi.com/u150770857/-14/x_8fedb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123414"/>
            <a:ext cx="3025775" cy="273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512" y="4495800"/>
            <a:ext cx="237168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6781800" cy="838200"/>
          </a:xfrm>
        </p:spPr>
        <p:txBody>
          <a:bodyPr/>
          <a:lstStyle/>
          <a:p>
            <a:r>
              <a:rPr lang="ru-RU" b="1" dirty="0"/>
              <a:t>Интернет-зависимость</a:t>
            </a:r>
            <a:r>
              <a:rPr lang="ru-RU" dirty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88392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навязчивое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желание войти в Интернет, находясь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offline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неспособность выйти из Интернет, будучи </a:t>
            </a:r>
            <a:r>
              <a:rPr lang="ru-RU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online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". </a:t>
            </a:r>
          </a:p>
          <a:p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52400" y="2209800"/>
            <a:ext cx="792480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52352" bIns="38088" anchor="ctr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Симптомы сетевой наркомании:</a:t>
            </a:r>
          </a:p>
          <a:p>
            <a:pPr>
              <a:buFontTx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подросток выходит в Интернет тогда, когда у него плохое настроение; </a:t>
            </a:r>
          </a:p>
          <a:p>
            <a:pPr>
              <a:buFontTx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подросток чувствует себя подавленно, когда проводит в Интернет меньше времени, чем обычно; </a:t>
            </a:r>
          </a:p>
          <a:p>
            <a:pPr>
              <a:buFontTx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подросток чувствует, что Интернет-зависимость мешает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учебе </a:t>
            </a:r>
            <a:r>
              <a:rPr lang="ru-RU" dirty="0">
                <a:latin typeface="Arial" pitchFamily="34" charset="0"/>
                <a:cs typeface="Arial" pitchFamily="34" charset="0"/>
              </a:rPr>
              <a:t>или отношениям с людьми вне Интернет, но, тем не менее, продолжает "зависать" в Сети; </a:t>
            </a:r>
          </a:p>
          <a:p>
            <a:pPr>
              <a:buFontTx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подросток скрывает от родных и знакомых, сколько времени на самом деле проводит в Интернет и что он там делает; </a:t>
            </a:r>
          </a:p>
          <a:p>
            <a:pPr>
              <a:buFontTx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подросток пытается проводить в Интернет меньше времени, но безуспешно; </a:t>
            </a:r>
          </a:p>
          <a:p>
            <a:pPr>
              <a:buFontTx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находясь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offline</a:t>
            </a:r>
            <a:r>
              <a:rPr lang="ru-RU" dirty="0">
                <a:latin typeface="Arial" pitchFamily="34" charset="0"/>
                <a:cs typeface="Arial" pitchFamily="34" charset="0"/>
              </a:rPr>
              <a:t>, подросток думает о том, что происходит в Интернет; </a:t>
            </a:r>
          </a:p>
          <a:p>
            <a:pPr>
              <a:buFontTx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подросток предпочитает общению с людьми поиск информации через Интернет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7715250" cy="6429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Интернет-зависимость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14313" y="1546225"/>
            <a:ext cx="8501062" cy="2239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400" dirty="0" smtClean="0">
                <a:latin typeface="Arial" pitchFamily="34" charset="0"/>
                <a:cs typeface="Arial" pitchFamily="34" charset="0"/>
              </a:rPr>
              <a:t>Как стало известно не так давно, зависимость может быть не только наркотической или алкогольной, но и компьютерной.</a:t>
            </a:r>
          </a:p>
          <a:p>
            <a:pPr eaLnBrk="1" hangingPunct="1"/>
            <a:r>
              <a:rPr lang="ru-RU" sz="2400" dirty="0" smtClean="0">
                <a:latin typeface="Arial" pitchFamily="34" charset="0"/>
                <a:cs typeface="Arial" pitchFamily="34" charset="0"/>
              </a:rPr>
              <a:t>Общение в социальных сетях заменяют ребенку общение с родителями и сверстниками, подвижные игры и физические занятия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1268" name="Рисунок 4" descr="http://www.manosveikata.lt/resources/_catalog/1-kid-ip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114800"/>
            <a:ext cx="36369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357188" y="1484313"/>
            <a:ext cx="8329612" cy="2444750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Arial" pitchFamily="34" charset="0"/>
                <a:cs typeface="Arial" pitchFamily="34" charset="0"/>
              </a:rPr>
              <a:t>Дети теряют коммуникационные навыки и перестают испытывать потребность в нормальном общении.</a:t>
            </a:r>
          </a:p>
          <a:p>
            <a:pPr eaLnBrk="1" hangingPunct="1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компьютерной зависимости человек погружается в виртуальную реальность и только изредка возвращается в реальную жизнь</a:t>
            </a:r>
          </a:p>
        </p:txBody>
      </p:sp>
      <p:pic>
        <p:nvPicPr>
          <p:cNvPr id="12292" name="Рисунок 3" descr="http://yahooeu.ru/uploads/posts/2011-12/1323526078_33227821_inhabitc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976688"/>
            <a:ext cx="4572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/>
          <a:lstStyle/>
          <a:p>
            <a:r>
              <a:rPr lang="ru-RU" b="1" dirty="0"/>
              <a:t>Интернет-зависимость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785813" y="1928813"/>
            <a:ext cx="7900987" cy="1143000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Arial" pitchFamily="34" charset="0"/>
                <a:cs typeface="Arial" pitchFamily="34" charset="0"/>
              </a:rPr>
              <a:t>Зависимость от Интернета приводит к развитию неврозов, психозов и психических расстройств.</a:t>
            </a:r>
          </a:p>
          <a:p>
            <a:pPr eaLnBrk="1" hangingPunct="1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Рисунок 4" descr="http://yunus.hacettepe.edu.tr/~b0122383/b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2928938"/>
            <a:ext cx="3286125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6781800" cy="838200"/>
          </a:xfrm>
        </p:spPr>
        <p:txBody>
          <a:bodyPr/>
          <a:lstStyle/>
          <a:p>
            <a:r>
              <a:rPr lang="ru-RU" b="1" dirty="0"/>
              <a:t>Интернет-зависимость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1447800" y="0"/>
            <a:ext cx="6034088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Советы родителям</a:t>
            </a:r>
          </a:p>
        </p:txBody>
      </p:sp>
      <p:pic>
        <p:nvPicPr>
          <p:cNvPr id="6" name="Рисунок 3" descr="http://kovalevajulia.ucoz.ru/sl1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5285348"/>
            <a:ext cx="2338388" cy="157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04800" y="990600"/>
            <a:ext cx="8305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Будьте внимательны: вовремя заметить и предупредить появление и развитие компьютерной зависимости легче, нежели потом с ней бороться.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Постоянно проявлять внимание к развитию интересов и склонностей подростка. Содействовать и поощрять его творческие начинания от увлечения живописью до прыжков с шестом.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Следует помнить, что компьютерная зависимость реже проявляется у подростков, занимающихся спортом, поэтому постоянно следите, чтобы подросток должное время уделял физическим нагрузкам.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Личный пример в использовании возможностей компьютера: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родители делают акцент на применении компьютера в своей работе, используют в качестве помощника в совместном с ребёнком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досуговом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творчестве (компьютерный дизайн, моделирование и пр.), попутно прививая навыки культуры общения с современной техникой: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учителя в школе должны широко применять возможности информационного образовательного пространства.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Культивирование чувства семейной, коллективной общности. Одиночество  (в силу разных причин) – повод и основание ухода в виртуальный мир.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Корректно  используйте своё право на запрет, так как «запретный плод всегда сладок».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Всегда ищите возможность подчеркнуть полноту жизненных проявлений в реальности и однобокость переживаний в режиме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0" y="1928813"/>
            <a:ext cx="91440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/>
              <a:t>Программа Winadmin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/>
              <a:t>Операционная система Windows Vista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/>
              <a:t>Родительский контроль в Dr Web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400" b="1"/>
              <a:t>Родительский контроль в Kaspersky Internet Security 7.0</a:t>
            </a:r>
          </a:p>
          <a:p>
            <a:pPr marL="342900" indent="-342900">
              <a:spcBef>
                <a:spcPct val="50000"/>
              </a:spcBef>
            </a:pPr>
            <a:endParaRPr lang="ru-RU" sz="2400" b="1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ru-RU" b="1">
              <a:solidFill>
                <a:srgbClr val="FFFF00"/>
              </a:solidFill>
            </a:endParaRP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285875" y="428625"/>
            <a:ext cx="6143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FF0000"/>
                </a:solidFill>
              </a:rPr>
              <a:t>Родительский контроль</a:t>
            </a:r>
          </a:p>
        </p:txBody>
      </p:sp>
      <p:pic>
        <p:nvPicPr>
          <p:cNvPr id="10245" name="Рисунок 5" descr="*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25"/>
            <a:ext cx="782002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9" descr="*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88"/>
            <a:ext cx="7453313" cy="558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10" descr="*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1563"/>
            <a:ext cx="6910388" cy="55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Рисунок 11" descr="*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5763"/>
            <a:ext cx="7215188" cy="647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Рисунок 12" descr="*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87375"/>
            <a:ext cx="8429625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177925" y="631825"/>
            <a:ext cx="7356475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Полезные программы</a:t>
            </a:r>
          </a:p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  <a:hlinkClick r:id="rId2"/>
              </a:rPr>
              <a:t>www.securitylab.ru/1423/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Power Spy</a:t>
            </a:r>
            <a:r>
              <a:rPr lang="ru-RU" sz="24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2008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– чтобы узнать чем заняты дети в отсутствие родителей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iProtectYouPro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 программа-фильтр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KidsControl</a:t>
            </a:r>
            <a:r>
              <a:rPr lang="en-US" sz="2400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 программа для контроля времени в Интернете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500188" y="1785938"/>
            <a:ext cx="6429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304800" y="1295400"/>
            <a:ext cx="84582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Получить консультацию о том, как с помощью программного обеспечения </a:t>
            </a:r>
            <a:r>
              <a:rPr lang="ru-RU" sz="24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Microsoft</a:t>
            </a:r>
            <a:r>
              <a:rPr lang="ru-RU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повысить безопасность детей и всей семьи при пользовании Интернетом, можно по телефону </a:t>
            </a:r>
          </a:p>
          <a:p>
            <a:pPr algn="just" eaLnBrk="0" hangingPunct="0"/>
            <a:endParaRPr lang="ru-RU" sz="24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ru-RU" sz="4400" b="1" i="1" dirty="0">
                <a:solidFill>
                  <a:srgbClr val="993300"/>
                </a:solidFill>
                <a:latin typeface="Arial" pitchFamily="34" charset="0"/>
                <a:cs typeface="Arial" pitchFamily="34" charset="0"/>
              </a:rPr>
              <a:t>8-800-200-800-1</a:t>
            </a:r>
          </a:p>
          <a:p>
            <a:pPr algn="ctr" eaLnBrk="0" hangingPunct="0"/>
            <a:r>
              <a:rPr lang="ru-RU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(бесплатный номер для территории России).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38912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Почти 1,8 млрд. людей в мире подключены к Сети. Ежегодно растет число пользователей, среди которых все больше детей и подростков.</a:t>
            </a:r>
          </a:p>
        </p:txBody>
      </p:sp>
      <p:pic>
        <p:nvPicPr>
          <p:cNvPr id="6148" name="Рисунок 4" descr="http://static.zebra.lt/files/200907/M3qFRvf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200400"/>
            <a:ext cx="584903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3124438_cfd0e6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4114800"/>
            <a:ext cx="8915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Без преувеличения, интернет - всемирная сеть, в которой, чтобы мы ни искали, это обязательно найдется. Однако не стоит забывать, что это система, внутри которой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вас могут подстерегать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опасности.    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569325" cy="18542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Интернет открывает огромные возможности перед современными школьниками, становясь палочкой –выручалочкой  в решении многих проблемных вопросов.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2514600"/>
            <a:ext cx="853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Всемирная сеть дает возможность «держать» руку на пульсе событий, имея доступ к информации из любой точки земного шара. 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785225" cy="55451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88% четырёхлетних детей выходят в сеть вместе с родителями.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В 8-9-летнем возрасте дети всё чаще выходят в сеть самостоятельно.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К 14 годам совместное, семейное  пользование сетью сохраняется лишь для 7% подростков.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Больше половины пользователей сети в возрасте до 14 лет просматривают сайты с нежелательным содержимым.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39% детей посещают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порносайты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19% наблюдают сцены насилия,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16% увлекаются азартными играми.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Наркотическими веществами и алкоголем интересуются 14% детей, 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Экстремистские и националистические ресурсы посещают 11% несовершеннолетних пользователей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0"/>
            <a:ext cx="86120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Социологические исследования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3352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400" dirty="0" smtClean="0">
                <a:latin typeface="Arial" pitchFamily="34" charset="0"/>
                <a:cs typeface="Arial" pitchFamily="34" charset="0"/>
              </a:rPr>
              <a:t> Интернет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8912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До недавнего времени Интернет ассоциировался с источником, где дети могли почерпнуть огромное количество полезной информации. Известно, что компьютер —  средство более быстрой и удобной передачи информации, он позволяет охватить нам более широкий круг людей. </a:t>
            </a:r>
          </a:p>
          <a:p>
            <a:pPr eaLnBrk="1" hangingPunct="1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5" descr="METODIChKA_Teoriya_poiska_0.doc_html_m6321424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857625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38912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Теперь все эти плюсы стали минусами. Как показали исследования, дети очень мало времени проводят в Интернете, учась чему-нибудь. В основном компьютер необходим для игр, Интернет — для скачивания музыки и программ (преимущественно тех же игр), а также для интерактивного общения.</a:t>
            </a:r>
          </a:p>
        </p:txBody>
      </p:sp>
      <p:pic>
        <p:nvPicPr>
          <p:cNvPr id="8196" name="Рисунок 3" descr="http://concreteplayground.com.au/_snacks/wp-content/uploads/2013/04/digitaladdi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038600"/>
            <a:ext cx="3430481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352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400" dirty="0" smtClean="0">
                <a:latin typeface="Arial" pitchFamily="34" charset="0"/>
                <a:cs typeface="Arial" pitchFamily="34" charset="0"/>
              </a:rPr>
              <a:t> Интернет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6357938" cy="85725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Опасности Интернета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4114800" cy="50165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Более того, Интернет таит в себе много опасностей:</a:t>
            </a:r>
          </a:p>
          <a:p>
            <a:pPr eaLnBrk="1" hangingPunct="1"/>
            <a:r>
              <a:rPr lang="ru-RU" sz="2400" dirty="0" smtClean="0">
                <a:latin typeface="Arial" pitchFamily="34" charset="0"/>
                <a:cs typeface="Arial" pitchFamily="34" charset="0"/>
              </a:rPr>
              <a:t>незаконный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контент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«взрослая» реклама табака, алкоголя, секса, азартные игры,  порнография;</a:t>
            </a:r>
          </a:p>
          <a:p>
            <a:pPr eaLnBrk="1" hangingPunct="1"/>
            <a:r>
              <a:rPr lang="ru-RU" sz="2400" dirty="0" smtClean="0">
                <a:latin typeface="Arial" pitchFamily="34" charset="0"/>
                <a:cs typeface="Arial" pitchFamily="34" charset="0"/>
              </a:rPr>
              <a:t>платные сервисы и услуги, которые оплачиваются отдельно;</a:t>
            </a:r>
          </a:p>
          <a:p>
            <a:pPr eaLnBrk="1" hangingPunct="1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призывы к асоциальному поведению, насилию и жестокости;</a:t>
            </a:r>
          </a:p>
          <a:p>
            <a:pPr eaLnBrk="1" hangingPunct="1"/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Рисунок 3" descr="http://cs9788.vkontakte.ru/u64644379/101792905/x_6d5376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362200"/>
            <a:ext cx="25812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990600"/>
            <a:ext cx="1774825" cy="117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21152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5173662"/>
            <a:ext cx="1223962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42875" y="1571625"/>
            <a:ext cx="4500563" cy="50974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пропаганда сексуальной эксплуатации и суицидального поведения;</a:t>
            </a:r>
          </a:p>
          <a:p>
            <a:pPr eaLnBrk="1" hangingPunct="1"/>
            <a:r>
              <a:rPr lang="ru-RU" sz="2400" dirty="0" smtClean="0">
                <a:latin typeface="Arial" pitchFamily="34" charset="0"/>
                <a:cs typeface="Arial" pitchFamily="34" charset="0"/>
              </a:rPr>
              <a:t>общение на форумах и чатах с мошенниками, аферистами и преступниками под личиной доброжелателей;</a:t>
            </a:r>
          </a:p>
          <a:p>
            <a:pPr eaLnBrk="1" hangingPunct="1"/>
            <a:r>
              <a:rPr lang="ru-RU" sz="2400" dirty="0" smtClean="0">
                <a:latin typeface="Arial" pitchFamily="34" charset="0"/>
                <a:cs typeface="Arial" pitchFamily="34" charset="0"/>
              </a:rPr>
              <a:t>вынуждение предоставления личной информации ребенка или его семьи, которая может быть использована в преступных целях;</a:t>
            </a:r>
          </a:p>
          <a:p>
            <a:pPr eaLnBrk="1" hangingPunct="1"/>
            <a:r>
              <a:rPr lang="ru-RU" sz="2400" dirty="0" smtClean="0">
                <a:latin typeface="Arial" pitchFamily="34" charset="0"/>
                <a:cs typeface="Arial" pitchFamily="34" charset="0"/>
              </a:rPr>
              <a:t>Интернет-зависимость.</a:t>
            </a:r>
          </a:p>
          <a:p>
            <a:pPr eaLnBrk="1" hangingPunct="1"/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Рисунок 3" descr="http://www.sostav.ru/articles/rus/2012/26.12/news/images/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785938"/>
            <a:ext cx="401161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533400"/>
            <a:ext cx="6357938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Опасности Интернета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mp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337</TotalTime>
  <Words>1290</Words>
  <Application>Microsoft Office PowerPoint</Application>
  <PresentationFormat>Экран (4:3)</PresentationFormat>
  <Paragraphs>106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Constantia</vt:lpstr>
      <vt:lpstr>Times New Roman</vt:lpstr>
      <vt:lpstr>Wingdings 2</vt:lpstr>
      <vt:lpstr>Поток</vt:lpstr>
      <vt:lpstr>Komp</vt:lpstr>
      <vt:lpstr>Презентация PowerPoint</vt:lpstr>
      <vt:lpstr>Презентация PowerPoint</vt:lpstr>
      <vt:lpstr>Презентация PowerPoint</vt:lpstr>
      <vt:lpstr>Интернет открывает огромные возможности перед современными школьниками, становясь палочкой –выручалочкой  в решении многих проблемных вопросов.</vt:lpstr>
      <vt:lpstr>Презентация PowerPoint</vt:lpstr>
      <vt:lpstr> Интернет</vt:lpstr>
      <vt:lpstr> Интернет</vt:lpstr>
      <vt:lpstr>Опасности Интернета</vt:lpstr>
      <vt:lpstr>Презентация PowerPoint</vt:lpstr>
      <vt:lpstr>Социальные сети</vt:lpstr>
      <vt:lpstr>Социальные сети</vt:lpstr>
      <vt:lpstr>Игры</vt:lpstr>
      <vt:lpstr>Игры</vt:lpstr>
      <vt:lpstr>Игры</vt:lpstr>
      <vt:lpstr>Здоровье</vt:lpstr>
      <vt:lpstr>Речь </vt:lpstr>
      <vt:lpstr>Презентация PowerPoint</vt:lpstr>
      <vt:lpstr>Учеба</vt:lpstr>
      <vt:lpstr>Учеба</vt:lpstr>
      <vt:lpstr>Интернет-зависимость </vt:lpstr>
      <vt:lpstr>Интернет-зависимость</vt:lpstr>
      <vt:lpstr>Интернет-зависимость </vt:lpstr>
      <vt:lpstr>Интернет-зависимость </vt:lpstr>
      <vt:lpstr>Советы родителям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</dc:title>
  <dc:creator>Администратор</dc:creator>
  <cp:lastModifiedBy>admin</cp:lastModifiedBy>
  <cp:revision>35</cp:revision>
  <dcterms:created xsi:type="dcterms:W3CDTF">2013-12-16T15:25:02Z</dcterms:created>
  <dcterms:modified xsi:type="dcterms:W3CDTF">2025-10-08T16:47:31Z</dcterms:modified>
</cp:coreProperties>
</file>