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2" r:id="rId3"/>
    <p:sldId id="275" r:id="rId4"/>
    <p:sldId id="272" r:id="rId5"/>
    <p:sldId id="273" r:id="rId6"/>
    <p:sldId id="274" r:id="rId7"/>
    <p:sldId id="276" r:id="rId8"/>
    <p:sldId id="277" r:id="rId9"/>
    <p:sldId id="278" r:id="rId10"/>
    <p:sldId id="281" r:id="rId11"/>
    <p:sldId id="264" r:id="rId12"/>
    <p:sldId id="265" r:id="rId13"/>
    <p:sldId id="266" r:id="rId14"/>
    <p:sldId id="271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8" autoAdjust="0"/>
    <p:restoredTop sz="94660"/>
  </p:normalViewPr>
  <p:slideViewPr>
    <p:cSldViewPr snapToGrid="0">
      <p:cViewPr varScale="1">
        <p:scale>
          <a:sx n="55" d="100"/>
          <a:sy n="55" d="100"/>
        </p:scale>
        <p:origin x="8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B7BFEE-FB1D-4D04-825C-C5387E6EECFF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AEB821-FC01-4658-80C9-35780FE97B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3671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AEB821-FC01-4658-80C9-35780FE97BE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101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36FB2B3-F96F-1ACA-CF4F-11BF03032F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2F74BB-25F7-A965-2161-86FC0DC7BB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AA1786-1121-765A-E46A-AEDB2675B4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362BCE-8773-42BB-B338-94CBE6D32BE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58657186"/>
      </p:ext>
    </p:extLst>
  </p:cSld>
  <p:clrMapOvr>
    <a:masterClrMapping/>
  </p:clrMapOvr>
  <p:transition>
    <p:blinds dir="vert"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12B4E2-1432-860B-53A5-F144ACBF72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0EF052A-188B-E645-F833-F27E507E03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195C6D-3128-E966-7A4D-B6A2115FE8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26E8E7-7B9F-4C3D-9FF8-783EA11DB7E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57858979"/>
      </p:ext>
    </p:extLst>
  </p:cSld>
  <p:clrMapOvr>
    <a:masterClrMapping/>
  </p:clrMapOvr>
  <p:transition>
    <p:blinds dir="vert"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83CE916-CDAA-FBA7-4F7B-5743246EC1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B17D40-06F5-D31C-7BF1-0D7CFC9928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D063811-57D2-C653-E85B-6FC8703ED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96B170-36A7-427E-846B-13128BD1983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85820018"/>
      </p:ext>
    </p:extLst>
  </p:cSld>
  <p:clrMapOvr>
    <a:masterClrMapping/>
  </p:clrMapOvr>
  <p:transition>
    <p:blinds dir="vert"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186B52-4580-7D6C-76EE-EE02863193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A64EA4-3D8B-3BEF-7E3B-531FC2BB31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3C8325-31D8-5609-C503-0552DB4F69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95F7DE-CF1E-4FB1-98FA-0A95627DD8F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10499894"/>
      </p:ext>
    </p:extLst>
  </p:cSld>
  <p:clrMapOvr>
    <a:masterClrMapping/>
  </p:clrMapOvr>
  <p:transition>
    <p:blinds dir="vert"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5A1EC8-105A-355A-36FF-3E24E95ADB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718186C-E1CB-B904-B5A8-664D8D3312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2D67EC4-DA90-AFA2-D5C9-76AE05D902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E8DA52-01B4-4758-A139-1C6C8A22DDA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29735948"/>
      </p:ext>
    </p:extLst>
  </p:cSld>
  <p:clrMapOvr>
    <a:masterClrMapping/>
  </p:clrMapOvr>
  <p:transition>
    <p:blinds dir="vert"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C0F7FF1-EC90-6DCE-B81E-1AC67314C4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EFEA138-21C5-62A3-1FE1-5C91EB1F2E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0F012B-BC55-BDE7-85D9-55C9464388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B5FE0E-6CB2-4E68-87E4-18F510AF64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1483904"/>
      </p:ext>
    </p:extLst>
  </p:cSld>
  <p:clrMapOvr>
    <a:masterClrMapping/>
  </p:clrMapOvr>
  <p:transition>
    <p:blinds dir="vert"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161229B-CFF2-1652-B2E0-3BC6AD14DD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5FAF8DB-B82C-7AB0-FF40-DAA2F73549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9E842FA-178D-6F93-D5D8-D83D933A65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6A8880-F746-4333-80B9-993C2DCD7FE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1284844"/>
      </p:ext>
    </p:extLst>
  </p:cSld>
  <p:clrMapOvr>
    <a:masterClrMapping/>
  </p:clrMapOvr>
  <p:transition>
    <p:blinds dir="vert"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85620CA-1C96-3520-BC78-9EB850A463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F627563-3C45-3521-4A6D-4A906AA3D0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7CB7408-765F-9DE8-71FA-0FF236E878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5588A6-5637-4A15-AA39-90827E32FC8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72228471"/>
      </p:ext>
    </p:extLst>
  </p:cSld>
  <p:clrMapOvr>
    <a:masterClrMapping/>
  </p:clrMapOvr>
  <p:transition>
    <p:blinds dir="vert"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935901E-0CB7-5186-1E3F-A8A6003776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4304453-251A-40E0-1963-4FEC69237B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441B8F5-856B-E1AB-0DD8-38373BD2CA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32A8EF-A6D0-45CB-BEFC-E0CD0849493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2034441"/>
      </p:ext>
    </p:extLst>
  </p:cSld>
  <p:clrMapOvr>
    <a:masterClrMapping/>
  </p:clrMapOvr>
  <p:transition>
    <p:blinds dir="vert"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44F746-4591-084E-11BE-58ED486A8A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ECAEB5-D881-4527-ABAB-B5A479C6D7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4C0376E-9EFF-B85D-ABFD-DEF9E9A9C9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A88219-A0A3-4A20-B91F-DCCBABD85EE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30344467"/>
      </p:ext>
    </p:extLst>
  </p:cSld>
  <p:clrMapOvr>
    <a:masterClrMapping/>
  </p:clrMapOvr>
  <p:transition>
    <p:blinds dir="vert"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85B915-8D5F-FAA8-506B-B1881DACFA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6C24F43-6D08-CFBF-58C2-364203969D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4D2740-0D63-E062-C3FF-2396B00DB6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42DF9-FD17-4D72-99D0-727603327A0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55734991"/>
      </p:ext>
    </p:extLst>
  </p:cSld>
  <p:clrMapOvr>
    <a:masterClrMapping/>
  </p:clrMapOvr>
  <p:transition>
    <p:blinds dir="vert"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00"/>
            </a:gs>
            <a:gs pos="50000">
              <a:schemeClr val="bg1"/>
            </a:gs>
            <a:gs pos="100000">
              <a:srgbClr val="FF99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7F915BF-884A-E820-6284-08FF7FC419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C5B3121-74F2-6D1F-A9AB-1CFAFF902B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A6AF84B-E82D-D03C-B478-2BCECC82F95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279C7C6-C653-9FB8-FD3C-327E016C95D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DED869C-B9AC-08B8-9793-3B861C2E678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E78F905-653C-44DE-A0BC-5F03BDF5912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1841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blinds dir="vert"/>
    <p:sndAc>
      <p:stSnd>
        <p:snd r:embed="rId13" name="chimes.wav"/>
      </p:stSnd>
    </p:sndAc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5" Type="http://schemas.openxmlformats.org/officeDocument/2006/relationships/audio" Target="../media/audio1.wav"/><Relationship Id="rId4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3">
            <a:extLst>
              <a:ext uri="{FF2B5EF4-FFF2-40B4-BE49-F238E27FC236}">
                <a16:creationId xmlns:a16="http://schemas.microsoft.com/office/drawing/2014/main" id="{9035CFF9-A96C-FFCD-3BDB-EA639DE1F67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1" y="914400"/>
            <a:ext cx="8239125" cy="29718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3600" kern="10" spc="-360">
              <a:ln w="12700">
                <a:solidFill>
                  <a:srgbClr val="FF66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Impact" panose="020B080603090205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CC3D965-2F7C-4596-2334-8D9F565CCAB9}"/>
              </a:ext>
            </a:extLst>
          </p:cNvPr>
          <p:cNvSpPr/>
          <p:nvPr/>
        </p:nvSpPr>
        <p:spPr>
          <a:xfrm>
            <a:off x="2384612" y="404666"/>
            <a:ext cx="7683313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9600" b="1" spc="300" dirty="0">
                <a:ln w="11430" cmpd="sng">
                  <a:solidFill>
                    <a:srgbClr val="00CC99">
                      <a:tint val="10000"/>
                    </a:srgb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glow rad="45500">
                    <a:srgbClr val="00CC99">
                      <a:satMod val="220000"/>
                      <a:alpha val="35000"/>
                    </a:srgbClr>
                  </a:glow>
                </a:effectLst>
                <a:latin typeface="Times New Roman" panose="02020603050405020304" pitchFamily="18" charset="0"/>
              </a:rPr>
              <a:t>Боремся или… приручаем?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5400" b="1" spc="300" dirty="0">
                <a:ln w="11430" cmpd="sng">
                  <a:solidFill>
                    <a:srgbClr val="00CC99">
                      <a:tint val="10000"/>
                    </a:srgb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glow rad="45500">
                    <a:srgbClr val="00CC99">
                      <a:satMod val="220000"/>
                      <a:alpha val="35000"/>
                    </a:srgbClr>
                  </a:glow>
                </a:effectLst>
                <a:latin typeface="Times New Roman" panose="02020603050405020304" pitchFamily="18" charset="0"/>
              </a:rPr>
              <a:t>Размышления о стрессе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4" name="chimes.wav"/>
          </p:stSnd>
        </p:sndAc>
      </p:transition>
    </mc:Choice>
    <mc:Fallback xmlns="">
      <p:transition>
        <p:sndAc>
          <p:stSnd>
            <p:snd r:embed="rId5" name="chimes.wav"/>
          </p:stSnd>
        </p:sndAc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Прямоугольник 2">
            <a:extLst>
              <a:ext uri="{FF2B5EF4-FFF2-40B4-BE49-F238E27FC236}">
                <a16:creationId xmlns:a16="http://schemas.microsoft.com/office/drawing/2014/main" id="{4F20FDC6-B6C7-07A3-226D-C124DA921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3950" y="1998664"/>
            <a:ext cx="7373938" cy="397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altLang="ru-RU" sz="2800" b="1" dirty="0">
                <a:solidFill>
                  <a:srgbClr val="000000"/>
                </a:solidFill>
              </a:rPr>
              <a:t>Правильно питаемся. Осторожно со сладким!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altLang="ru-RU" sz="2800" b="1" dirty="0">
                <a:solidFill>
                  <a:srgbClr val="000000"/>
                </a:solidFill>
              </a:rPr>
              <a:t>Пьём больше воды.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altLang="ru-RU" sz="2800" b="1" dirty="0">
                <a:solidFill>
                  <a:srgbClr val="000000"/>
                </a:solidFill>
              </a:rPr>
              <a:t>Обращаем внимание на  витамины. Особенно омега -3-ненасыщенные жирные кислоты, витамины С и В.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altLang="ru-RU" sz="2800" b="1" dirty="0">
                <a:solidFill>
                  <a:srgbClr val="000000"/>
                </a:solidFill>
              </a:rPr>
              <a:t>Физкультуру, спорт – в ежедневный график.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altLang="ru-RU" sz="2800" b="1" dirty="0">
                <a:solidFill>
                  <a:srgbClr val="000000"/>
                </a:solidFill>
              </a:rPr>
              <a:t>Нормализуем режим сна.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BE31DFC-4979-6643-413A-5A4C64BE898B}"/>
              </a:ext>
            </a:extLst>
          </p:cNvPr>
          <p:cNvSpPr/>
          <p:nvPr/>
        </p:nvSpPr>
        <p:spPr>
          <a:xfrm>
            <a:off x="2393548" y="244398"/>
            <a:ext cx="8022932" cy="175432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5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</a:rPr>
              <a:t>Берём кортизол под контроль!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chimes.wav"/>
          </p:stSnd>
        </p:sndAc>
      </p:transition>
    </mc:Choice>
    <mc:Fallback xmlns="">
      <p:transition>
        <p:sndAc>
          <p:stSnd>
            <p:snd r:embed="rId3" name="chimes.wav"/>
          </p:stSnd>
        </p:sndAc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>
            <a:extLst>
              <a:ext uri="{FF2B5EF4-FFF2-40B4-BE49-F238E27FC236}">
                <a16:creationId xmlns:a16="http://schemas.microsoft.com/office/drawing/2014/main" id="{567C1945-E353-0BC9-B2F0-3791FE74B9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5050" y="1341438"/>
            <a:ext cx="5410200" cy="520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2400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800" b="1" i="1" dirty="0">
                <a:solidFill>
                  <a:srgbClr val="333399"/>
                </a:solidFill>
                <a:cs typeface="Times New Roman" panose="02020603050405020304" pitchFamily="18" charset="0"/>
              </a:rPr>
              <a:t>1</a:t>
            </a:r>
            <a:r>
              <a:rPr lang="ru-RU" altLang="ru-RU" sz="2800" b="1" dirty="0">
                <a:cs typeface="Times New Roman" panose="02020603050405020304" pitchFamily="18" charset="0"/>
              </a:rPr>
              <a:t>.    Физические  упражнения.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800" b="1" dirty="0">
                <a:cs typeface="Times New Roman" panose="02020603050405020304" pitchFamily="18" charset="0"/>
              </a:rPr>
              <a:t>2.    Глубокое дыхание.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800" b="1" dirty="0">
                <a:cs typeface="Times New Roman" panose="02020603050405020304" pitchFamily="18" charset="0"/>
              </a:rPr>
              <a:t>3.    Расслабление.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800" b="1" dirty="0">
                <a:cs typeface="Times New Roman" panose="02020603050405020304" pitchFamily="18" charset="0"/>
              </a:rPr>
              <a:t>4.    Отрыв от повседневности.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800" b="1" dirty="0">
                <a:cs typeface="Times New Roman" panose="02020603050405020304" pitchFamily="18" charset="0"/>
              </a:rPr>
              <a:t>5.    Массаж.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800" b="1" dirty="0">
                <a:cs typeface="Times New Roman" panose="02020603050405020304" pitchFamily="18" charset="0"/>
              </a:rPr>
              <a:t>6.    Пересмотр жизненных позиций.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800" b="1" dirty="0">
                <a:cs typeface="Times New Roman" panose="02020603050405020304" pitchFamily="18" charset="0"/>
              </a:rPr>
              <a:t>7.    Приятное общение</a:t>
            </a:r>
            <a:r>
              <a:rPr lang="ru-RU" altLang="ru-RU" b="1" dirty="0">
                <a:cs typeface="Times New Roman" panose="02020603050405020304" pitchFamily="18" charset="0"/>
              </a:rPr>
              <a:t>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800" b="1" dirty="0">
                <a:cs typeface="Times New Roman" panose="02020603050405020304" pitchFamily="18" charset="0"/>
              </a:rPr>
              <a:t>8.   Качественный сон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800" dirty="0">
                <a:cs typeface="Times New Roman" panose="02020603050405020304" pitchFamily="18" charset="0"/>
              </a:rPr>
              <a:t> 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2400" dirty="0">
              <a:solidFill>
                <a:srgbClr val="000000"/>
              </a:solidFill>
            </a:endParaRPr>
          </a:p>
        </p:txBody>
      </p:sp>
      <p:sp>
        <p:nvSpPr>
          <p:cNvPr id="13319" name="WordArt 9">
            <a:extLst>
              <a:ext uri="{FF2B5EF4-FFF2-40B4-BE49-F238E27FC236}">
                <a16:creationId xmlns:a16="http://schemas.microsoft.com/office/drawing/2014/main" id="{32711D35-1242-D5F1-3F74-D9C13E5B7E6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3601" y="762000"/>
            <a:ext cx="7993063" cy="649288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Способы быстрого снятия стресса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chimes.wav"/>
          </p:stSnd>
        </p:sndAc>
      </p:transition>
    </mc:Choice>
    <mc:Fallback xmlns="">
      <p:transition>
        <p:sndAc>
          <p:stSnd>
            <p:snd r:embed="rId3" name="chimes.wav"/>
          </p:stSnd>
        </p:sndAc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3">
            <a:extLst>
              <a:ext uri="{FF2B5EF4-FFF2-40B4-BE49-F238E27FC236}">
                <a16:creationId xmlns:a16="http://schemas.microsoft.com/office/drawing/2014/main" id="{C8A692C3-2CF2-BC04-35E6-45633F5AF9E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79650" y="404814"/>
            <a:ext cx="7467600" cy="941387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Питание для хорошего настроения</a:t>
            </a:r>
          </a:p>
        </p:txBody>
      </p:sp>
      <p:sp>
        <p:nvSpPr>
          <p:cNvPr id="14339" name="Text Box 4">
            <a:extLst>
              <a:ext uri="{FF2B5EF4-FFF2-40B4-BE49-F238E27FC236}">
                <a16:creationId xmlns:a16="http://schemas.microsoft.com/office/drawing/2014/main" id="{0D8D94EF-5597-7184-7414-9831F1E595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23272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2400">
              <a:solidFill>
                <a:srgbClr val="000000"/>
              </a:solidFill>
            </a:endParaRPr>
          </a:p>
        </p:txBody>
      </p:sp>
      <p:sp>
        <p:nvSpPr>
          <p:cNvPr id="11304" name="Text Box 40">
            <a:extLst>
              <a:ext uri="{FF2B5EF4-FFF2-40B4-BE49-F238E27FC236}">
                <a16:creationId xmlns:a16="http://schemas.microsoft.com/office/drawing/2014/main" id="{D3A5B383-7A72-5E1E-9445-498FC04A0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1" y="1524001"/>
            <a:ext cx="808202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400" b="1" i="1" dirty="0"/>
              <a:t>Витамины группы В, витамин С, железо, инозит, калий,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400" b="1" i="1" dirty="0"/>
              <a:t> кальций, магний, фолиевая кислота, цинк.</a:t>
            </a:r>
          </a:p>
        </p:txBody>
      </p:sp>
      <p:sp>
        <p:nvSpPr>
          <p:cNvPr id="11305" name="Text Box 41">
            <a:extLst>
              <a:ext uri="{FF2B5EF4-FFF2-40B4-BE49-F238E27FC236}">
                <a16:creationId xmlns:a16="http://schemas.microsoft.com/office/drawing/2014/main" id="{5238A464-A659-2EBB-14BC-774525416C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1" y="2667000"/>
            <a:ext cx="8077019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400" b="1" i="1" dirty="0"/>
              <a:t>Продукты: мясо, рыба, яичные желтки, орехи,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400" b="1" i="1" dirty="0"/>
              <a:t>семечки, овощи, фрукты, особенно цитрусовые и бананы,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400" b="1" i="1" dirty="0"/>
              <a:t>фасоль, другие бобовые, молоко, молочные продукты,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400" b="1" i="1" dirty="0"/>
              <a:t> морепродукты.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chimes.wav"/>
          </p:stSnd>
        </p:sndAc>
      </p:transition>
    </mc:Choice>
    <mc:Fallback xmlns="">
      <p:transition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1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1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04" grpId="0" autoUpdateAnimBg="0"/>
      <p:bldP spid="11305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>
            <a:extLst>
              <a:ext uri="{FF2B5EF4-FFF2-40B4-BE49-F238E27FC236}">
                <a16:creationId xmlns:a16="http://schemas.microsoft.com/office/drawing/2014/main" id="{A8DBADAD-657E-0818-6C2D-43AC2C8C8B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8" y="4797425"/>
            <a:ext cx="2462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400" b="1" i="1" dirty="0">
                <a:solidFill>
                  <a:srgbClr val="002060"/>
                </a:solidFill>
              </a:rPr>
              <a:t>Вильгельм</a:t>
            </a:r>
            <a:r>
              <a:rPr lang="ru-RU" altLang="ru-RU" sz="2400" dirty="0">
                <a:solidFill>
                  <a:srgbClr val="002060"/>
                </a:solidFill>
              </a:rPr>
              <a:t> </a:t>
            </a:r>
            <a:r>
              <a:rPr lang="ru-RU" altLang="ru-RU" sz="2400" b="1" i="1" dirty="0" err="1">
                <a:solidFill>
                  <a:srgbClr val="002060"/>
                </a:solidFill>
              </a:rPr>
              <a:t>Раабе</a:t>
            </a:r>
            <a:endParaRPr lang="ru-RU" altLang="ru-RU" sz="2400" b="1" i="1" dirty="0">
              <a:solidFill>
                <a:srgbClr val="002060"/>
              </a:solidFill>
            </a:endParaRPr>
          </a:p>
        </p:txBody>
      </p:sp>
      <p:sp>
        <p:nvSpPr>
          <p:cNvPr id="15364" name="WordArt 7">
            <a:extLst>
              <a:ext uri="{FF2B5EF4-FFF2-40B4-BE49-F238E27FC236}">
                <a16:creationId xmlns:a16="http://schemas.microsoft.com/office/drawing/2014/main" id="{342B1650-BA9A-2098-DF2C-556D4690647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74785" y="1052514"/>
            <a:ext cx="11377246" cy="2663825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Юмор - это   спасательный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 круг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На   волнах   жизни!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chimes.wav"/>
          </p:stSnd>
        </p:sndAc>
      </p:transition>
    </mc:Choice>
    <mc:Fallback xmlns="">
      <p:transition>
        <p:sndAc>
          <p:stSnd>
            <p:snd r:embed="rId3" name="chimes.wav"/>
          </p:stSnd>
        </p:sndAc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6">
            <a:extLst>
              <a:ext uri="{FF2B5EF4-FFF2-40B4-BE49-F238E27FC236}">
                <a16:creationId xmlns:a16="http://schemas.microsoft.com/office/drawing/2014/main" id="{749CFC8F-02B3-213C-8C1B-6C897EA285D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55914" y="765176"/>
            <a:ext cx="6911975" cy="496887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3600" kern="10">
              <a:ln w="12700">
                <a:solidFill>
                  <a:srgbClr val="B2B2B2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0E65C1E-A293-6E7B-C2E5-7CB7D4B2280C}"/>
              </a:ext>
            </a:extLst>
          </p:cNvPr>
          <p:cNvSpPr/>
          <p:nvPr/>
        </p:nvSpPr>
        <p:spPr>
          <a:xfrm>
            <a:off x="3834063" y="1340768"/>
            <a:ext cx="4572000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6600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Да здравствуют трудности! Ими растём!</a:t>
            </a:r>
            <a:endParaRPr lang="ru-RU" sz="66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chimes.wav"/>
          </p:stSnd>
        </p:sndAc>
      </p:transition>
    </mc:Choice>
    <mc:Fallback xmlns="">
      <p:transition>
        <p:sndAc>
          <p:stSnd>
            <p:snd r:embed="rId3" name="chimes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Прямоугольник 1">
            <a:extLst>
              <a:ext uri="{FF2B5EF4-FFF2-40B4-BE49-F238E27FC236}">
                <a16:creationId xmlns:a16="http://schemas.microsoft.com/office/drawing/2014/main" id="{AC898A39-9F6C-E703-5D5B-34A65E9E87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1151" y="476251"/>
            <a:ext cx="6462713" cy="575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i="1" dirty="0">
                <a:solidFill>
                  <a:srgbClr val="000000"/>
                </a:solidFill>
              </a:rPr>
              <a:t>	</a:t>
            </a:r>
            <a:r>
              <a:rPr lang="ru-RU" altLang="ru-RU" sz="2400" b="1" dirty="0">
                <a:solidFill>
                  <a:srgbClr val="000000"/>
                </a:solidFill>
              </a:rPr>
              <a:t>Стресс есть неспецифический (т.е. один и тот же на различные воздействия) ответ организма на любое предъявленное ему требование, который помогает ему приспособиться к возникшей трудности, справиться с ней.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000000"/>
                </a:solidFill>
              </a:rPr>
              <a:t>	 При этом не имеет значения, приятна или неприятна ситуация, с которой мы столкнулись. Имеет значение лишь интенсивность потребности в перестройке или в адаптации.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2400" b="1" dirty="0">
                <a:solidFill>
                  <a:srgbClr val="000000"/>
                </a:solidFill>
              </a:rPr>
              <a:t>	Стресс – комплексный процесс, он включает непременно и физиологические, и психологические компоненты.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000000"/>
                </a:solidFill>
              </a:rPr>
              <a:t> 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chimes.wav"/>
          </p:stSnd>
        </p:sndAc>
      </p:transition>
    </mc:Choice>
    <mc:Fallback xmlns="">
      <p:transition>
        <p:sndAc>
          <p:stSnd>
            <p:snd r:embed="rId3" name="chimes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17A4AC5-7D8E-2A6A-74C3-4EA3D5933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/>
              <a:t>Две силы сражаются друг против друга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2EF82F16-9442-8E5A-47DF-7BA74616639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ru-RU" b="1" u="sng" dirty="0"/>
          </a:p>
          <a:p>
            <a:pPr marL="0" indent="0" algn="ctr">
              <a:buNone/>
            </a:pPr>
            <a:r>
              <a:rPr lang="ru-RU" sz="3600" b="1" dirty="0"/>
              <a:t>лимбическая </a:t>
            </a:r>
          </a:p>
          <a:p>
            <a:pPr marL="0" indent="0" algn="ctr">
              <a:buNone/>
            </a:pPr>
            <a:r>
              <a:rPr lang="ru-RU" sz="3600" b="1" dirty="0"/>
              <a:t>система </a:t>
            </a:r>
          </a:p>
          <a:p>
            <a:pPr marL="0" indent="0" algn="ctr">
              <a:buNone/>
            </a:pPr>
            <a:r>
              <a:rPr lang="ru-RU" sz="3600" b="1" dirty="0"/>
              <a:t>головного мозга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66FB183-F093-255B-DE35-3BA575E0D20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ru-RU" b="1" u="sng" dirty="0"/>
          </a:p>
          <a:p>
            <a:pPr marL="0" indent="0" algn="ctr">
              <a:buNone/>
            </a:pPr>
            <a:r>
              <a:rPr lang="ru-RU" sz="3600" b="1" dirty="0"/>
              <a:t>префронтальная </a:t>
            </a:r>
          </a:p>
          <a:p>
            <a:pPr marL="0" indent="0" algn="ctr">
              <a:buNone/>
            </a:pPr>
            <a:r>
              <a:rPr lang="ru-RU" sz="3600" b="1" dirty="0"/>
              <a:t>кора </a:t>
            </a:r>
          </a:p>
          <a:p>
            <a:pPr marL="0" indent="0" algn="ctr">
              <a:buNone/>
            </a:pPr>
            <a:r>
              <a:rPr lang="ru-RU" sz="3600" b="1" dirty="0"/>
              <a:t>головного мозга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D7297F0F-6C02-D0E1-B6DB-F32A21F1B0EF}"/>
              </a:ext>
            </a:extLst>
          </p:cNvPr>
          <p:cNvCxnSpPr>
            <a:cxnSpLocks/>
          </p:cNvCxnSpPr>
          <p:nvPr/>
        </p:nvCxnSpPr>
        <p:spPr>
          <a:xfrm flipV="1">
            <a:off x="3209365" y="1452282"/>
            <a:ext cx="2653553" cy="87854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349F0026-D314-424E-61F2-BDB33AEB7DB3}"/>
              </a:ext>
            </a:extLst>
          </p:cNvPr>
          <p:cNvCxnSpPr>
            <a:cxnSpLocks/>
          </p:cNvCxnSpPr>
          <p:nvPr/>
        </p:nvCxnSpPr>
        <p:spPr>
          <a:xfrm>
            <a:off x="6096000" y="1434353"/>
            <a:ext cx="2438400" cy="8964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chimes.wav"/>
          </p:stSnd>
        </p:sndAc>
      </p:transition>
    </mc:Choice>
    <mc:Fallback xmlns="">
      <p:transition>
        <p:sndAc>
          <p:stSnd>
            <p:snd r:embed="rId3" name="chimes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Прямоугольник 2">
            <a:extLst>
              <a:ext uri="{FF2B5EF4-FFF2-40B4-BE49-F238E27FC236}">
                <a16:creationId xmlns:a16="http://schemas.microsoft.com/office/drawing/2014/main" id="{B07F74ED-5762-6976-C5B4-49C237B6E0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088" y="333375"/>
            <a:ext cx="7200900" cy="600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49263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800" b="1" u="sng" dirty="0">
                <a:solidFill>
                  <a:srgbClr val="222222"/>
                </a:solidFill>
                <a:cs typeface="Times New Roman" panose="02020603050405020304" pitchFamily="18" charset="0"/>
              </a:rPr>
              <a:t>Лимбическая система </a:t>
            </a:r>
            <a:r>
              <a:rPr lang="ru-RU" altLang="ru-RU" sz="2800" b="1" dirty="0">
                <a:solidFill>
                  <a:srgbClr val="222222"/>
                </a:solidFill>
                <a:cs typeface="Times New Roman" panose="02020603050405020304" pitchFamily="18" charset="0"/>
              </a:rPr>
              <a:t>является эмоциональной, инстинктивной частью мозга, в ней находится наш центр удовольствия. </a:t>
            </a:r>
          </a:p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2800" b="1" dirty="0">
              <a:solidFill>
                <a:srgbClr val="222222"/>
              </a:solidFill>
              <a:cs typeface="Times New Roman" panose="02020603050405020304" pitchFamily="18" charset="0"/>
            </a:endParaRPr>
          </a:p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800" b="1" dirty="0">
                <a:solidFill>
                  <a:srgbClr val="222222"/>
                </a:solidFill>
                <a:cs typeface="Times New Roman" panose="02020603050405020304" pitchFamily="18" charset="0"/>
              </a:rPr>
              <a:t>С эволюционной точки зрения лимбическая система — древняя часть мозга, которая имеется и у животных; она подталкивает нас к инстинктивным действиям, склоняет поддаться эмоциям и искушениям. </a:t>
            </a:r>
            <a:endParaRPr lang="ru-RU" altLang="ru-RU" sz="28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800" b="1" dirty="0">
                <a:solidFill>
                  <a:srgbClr val="222222"/>
                </a:solidFill>
                <a:cs typeface="Times New Roman" panose="02020603050405020304" pitchFamily="18" charset="0"/>
              </a:rPr>
              <a:t> 	</a:t>
            </a:r>
            <a:endParaRPr lang="ru-RU" altLang="ru-RU" sz="2800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chimes.wav"/>
          </p:stSnd>
        </p:sndAc>
      </p:transition>
    </mc:Choice>
    <mc:Fallback xmlns="">
      <p:transition>
        <p:sndAc>
          <p:stSnd>
            <p:snd r:embed="rId3" name="chimes.wav"/>
          </p:stSnd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рямоугольник 1">
            <a:extLst>
              <a:ext uri="{FF2B5EF4-FFF2-40B4-BE49-F238E27FC236}">
                <a16:creationId xmlns:a16="http://schemas.microsoft.com/office/drawing/2014/main" id="{DE345A09-0290-19A6-C13F-C9346A2630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088" y="981076"/>
            <a:ext cx="7345362" cy="4520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800" b="1" i="1" dirty="0">
                <a:solidFill>
                  <a:srgbClr val="222222"/>
                </a:solidFill>
                <a:cs typeface="Times New Roman" panose="02020603050405020304" pitchFamily="18" charset="0"/>
              </a:rPr>
              <a:t>	</a:t>
            </a:r>
            <a:r>
              <a:rPr lang="ru-RU" altLang="ru-RU" sz="2800" b="1" dirty="0">
                <a:solidFill>
                  <a:srgbClr val="222222"/>
                </a:solidFill>
                <a:cs typeface="Times New Roman" panose="02020603050405020304" pitchFamily="18" charset="0"/>
              </a:rPr>
              <a:t>Префронтальная кора является логическим отделом нашего мозга — именно она стремится заставить нас заняться тем, чем не очень хочется, но очень нужно. </a:t>
            </a:r>
          </a:p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2800" b="1" dirty="0">
              <a:solidFill>
                <a:srgbClr val="222222"/>
              </a:solidFill>
              <a:cs typeface="Times New Roman" panose="02020603050405020304" pitchFamily="18" charset="0"/>
            </a:endParaRPr>
          </a:p>
          <a:p>
            <a:pPr algn="just" eaLnBrk="1" fontAlgn="base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800" b="1" dirty="0">
                <a:solidFill>
                  <a:srgbClr val="222222"/>
                </a:solidFill>
                <a:cs typeface="Times New Roman" panose="02020603050405020304" pitchFamily="18" charset="0"/>
              </a:rPr>
              <a:t>	Помимо прочего, она отвечает за логику, разум и помогает удерживать в поле зрения долгосрочные цели. </a:t>
            </a:r>
            <a:endParaRPr lang="ru-RU" altLang="ru-RU" sz="28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chimes.wav"/>
          </p:stSnd>
        </p:sndAc>
      </p:transition>
    </mc:Choice>
    <mc:Fallback xmlns="">
      <p:transition>
        <p:sndAc>
          <p:stSnd>
            <p:snd r:embed="rId3" name="chimes.wav"/>
          </p:stSnd>
        </p:sndAc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1C2C154-7BCB-A526-D21B-9177DF8607E7}"/>
              </a:ext>
            </a:extLst>
          </p:cNvPr>
          <p:cNvSpPr/>
          <p:nvPr/>
        </p:nvSpPr>
        <p:spPr>
          <a:xfrm>
            <a:off x="2351089" y="765175"/>
            <a:ext cx="7705725" cy="44005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800" b="1" i="1" dirty="0">
                <a:solidFill>
                  <a:srgbClr val="222222"/>
                </a:solidFill>
                <a:latin typeface="Times New Roman"/>
              </a:rPr>
              <a:t>	</a:t>
            </a:r>
            <a:r>
              <a:rPr lang="ru-RU" sz="2800" b="1" dirty="0">
                <a:solidFill>
                  <a:srgbClr val="222222"/>
                </a:solidFill>
                <a:latin typeface="Times New Roman"/>
              </a:rPr>
              <a:t>Сражения между </a:t>
            </a:r>
            <a:r>
              <a:rPr lang="ru-RU" sz="2800" b="1" dirty="0" err="1">
                <a:solidFill>
                  <a:srgbClr val="222222"/>
                </a:solidFill>
                <a:latin typeface="Times New Roman"/>
              </a:rPr>
              <a:t>лимбической</a:t>
            </a:r>
            <a:r>
              <a:rPr lang="ru-RU" sz="2800" b="1" dirty="0">
                <a:solidFill>
                  <a:srgbClr val="222222"/>
                </a:solidFill>
                <a:latin typeface="Times New Roman"/>
              </a:rPr>
              <a:t> системой и префронтальной корой происходят в нашем мозге по тысяче раз в день, но мы их обычно не замечаем.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2800" b="1" dirty="0">
              <a:solidFill>
                <a:srgbClr val="222222"/>
              </a:solidFill>
              <a:latin typeface="Times New Roman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800" b="1" dirty="0">
                <a:solidFill>
                  <a:srgbClr val="222222"/>
                </a:solidFill>
                <a:latin typeface="Times New Roman"/>
              </a:rPr>
              <a:t>	Как 90% айсберга находится под водой, так и преобладающая часть мозговой активности скрыта в глубинах подсознания, а на поверхности оказывается лишь малая ее часть, которую мы и способны отследить.</a:t>
            </a:r>
            <a:endParaRPr lang="ru-RU" sz="2800" b="1" dirty="0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chimes.wav"/>
          </p:stSnd>
        </p:sndAc>
      </p:transition>
    </mc:Choice>
    <mc:Fallback xmlns="">
      <p:transition>
        <p:sndAc>
          <p:stSnd>
            <p:snd r:embed="rId3" name="chimes.wav"/>
          </p:stSnd>
        </p:sndAc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рямоугольник 1">
            <a:extLst>
              <a:ext uri="{FF2B5EF4-FFF2-40B4-BE49-F238E27FC236}">
                <a16:creationId xmlns:a16="http://schemas.microsoft.com/office/drawing/2014/main" id="{014E368D-347C-2A77-E26A-7EF0F0F5C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2" y="1899846"/>
            <a:ext cx="82073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altLang="ru-RU" b="1" dirty="0">
                <a:solidFill>
                  <a:srgbClr val="000000"/>
                </a:solidFill>
              </a:rPr>
              <a:t>Вспоминаем все свои незавершённые дела. Составляем план выполнения. </a:t>
            </a:r>
          </a:p>
        </p:txBody>
      </p:sp>
      <p:sp>
        <p:nvSpPr>
          <p:cNvPr id="8195" name="Прямоугольник 2">
            <a:extLst>
              <a:ext uri="{FF2B5EF4-FFF2-40B4-BE49-F238E27FC236}">
                <a16:creationId xmlns:a16="http://schemas.microsoft.com/office/drawing/2014/main" id="{69B7C3C1-E455-3977-CDA5-B736AFD2F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0277" y="3127102"/>
            <a:ext cx="6948488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b="1" dirty="0">
                <a:solidFill>
                  <a:srgbClr val="000000"/>
                </a:solidFill>
                <a:cs typeface="Calibri" panose="020F0502020204030204" pitchFamily="34" charset="0"/>
              </a:rPr>
              <a:t>2.Анализируем мысли о прошлом. Останавливаем «</a:t>
            </a:r>
            <a:r>
              <a:rPr lang="ru-RU" altLang="ru-RU" b="1" dirty="0" err="1">
                <a:solidFill>
                  <a:srgbClr val="000000"/>
                </a:solidFill>
                <a:cs typeface="Calibri" panose="020F0502020204030204" pitchFamily="34" charset="0"/>
              </a:rPr>
              <a:t>мыслемешалку</a:t>
            </a:r>
            <a:r>
              <a:rPr lang="ru-RU" altLang="ru-RU" b="1" dirty="0">
                <a:solidFill>
                  <a:srgbClr val="000000"/>
                </a:solidFill>
                <a:cs typeface="Calibri" panose="020F0502020204030204" pitchFamily="34" charset="0"/>
              </a:rPr>
              <a:t>».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b="1" dirty="0">
                <a:solidFill>
                  <a:srgbClr val="000000"/>
                </a:solidFill>
                <a:cs typeface="Calibri" panose="020F0502020204030204" pitchFamily="34" charset="0"/>
              </a:rPr>
              <a:t>С каждой мыслью работаем отдельно. </a:t>
            </a:r>
            <a:endParaRPr lang="ru-RU" altLang="ru-RU" b="1" dirty="0">
              <a:solidFill>
                <a:srgbClr val="000000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135B9B3-1D75-19F7-5B81-DA8050834597}"/>
              </a:ext>
            </a:extLst>
          </p:cNvPr>
          <p:cNvSpPr/>
          <p:nvPr/>
        </p:nvSpPr>
        <p:spPr>
          <a:xfrm>
            <a:off x="3935760" y="244398"/>
            <a:ext cx="6435994" cy="175432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5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</a:rPr>
              <a:t>Шаги к душевному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54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</a:rPr>
              <a:t>равновесию</a:t>
            </a:r>
          </a:p>
        </p:txBody>
      </p:sp>
      <p:sp>
        <p:nvSpPr>
          <p:cNvPr id="8197" name="Прямоугольник 6">
            <a:extLst>
              <a:ext uri="{FF2B5EF4-FFF2-40B4-BE49-F238E27FC236}">
                <a16:creationId xmlns:a16="http://schemas.microsoft.com/office/drawing/2014/main" id="{0A6C9461-C917-5749-C8F2-B2E1ECDDAF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2" y="5338608"/>
            <a:ext cx="4572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b="1" i="1" dirty="0">
                <a:solidFill>
                  <a:srgbClr val="000000"/>
                </a:solidFill>
              </a:rPr>
              <a:t>3. </a:t>
            </a:r>
            <a:r>
              <a:rPr lang="ru-RU" altLang="ru-RU" b="1" dirty="0">
                <a:solidFill>
                  <a:srgbClr val="000000"/>
                </a:solidFill>
              </a:rPr>
              <a:t>Нейтрализуем страхи перед будущим.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chimes.wav"/>
          </p:stSnd>
        </p:sndAc>
      </p:transition>
    </mc:Choice>
    <mc:Fallback xmlns="">
      <p:transition>
        <p:sndAc>
          <p:stSnd>
            <p:snd r:embed="rId3" name="chimes.wav"/>
          </p:stSnd>
        </p:sndAc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Прямоугольник 1">
            <a:extLst>
              <a:ext uri="{FF2B5EF4-FFF2-40B4-BE49-F238E27FC236}">
                <a16:creationId xmlns:a16="http://schemas.microsoft.com/office/drawing/2014/main" id="{CBDBCE8E-DD76-62F3-8ACA-A773BE213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4868864"/>
            <a:ext cx="82073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4400" b="1" dirty="0">
                <a:solidFill>
                  <a:srgbClr val="000000"/>
                </a:solidFill>
              </a:rPr>
              <a:t>кортизол.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145740B-7BBA-2FE7-965C-6BE39C4BD098}"/>
              </a:ext>
            </a:extLst>
          </p:cNvPr>
          <p:cNvSpPr/>
          <p:nvPr/>
        </p:nvSpPr>
        <p:spPr>
          <a:xfrm>
            <a:off x="3431705" y="243769"/>
            <a:ext cx="5842753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8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</a:rPr>
              <a:t>«Гормоны счастья»:</a:t>
            </a:r>
          </a:p>
        </p:txBody>
      </p:sp>
      <p:sp>
        <p:nvSpPr>
          <p:cNvPr id="9220" name="Прямоугольник 6">
            <a:extLst>
              <a:ext uri="{FF2B5EF4-FFF2-40B4-BE49-F238E27FC236}">
                <a16:creationId xmlns:a16="http://schemas.microsoft.com/office/drawing/2014/main" id="{D132C074-153C-1BDE-5C23-FD464969C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338" y="1084264"/>
            <a:ext cx="4572000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altLang="ru-RU" b="1" dirty="0">
                <a:solidFill>
                  <a:srgbClr val="000000"/>
                </a:solidFill>
              </a:rPr>
              <a:t>эндорфины;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altLang="ru-RU" b="1" dirty="0">
                <a:solidFill>
                  <a:srgbClr val="000000"/>
                </a:solidFill>
              </a:rPr>
              <a:t>дофамин;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altLang="ru-RU" b="1" dirty="0">
                <a:solidFill>
                  <a:srgbClr val="000000"/>
                </a:solidFill>
              </a:rPr>
              <a:t>серотонин;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altLang="ru-RU" b="1" dirty="0">
                <a:solidFill>
                  <a:srgbClr val="000000"/>
                </a:solidFill>
              </a:rPr>
              <a:t>окситоцин;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altLang="ru-RU" b="1" dirty="0">
                <a:solidFill>
                  <a:srgbClr val="000000"/>
                </a:solidFill>
              </a:rPr>
              <a:t>адреналин.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5097EEA-2D15-3841-52FB-CDC8F67E1A00}"/>
              </a:ext>
            </a:extLst>
          </p:cNvPr>
          <p:cNvSpPr/>
          <p:nvPr/>
        </p:nvSpPr>
        <p:spPr>
          <a:xfrm>
            <a:off x="2450179" y="3916507"/>
            <a:ext cx="5072864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8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</a:rPr>
              <a:t>Гормон стресса –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chimes.wav"/>
          </p:stSnd>
        </p:sndAc>
      </p:transition>
    </mc:Choice>
    <mc:Fallback xmlns="">
      <p:transition>
        <p:sndAc>
          <p:stSnd>
            <p:snd r:embed="rId3" name="chimes.wav"/>
          </p:stSnd>
        </p:sndAc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Прямоугольник 1">
            <a:extLst>
              <a:ext uri="{FF2B5EF4-FFF2-40B4-BE49-F238E27FC236}">
                <a16:creationId xmlns:a16="http://schemas.microsoft.com/office/drawing/2014/main" id="{266E7FE0-2E9A-2FE7-B526-95230F71B8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8213" y="1052514"/>
            <a:ext cx="6894512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2400" dirty="0">
                <a:solidFill>
                  <a:srgbClr val="000000"/>
                </a:solidFill>
              </a:rPr>
              <a:t>	</a:t>
            </a:r>
            <a:r>
              <a:rPr lang="ru-RU" altLang="ru-RU" sz="2400" b="1" dirty="0">
                <a:solidFill>
                  <a:srgbClr val="000000"/>
                </a:solidFill>
              </a:rPr>
              <a:t>Самая известная функция кортизола — запуск стрессового ответа «бей или беги». После выброса гормона учащается сердцебиение, поднимается давление, уровень сахара в крови, напрягаются мышцы — все для того, чтобы организм был готов сражаться или убегать. Также под воздействием кортизола временно «приглушаются» менее важные для выживания процессы — в частности, пищеварение. Страдает иммунитет.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chimes.wav"/>
          </p:stSnd>
        </p:sndAc>
      </p:transition>
    </mc:Choice>
    <mc:Fallback xmlns="">
      <p:transition>
        <p:sndAc>
          <p:stSnd>
            <p:snd r:embed="rId3" name="chimes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99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CA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219</Words>
  <Application>Microsoft Office PowerPoint</Application>
  <PresentationFormat>Широкоэкранный</PresentationFormat>
  <Paragraphs>70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Aptos</vt:lpstr>
      <vt:lpstr>Arial</vt:lpstr>
      <vt:lpstr>Calibri</vt:lpstr>
      <vt:lpstr>Impact</vt:lpstr>
      <vt:lpstr>Times New Roman</vt:lpstr>
      <vt:lpstr>Wingdings</vt:lpstr>
      <vt:lpstr>Оформление по умолчанию</vt:lpstr>
      <vt:lpstr>Презентация PowerPoint</vt:lpstr>
      <vt:lpstr>Презентация PowerPoint</vt:lpstr>
      <vt:lpstr>Две силы сражаются друг против друга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</dc:creator>
  <cp:lastModifiedBy>admin</cp:lastModifiedBy>
  <cp:revision>10</cp:revision>
  <dcterms:created xsi:type="dcterms:W3CDTF">2025-01-09T02:16:16Z</dcterms:created>
  <dcterms:modified xsi:type="dcterms:W3CDTF">2025-10-09T17:07:41Z</dcterms:modified>
</cp:coreProperties>
</file>