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FAE4B1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56773" y="0"/>
            <a:ext cx="11331227" cy="10286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18947" y="3232193"/>
            <a:ext cx="5817234" cy="270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750" b="1" i="0">
                <a:solidFill>
                  <a:srgbClr val="5C4937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349104" y="6526204"/>
            <a:ext cx="6553200" cy="116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750" b="1" i="0">
                <a:solidFill>
                  <a:srgbClr val="5C4937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750" b="1" i="0">
                <a:solidFill>
                  <a:srgbClr val="5C4937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750" b="1" i="0">
                <a:solidFill>
                  <a:srgbClr val="5C4937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FAE4B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27088" y="3232193"/>
            <a:ext cx="6600825" cy="270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750" b="1" i="0">
                <a:solidFill>
                  <a:srgbClr val="5C4937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81567" y="3655933"/>
            <a:ext cx="16162019" cy="5683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3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763905" marR="5080" indent="-751840">
              <a:lnSpc>
                <a:spcPct val="100699"/>
              </a:lnSpc>
              <a:spcBef>
                <a:spcPts val="60"/>
              </a:spcBef>
            </a:pPr>
            <a:r>
              <a:rPr dirty="0" spc="-90"/>
              <a:t>Цифровой </a:t>
            </a:r>
            <a:r>
              <a:rPr dirty="0" spc="55"/>
              <a:t>этикет: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subTitle" idx="4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563245" marR="5080" indent="-551180">
              <a:lnSpc>
                <a:spcPct val="125000"/>
              </a:lnSpc>
              <a:spcBef>
                <a:spcPts val="100"/>
              </a:spcBef>
            </a:pPr>
            <a:r>
              <a:rPr dirty="0" sz="3000" spc="95"/>
              <a:t>Как</a:t>
            </a:r>
            <a:r>
              <a:rPr dirty="0" sz="3000" spc="-75"/>
              <a:t> </a:t>
            </a:r>
            <a:r>
              <a:rPr dirty="0" sz="3000" spc="60"/>
              <a:t>воспитать</a:t>
            </a:r>
            <a:r>
              <a:rPr dirty="0" sz="3000" spc="-70"/>
              <a:t> </a:t>
            </a:r>
            <a:r>
              <a:rPr dirty="0" sz="3000"/>
              <a:t>культуру</a:t>
            </a:r>
            <a:r>
              <a:rPr dirty="0" sz="3000" spc="-75"/>
              <a:t> </a:t>
            </a:r>
            <a:r>
              <a:rPr dirty="0" sz="3000" spc="85"/>
              <a:t>общения </a:t>
            </a:r>
            <a:r>
              <a:rPr dirty="0" sz="3000" spc="-170"/>
              <a:t>в</a:t>
            </a:r>
            <a:r>
              <a:rPr dirty="0" sz="3000" spc="45"/>
              <a:t> </a:t>
            </a:r>
            <a:r>
              <a:rPr dirty="0" sz="3000"/>
              <a:t>соцсетях</a:t>
            </a:r>
            <a:r>
              <a:rPr dirty="0" sz="3000" spc="50"/>
              <a:t> </a:t>
            </a:r>
            <a:r>
              <a:rPr dirty="0" sz="3000" spc="90"/>
              <a:t>и</a:t>
            </a:r>
            <a:r>
              <a:rPr dirty="0" sz="3000" spc="50"/>
              <a:t> </a:t>
            </a:r>
            <a:r>
              <a:rPr dirty="0" sz="3000" spc="85"/>
              <a:t>мессенджерах</a:t>
            </a:r>
            <a:endParaRPr sz="3000"/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285896" cy="102869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51577" y="932751"/>
            <a:ext cx="10502900" cy="2707005"/>
          </a:xfrm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 marR="5080" indent="2494915">
              <a:lnSpc>
                <a:spcPct val="100699"/>
              </a:lnSpc>
              <a:spcBef>
                <a:spcPts val="60"/>
              </a:spcBef>
            </a:pPr>
            <a:r>
              <a:rPr dirty="0"/>
              <a:t>Что</a:t>
            </a:r>
            <a:r>
              <a:rPr dirty="0" spc="-370"/>
              <a:t> </a:t>
            </a:r>
            <a:r>
              <a:rPr dirty="0" spc="260"/>
              <a:t>такое </a:t>
            </a:r>
            <a:r>
              <a:rPr dirty="0" spc="-25"/>
              <a:t>цифровой</a:t>
            </a:r>
            <a:r>
              <a:rPr dirty="0" spc="-560"/>
              <a:t> </a:t>
            </a:r>
            <a:r>
              <a:rPr dirty="0" spc="250"/>
              <a:t>этикет?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26899"/>
              </a:lnSpc>
              <a:spcBef>
                <a:spcPts val="90"/>
              </a:spcBef>
            </a:pPr>
            <a:r>
              <a:rPr dirty="0" sz="3350" spc="90"/>
              <a:t>Это</a:t>
            </a:r>
            <a:r>
              <a:rPr dirty="0" sz="3350" spc="-60"/>
              <a:t> </a:t>
            </a:r>
            <a:r>
              <a:rPr dirty="0" sz="3350" spc="120"/>
              <a:t>правила</a:t>
            </a:r>
            <a:r>
              <a:rPr dirty="0" sz="3350" spc="-55"/>
              <a:t> </a:t>
            </a:r>
            <a:r>
              <a:rPr dirty="0" sz="3350" spc="60"/>
              <a:t>поведения</a:t>
            </a:r>
            <a:r>
              <a:rPr dirty="0" sz="3350" spc="-55"/>
              <a:t> </a:t>
            </a:r>
            <a:r>
              <a:rPr dirty="0" sz="3350" spc="-170"/>
              <a:t>в</a:t>
            </a:r>
            <a:r>
              <a:rPr dirty="0" sz="3350" spc="-55"/>
              <a:t> </a:t>
            </a:r>
            <a:r>
              <a:rPr dirty="0" sz="3350" spc="-40"/>
              <a:t>цифровом</a:t>
            </a:r>
            <a:r>
              <a:rPr dirty="0" sz="3350" spc="-55"/>
              <a:t> </a:t>
            </a:r>
            <a:r>
              <a:rPr dirty="0" sz="3350" spc="75"/>
              <a:t>пространстве,</a:t>
            </a:r>
            <a:r>
              <a:rPr dirty="0" sz="3350" spc="-55"/>
              <a:t> </a:t>
            </a:r>
            <a:r>
              <a:rPr dirty="0" sz="3350"/>
              <a:t>которые</a:t>
            </a:r>
            <a:r>
              <a:rPr dirty="0" sz="3350" spc="-60"/>
              <a:t> </a:t>
            </a:r>
            <a:r>
              <a:rPr dirty="0" sz="3350" spc="65"/>
              <a:t>помогают </a:t>
            </a:r>
            <a:r>
              <a:rPr dirty="0" sz="3350" spc="114"/>
              <a:t>общаться</a:t>
            </a:r>
            <a:r>
              <a:rPr dirty="0" sz="3350" spc="-75"/>
              <a:t> эффективно</a:t>
            </a:r>
            <a:r>
              <a:rPr dirty="0" sz="3350" spc="-70"/>
              <a:t> </a:t>
            </a:r>
            <a:r>
              <a:rPr dirty="0" sz="3350" spc="120"/>
              <a:t>и</a:t>
            </a:r>
            <a:r>
              <a:rPr dirty="0" sz="3350" spc="-75"/>
              <a:t> </a:t>
            </a:r>
            <a:r>
              <a:rPr dirty="0" sz="3350" spc="55"/>
              <a:t>уважительно.</a:t>
            </a:r>
            <a:endParaRPr sz="3350"/>
          </a:p>
          <a:p>
            <a:pPr marL="12700" marR="1252855">
              <a:lnSpc>
                <a:spcPts val="5100"/>
              </a:lnSpc>
              <a:spcBef>
                <a:spcPts val="275"/>
              </a:spcBef>
            </a:pPr>
            <a:r>
              <a:rPr dirty="0" sz="3350"/>
              <a:t>Цель:</a:t>
            </a:r>
            <a:r>
              <a:rPr dirty="0" sz="3350" spc="30"/>
              <a:t> </a:t>
            </a:r>
            <a:r>
              <a:rPr dirty="0" sz="3350" spc="140"/>
              <a:t>Сделать</a:t>
            </a:r>
            <a:r>
              <a:rPr dirty="0" sz="3350" spc="30"/>
              <a:t> </a:t>
            </a:r>
            <a:r>
              <a:rPr dirty="0" sz="3350" spc="185"/>
              <a:t>онлайн-общение</a:t>
            </a:r>
            <a:r>
              <a:rPr dirty="0" sz="3350" spc="30"/>
              <a:t> </a:t>
            </a:r>
            <a:r>
              <a:rPr dirty="0" sz="3350"/>
              <a:t>предсказуемым,</a:t>
            </a:r>
            <a:r>
              <a:rPr dirty="0" sz="3350" spc="35"/>
              <a:t> </a:t>
            </a:r>
            <a:r>
              <a:rPr dirty="0" sz="3350" spc="-50"/>
              <a:t>комфортным</a:t>
            </a:r>
            <a:r>
              <a:rPr dirty="0" sz="3350" spc="30"/>
              <a:t> </a:t>
            </a:r>
            <a:r>
              <a:rPr dirty="0" sz="3350" spc="70"/>
              <a:t>и </a:t>
            </a:r>
            <a:r>
              <a:rPr dirty="0" sz="3350" spc="60"/>
              <a:t>безопасным</a:t>
            </a:r>
            <a:r>
              <a:rPr dirty="0" sz="3350" spc="-70"/>
              <a:t> </a:t>
            </a:r>
            <a:r>
              <a:rPr dirty="0" sz="3350" spc="100"/>
              <a:t>для</a:t>
            </a:r>
            <a:r>
              <a:rPr dirty="0" sz="3350" spc="-70"/>
              <a:t> </a:t>
            </a:r>
            <a:r>
              <a:rPr dirty="0" sz="3350" spc="-10"/>
              <a:t>всех.</a:t>
            </a:r>
            <a:endParaRPr sz="3350"/>
          </a:p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dirty="0" sz="3350" spc="-10"/>
              <a:t>Основа:</a:t>
            </a:r>
            <a:r>
              <a:rPr dirty="0" sz="3350" spc="-35"/>
              <a:t> </a:t>
            </a:r>
            <a:r>
              <a:rPr dirty="0" sz="3350" spc="75"/>
              <a:t>Уважение</a:t>
            </a:r>
            <a:r>
              <a:rPr dirty="0" sz="3350" spc="-35"/>
              <a:t> </a:t>
            </a:r>
            <a:r>
              <a:rPr dirty="0" sz="3350" spc="80"/>
              <a:t>к</a:t>
            </a:r>
            <a:r>
              <a:rPr dirty="0" sz="3350" spc="-35"/>
              <a:t> </a:t>
            </a:r>
            <a:r>
              <a:rPr dirty="0" sz="3350"/>
              <a:t>времени,</a:t>
            </a:r>
            <a:r>
              <a:rPr dirty="0" sz="3350" spc="-35"/>
              <a:t> </a:t>
            </a:r>
            <a:r>
              <a:rPr dirty="0" sz="3350" spc="65"/>
              <a:t>личным</a:t>
            </a:r>
            <a:r>
              <a:rPr dirty="0" sz="3350" spc="-35"/>
              <a:t> </a:t>
            </a:r>
            <a:r>
              <a:rPr dirty="0" sz="3350" spc="175"/>
              <a:t>границам</a:t>
            </a:r>
            <a:r>
              <a:rPr dirty="0" sz="3350" spc="-35"/>
              <a:t> </a:t>
            </a:r>
            <a:r>
              <a:rPr dirty="0" sz="3350" spc="120"/>
              <a:t>и</a:t>
            </a:r>
            <a:r>
              <a:rPr dirty="0" sz="3350" spc="-35"/>
              <a:t> </a:t>
            </a:r>
            <a:r>
              <a:rPr dirty="0" sz="3350"/>
              <a:t>чувствам</a:t>
            </a:r>
            <a:r>
              <a:rPr dirty="0" sz="3350" spc="-30"/>
              <a:t> </a:t>
            </a:r>
            <a:r>
              <a:rPr dirty="0" sz="3350" spc="70"/>
              <a:t>другого</a:t>
            </a:r>
            <a:endParaRPr sz="3350"/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dirty="0" sz="3350" spc="35"/>
              <a:t>человека.</a:t>
            </a:r>
            <a:endParaRPr sz="3350"/>
          </a:p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dirty="0" sz="3350"/>
              <a:t>Актуальность:</a:t>
            </a:r>
            <a:r>
              <a:rPr dirty="0" sz="3350" spc="65"/>
              <a:t> </a:t>
            </a:r>
            <a:r>
              <a:rPr dirty="0" sz="3350" spc="125"/>
              <a:t>Стирание</a:t>
            </a:r>
            <a:r>
              <a:rPr dirty="0" sz="3350" spc="65"/>
              <a:t> </a:t>
            </a:r>
            <a:r>
              <a:rPr dirty="0" sz="3350" spc="210"/>
              <a:t>границ</a:t>
            </a:r>
            <a:r>
              <a:rPr dirty="0" sz="3350" spc="70"/>
              <a:t> </a:t>
            </a:r>
            <a:r>
              <a:rPr dirty="0" sz="3350" spc="105"/>
              <a:t>между</a:t>
            </a:r>
            <a:r>
              <a:rPr dirty="0" sz="3350" spc="65"/>
              <a:t> </a:t>
            </a:r>
            <a:r>
              <a:rPr dirty="0" sz="3350" spc="160"/>
              <a:t>онлайн</a:t>
            </a:r>
            <a:r>
              <a:rPr dirty="0" sz="3350" spc="70"/>
              <a:t> </a:t>
            </a:r>
            <a:r>
              <a:rPr dirty="0" sz="3350" spc="120"/>
              <a:t>и</a:t>
            </a:r>
            <a:r>
              <a:rPr dirty="0" sz="3350" spc="65"/>
              <a:t> </a:t>
            </a:r>
            <a:r>
              <a:rPr dirty="0" sz="3350"/>
              <a:t>офлайн-</a:t>
            </a:r>
            <a:r>
              <a:rPr dirty="0" sz="3350" spc="95"/>
              <a:t>общением.</a:t>
            </a:r>
            <a:endParaRPr sz="335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45726" y="932751"/>
            <a:ext cx="11314430" cy="2707005"/>
          </a:xfrm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78435" marR="5080" indent="-166370">
              <a:lnSpc>
                <a:spcPct val="100699"/>
              </a:lnSpc>
              <a:spcBef>
                <a:spcPts val="60"/>
              </a:spcBef>
            </a:pPr>
            <a:r>
              <a:rPr dirty="0" spc="170"/>
              <a:t>Ключевые</a:t>
            </a:r>
            <a:r>
              <a:rPr dirty="0" spc="-225"/>
              <a:t> </a:t>
            </a:r>
            <a:r>
              <a:rPr dirty="0" spc="285"/>
              <a:t>правила </a:t>
            </a:r>
            <a:r>
              <a:rPr dirty="0" spc="210"/>
              <a:t>для</a:t>
            </a:r>
            <a:r>
              <a:rPr dirty="0" spc="-235"/>
              <a:t> </a:t>
            </a:r>
            <a:r>
              <a:rPr dirty="0" spc="220"/>
              <a:t>мессенджеров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125730" indent="487045">
              <a:lnSpc>
                <a:spcPct val="125000"/>
              </a:lnSpc>
              <a:spcBef>
                <a:spcPts val="100"/>
              </a:spcBef>
              <a:buChar char="—"/>
              <a:tabLst>
                <a:tab pos="499745" algn="l"/>
              </a:tabLst>
            </a:pPr>
            <a:r>
              <a:rPr dirty="0" spc="-25"/>
              <a:t>Время</a:t>
            </a:r>
            <a:r>
              <a:rPr dirty="0" spc="-75"/>
              <a:t> </a:t>
            </a:r>
            <a:r>
              <a:rPr dirty="0" spc="60"/>
              <a:t>сообщений:</a:t>
            </a:r>
            <a:r>
              <a:rPr dirty="0" spc="-70"/>
              <a:t> </a:t>
            </a:r>
            <a:r>
              <a:rPr dirty="0"/>
              <a:t>Не</a:t>
            </a:r>
            <a:r>
              <a:rPr dirty="0" spc="-75"/>
              <a:t> </a:t>
            </a:r>
            <a:r>
              <a:rPr dirty="0" spc="105"/>
              <a:t>писать</a:t>
            </a:r>
            <a:r>
              <a:rPr dirty="0" spc="-70"/>
              <a:t> </a:t>
            </a:r>
            <a:r>
              <a:rPr dirty="0" spc="80"/>
              <a:t>поздно</a:t>
            </a:r>
            <a:r>
              <a:rPr dirty="0" spc="-75"/>
              <a:t> </a:t>
            </a:r>
            <a:r>
              <a:rPr dirty="0" spc="80"/>
              <a:t>вечером/рано</a:t>
            </a:r>
            <a:r>
              <a:rPr dirty="0" spc="-70"/>
              <a:t> </a:t>
            </a:r>
            <a:r>
              <a:rPr dirty="0"/>
              <a:t>утром</a:t>
            </a:r>
            <a:r>
              <a:rPr dirty="0" spc="-75"/>
              <a:t> </a:t>
            </a:r>
            <a:r>
              <a:rPr dirty="0" spc="50"/>
              <a:t>(используйте </a:t>
            </a:r>
            <a:r>
              <a:rPr dirty="0" spc="85"/>
              <a:t>отложенные</a:t>
            </a:r>
            <a:r>
              <a:rPr dirty="0" spc="-70"/>
              <a:t> </a:t>
            </a:r>
            <a:r>
              <a:rPr dirty="0" spc="-10"/>
              <a:t>сообщения).</a:t>
            </a:r>
          </a:p>
          <a:p>
            <a:pPr marL="499745" indent="-487045">
              <a:lnSpc>
                <a:spcPct val="100000"/>
              </a:lnSpc>
              <a:spcBef>
                <a:spcPts val="990"/>
              </a:spcBef>
              <a:buChar char="—"/>
              <a:tabLst>
                <a:tab pos="499745" algn="l"/>
              </a:tabLst>
            </a:pPr>
            <a:r>
              <a:rPr dirty="0" spc="105"/>
              <a:t>Важность</a:t>
            </a:r>
            <a:r>
              <a:rPr dirty="0" spc="-80"/>
              <a:t> </a:t>
            </a:r>
            <a:r>
              <a:rPr dirty="0"/>
              <a:t>ответа:</a:t>
            </a:r>
            <a:r>
              <a:rPr dirty="0" spc="-75"/>
              <a:t> </a:t>
            </a:r>
            <a:r>
              <a:rPr dirty="0"/>
              <a:t>Не</a:t>
            </a:r>
            <a:r>
              <a:rPr dirty="0" spc="-75"/>
              <a:t> </a:t>
            </a:r>
            <a:r>
              <a:rPr dirty="0" spc="50"/>
              <a:t>требовать</a:t>
            </a:r>
            <a:r>
              <a:rPr dirty="0" spc="-75"/>
              <a:t> </a:t>
            </a:r>
            <a:r>
              <a:rPr dirty="0" spc="65"/>
              <a:t>мгновенной</a:t>
            </a:r>
            <a:r>
              <a:rPr dirty="0" spc="-75"/>
              <a:t> </a:t>
            </a:r>
            <a:r>
              <a:rPr dirty="0" spc="150"/>
              <a:t>реакции</a:t>
            </a:r>
            <a:r>
              <a:rPr dirty="0" spc="-75"/>
              <a:t> </a:t>
            </a:r>
            <a:r>
              <a:rPr dirty="0" spc="80"/>
              <a:t>(значок</a:t>
            </a:r>
          </a:p>
          <a:p>
            <a:pPr marL="12700">
              <a:lnSpc>
                <a:spcPct val="100000"/>
              </a:lnSpc>
              <a:spcBef>
                <a:spcPts val="990"/>
              </a:spcBef>
            </a:pPr>
            <a:r>
              <a:rPr dirty="0" spc="150"/>
              <a:t>«прочитано»</a:t>
            </a:r>
            <a:r>
              <a:rPr dirty="0" spc="-75"/>
              <a:t> </a:t>
            </a:r>
            <a:r>
              <a:rPr dirty="0" spc="70"/>
              <a:t>≠</a:t>
            </a:r>
            <a:r>
              <a:rPr dirty="0" spc="-70"/>
              <a:t> </a:t>
            </a:r>
            <a:r>
              <a:rPr dirty="0" spc="45"/>
              <a:t>обязательство</a:t>
            </a:r>
            <a:r>
              <a:rPr dirty="0" spc="-70"/>
              <a:t> </a:t>
            </a:r>
            <a:r>
              <a:rPr dirty="0" spc="55"/>
              <a:t>ответить</a:t>
            </a:r>
            <a:r>
              <a:rPr dirty="0" spc="-70"/>
              <a:t> </a:t>
            </a:r>
            <a:r>
              <a:rPr dirty="0" spc="-10"/>
              <a:t>сразу).</a:t>
            </a:r>
          </a:p>
          <a:p>
            <a:pPr marL="12700" marR="1689735" indent="487045">
              <a:lnSpc>
                <a:spcPct val="125000"/>
              </a:lnSpc>
              <a:buChar char="—"/>
              <a:tabLst>
                <a:tab pos="499745" algn="l"/>
              </a:tabLst>
            </a:pPr>
            <a:r>
              <a:rPr dirty="0" spc="-10"/>
              <a:t>Голосовые</a:t>
            </a:r>
            <a:r>
              <a:rPr dirty="0" spc="-25"/>
              <a:t> </a:t>
            </a:r>
            <a:r>
              <a:rPr dirty="0"/>
              <a:t>сообщения:</a:t>
            </a:r>
            <a:r>
              <a:rPr dirty="0" spc="-25"/>
              <a:t> </a:t>
            </a:r>
            <a:r>
              <a:rPr dirty="0" spc="100"/>
              <a:t>Всегда</a:t>
            </a:r>
            <a:r>
              <a:rPr dirty="0" spc="-25"/>
              <a:t> </a:t>
            </a:r>
            <a:r>
              <a:rPr dirty="0" spc="145"/>
              <a:t>спрашивайте</a:t>
            </a:r>
            <a:r>
              <a:rPr dirty="0" spc="-20"/>
              <a:t> </a:t>
            </a:r>
            <a:r>
              <a:rPr dirty="0" spc="135"/>
              <a:t>разрешения</a:t>
            </a:r>
            <a:r>
              <a:rPr dirty="0" spc="-25"/>
              <a:t> </a:t>
            </a:r>
            <a:r>
              <a:rPr dirty="0" spc="90"/>
              <a:t>перед </a:t>
            </a:r>
            <a:r>
              <a:rPr dirty="0" spc="-10"/>
              <a:t>отправкой.</a:t>
            </a:r>
          </a:p>
          <a:p>
            <a:pPr marL="12700" marR="1567815" indent="487045">
              <a:lnSpc>
                <a:spcPct val="125000"/>
              </a:lnSpc>
              <a:buChar char="—"/>
              <a:tabLst>
                <a:tab pos="499745" algn="l"/>
              </a:tabLst>
            </a:pPr>
            <a:r>
              <a:rPr dirty="0"/>
              <a:t>Стикеры </a:t>
            </a:r>
            <a:r>
              <a:rPr dirty="0" spc="120"/>
              <a:t>и</a:t>
            </a:r>
            <a:r>
              <a:rPr dirty="0" spc="5"/>
              <a:t> </a:t>
            </a:r>
            <a:r>
              <a:rPr dirty="0"/>
              <a:t>эмодзи: </a:t>
            </a:r>
            <a:r>
              <a:rPr dirty="0" spc="70"/>
              <a:t>Используйте</a:t>
            </a:r>
            <a:r>
              <a:rPr dirty="0" spc="5"/>
              <a:t> </a:t>
            </a:r>
            <a:r>
              <a:rPr dirty="0"/>
              <a:t>уместно, </a:t>
            </a:r>
            <a:r>
              <a:rPr dirty="0" spc="-170"/>
              <a:t>в</a:t>
            </a:r>
            <a:r>
              <a:rPr dirty="0" spc="5"/>
              <a:t> </a:t>
            </a:r>
            <a:r>
              <a:rPr dirty="0"/>
              <a:t>деловой </a:t>
            </a:r>
            <a:r>
              <a:rPr dirty="0" spc="90"/>
              <a:t>переписке</a:t>
            </a:r>
            <a:r>
              <a:rPr dirty="0" spc="5"/>
              <a:t> </a:t>
            </a:r>
            <a:r>
              <a:rPr dirty="0" spc="-350"/>
              <a:t>— </a:t>
            </a:r>
            <a:r>
              <a:rPr dirty="0" spc="-10"/>
              <a:t>минимально.</a:t>
            </a:r>
          </a:p>
          <a:p>
            <a:pPr marL="499745" indent="-487045">
              <a:lnSpc>
                <a:spcPct val="100000"/>
              </a:lnSpc>
              <a:spcBef>
                <a:spcPts val="990"/>
              </a:spcBef>
              <a:buChar char="—"/>
              <a:tabLst>
                <a:tab pos="499745" algn="l"/>
              </a:tabLst>
            </a:pPr>
            <a:r>
              <a:rPr dirty="0" spc="120"/>
              <a:t>Создание</a:t>
            </a:r>
            <a:r>
              <a:rPr dirty="0" spc="-20"/>
              <a:t> </a:t>
            </a:r>
            <a:r>
              <a:rPr dirty="0" spc="-10"/>
              <a:t>чатов:</a:t>
            </a:r>
            <a:r>
              <a:rPr dirty="0" spc="-20"/>
              <a:t> </a:t>
            </a:r>
            <a:r>
              <a:rPr dirty="0"/>
              <a:t>Добавляйте</a:t>
            </a:r>
            <a:r>
              <a:rPr dirty="0" spc="-15"/>
              <a:t> </a:t>
            </a:r>
            <a:r>
              <a:rPr dirty="0" spc="-170"/>
              <a:t>в</a:t>
            </a:r>
            <a:r>
              <a:rPr dirty="0" spc="-20"/>
              <a:t> </a:t>
            </a:r>
            <a:r>
              <a:rPr dirty="0" spc="55"/>
              <a:t>беседы</a:t>
            </a:r>
            <a:r>
              <a:rPr dirty="0" spc="-15"/>
              <a:t> </a:t>
            </a:r>
            <a:r>
              <a:rPr dirty="0"/>
              <a:t>только</a:t>
            </a:r>
            <a:r>
              <a:rPr dirty="0" spc="-20"/>
              <a:t> </a:t>
            </a:r>
            <a:r>
              <a:rPr dirty="0" spc="95"/>
              <a:t>после</a:t>
            </a:r>
            <a:r>
              <a:rPr dirty="0" spc="-20"/>
              <a:t> </a:t>
            </a:r>
            <a:r>
              <a:rPr dirty="0" spc="100"/>
              <a:t>согласия</a:t>
            </a:r>
            <a:r>
              <a:rPr dirty="0" spc="-15"/>
              <a:t> </a:t>
            </a:r>
            <a:r>
              <a:rPr dirty="0" spc="-10"/>
              <a:t>человека.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72840" y="932751"/>
            <a:ext cx="10860405" cy="2707005"/>
          </a:xfrm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 marR="5080" indent="1654810">
              <a:lnSpc>
                <a:spcPct val="100699"/>
              </a:lnSpc>
              <a:spcBef>
                <a:spcPts val="60"/>
              </a:spcBef>
            </a:pPr>
            <a:r>
              <a:rPr dirty="0" spc="315"/>
              <a:t>Правила</a:t>
            </a:r>
            <a:r>
              <a:rPr dirty="0" spc="-235"/>
              <a:t> </a:t>
            </a:r>
            <a:r>
              <a:rPr dirty="0" spc="185"/>
              <a:t>для </a:t>
            </a:r>
            <a:r>
              <a:rPr dirty="0" spc="229"/>
              <a:t>социальных</a:t>
            </a:r>
            <a:r>
              <a:rPr dirty="0" spc="-229"/>
              <a:t> </a:t>
            </a:r>
            <a:r>
              <a:rPr dirty="0" spc="310"/>
              <a:t>сетей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81567" y="3638788"/>
            <a:ext cx="16093440" cy="5816600"/>
          </a:xfrm>
          <a:prstGeom prst="rect">
            <a:avLst/>
          </a:prstGeom>
        </p:spPr>
        <p:txBody>
          <a:bodyPr wrap="square" lIns="0" tIns="149225" rIns="0" bIns="0" rtlCol="0" vert="horz">
            <a:spAutoFit/>
          </a:bodyPr>
          <a:lstStyle/>
          <a:p>
            <a:pPr marL="510540" indent="-497840">
              <a:lnSpc>
                <a:spcPct val="100000"/>
              </a:lnSpc>
              <a:spcBef>
                <a:spcPts val="1175"/>
              </a:spcBef>
              <a:buChar char="—"/>
              <a:tabLst>
                <a:tab pos="510540" algn="l"/>
              </a:tabLst>
            </a:pPr>
            <a:r>
              <a:rPr dirty="0" sz="3350" spc="75" b="1">
                <a:latin typeface="Arial"/>
                <a:cs typeface="Arial"/>
              </a:rPr>
              <a:t>Отметки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229" b="1">
                <a:latin typeface="Arial"/>
                <a:cs typeface="Arial"/>
              </a:rPr>
              <a:t>на</a:t>
            </a:r>
            <a:r>
              <a:rPr dirty="0" sz="3350" spc="-75" b="1">
                <a:latin typeface="Arial"/>
                <a:cs typeface="Arial"/>
              </a:rPr>
              <a:t> </a:t>
            </a:r>
            <a:r>
              <a:rPr dirty="0" sz="3350" spc="-229" b="1">
                <a:latin typeface="Arial"/>
                <a:cs typeface="Arial"/>
              </a:rPr>
              <a:t>фото: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114" b="1">
                <a:latin typeface="Arial"/>
                <a:cs typeface="Arial"/>
              </a:rPr>
              <a:t>Всегда</a:t>
            </a:r>
            <a:r>
              <a:rPr dirty="0" sz="3350" spc="-75" b="1">
                <a:latin typeface="Arial"/>
                <a:cs typeface="Arial"/>
              </a:rPr>
              <a:t> </a:t>
            </a:r>
            <a:r>
              <a:rPr dirty="0" sz="3350" spc="155" b="1">
                <a:latin typeface="Arial"/>
                <a:cs typeface="Arial"/>
              </a:rPr>
              <a:t>спрашивайте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160" b="1">
                <a:latin typeface="Arial"/>
                <a:cs typeface="Arial"/>
              </a:rPr>
              <a:t>разрешения</a:t>
            </a:r>
            <a:r>
              <a:rPr dirty="0" sz="3350" spc="-75" b="1">
                <a:latin typeface="Arial"/>
                <a:cs typeface="Arial"/>
              </a:rPr>
              <a:t> </a:t>
            </a:r>
            <a:r>
              <a:rPr dirty="0" sz="3350" spc="130" b="1">
                <a:latin typeface="Arial"/>
                <a:cs typeface="Arial"/>
              </a:rPr>
              <a:t>перед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-10" b="1">
                <a:latin typeface="Arial"/>
                <a:cs typeface="Arial"/>
              </a:rPr>
              <a:t>отметкой.</a:t>
            </a:r>
            <a:endParaRPr sz="3350">
              <a:latin typeface="Arial"/>
              <a:cs typeface="Arial"/>
            </a:endParaRPr>
          </a:p>
          <a:p>
            <a:pPr marL="12700" marR="5080" indent="497840">
              <a:lnSpc>
                <a:spcPct val="125000"/>
              </a:lnSpc>
              <a:spcBef>
                <a:spcPts val="75"/>
              </a:spcBef>
              <a:buChar char="—"/>
              <a:tabLst>
                <a:tab pos="510540" algn="l"/>
              </a:tabLst>
            </a:pPr>
            <a:r>
              <a:rPr dirty="0" sz="3350" b="1">
                <a:latin typeface="Arial"/>
                <a:cs typeface="Arial"/>
              </a:rPr>
              <a:t>Комментарии:</a:t>
            </a:r>
            <a:r>
              <a:rPr dirty="0" sz="3350" spc="40" b="1">
                <a:latin typeface="Arial"/>
                <a:cs typeface="Arial"/>
              </a:rPr>
              <a:t> </a:t>
            </a:r>
            <a:r>
              <a:rPr dirty="0" sz="3350" spc="110" b="1">
                <a:latin typeface="Arial"/>
                <a:cs typeface="Arial"/>
              </a:rPr>
              <a:t>Критикуйте</a:t>
            </a:r>
            <a:r>
              <a:rPr dirty="0" sz="3350" spc="45" b="1">
                <a:latin typeface="Arial"/>
                <a:cs typeface="Arial"/>
              </a:rPr>
              <a:t> </a:t>
            </a:r>
            <a:r>
              <a:rPr dirty="0" sz="3350" spc="55" b="1">
                <a:latin typeface="Arial"/>
                <a:cs typeface="Arial"/>
              </a:rPr>
              <a:t>только</a:t>
            </a:r>
            <a:r>
              <a:rPr dirty="0" sz="3350" spc="45" b="1">
                <a:latin typeface="Arial"/>
                <a:cs typeface="Arial"/>
              </a:rPr>
              <a:t> </a:t>
            </a:r>
            <a:r>
              <a:rPr dirty="0" sz="3350" spc="114" b="1">
                <a:latin typeface="Arial"/>
                <a:cs typeface="Arial"/>
              </a:rPr>
              <a:t>после</a:t>
            </a:r>
            <a:r>
              <a:rPr dirty="0" sz="3350" spc="45" b="1">
                <a:latin typeface="Arial"/>
                <a:cs typeface="Arial"/>
              </a:rPr>
              <a:t> </a:t>
            </a:r>
            <a:r>
              <a:rPr dirty="0" sz="3350" b="1">
                <a:latin typeface="Arial"/>
                <a:cs typeface="Arial"/>
              </a:rPr>
              <a:t>просьбы</a:t>
            </a:r>
            <a:r>
              <a:rPr dirty="0" sz="3350" spc="50" b="1">
                <a:latin typeface="Arial"/>
                <a:cs typeface="Arial"/>
              </a:rPr>
              <a:t> </a:t>
            </a:r>
            <a:r>
              <a:rPr dirty="0" sz="3350" b="1">
                <a:latin typeface="Arial"/>
                <a:cs typeface="Arial"/>
              </a:rPr>
              <a:t>автора,</a:t>
            </a:r>
            <a:r>
              <a:rPr dirty="0" sz="3350" spc="40" b="1">
                <a:latin typeface="Arial"/>
                <a:cs typeface="Arial"/>
              </a:rPr>
              <a:t> </a:t>
            </a:r>
            <a:r>
              <a:rPr dirty="0" sz="3350" spc="45" b="1">
                <a:latin typeface="Arial"/>
                <a:cs typeface="Arial"/>
              </a:rPr>
              <a:t>оскорбления </a:t>
            </a:r>
            <a:r>
              <a:rPr dirty="0" sz="3350" spc="-10" b="1">
                <a:latin typeface="Arial"/>
                <a:cs typeface="Arial"/>
              </a:rPr>
              <a:t>недопустимы.</a:t>
            </a:r>
            <a:endParaRPr sz="3350">
              <a:latin typeface="Arial"/>
              <a:cs typeface="Arial"/>
            </a:endParaRPr>
          </a:p>
          <a:p>
            <a:pPr marL="12700" marR="2463800" indent="497840">
              <a:lnSpc>
                <a:spcPct val="125000"/>
              </a:lnSpc>
              <a:spcBef>
                <a:spcPts val="75"/>
              </a:spcBef>
              <a:buChar char="—"/>
              <a:tabLst>
                <a:tab pos="510540" algn="l"/>
              </a:tabLst>
            </a:pPr>
            <a:r>
              <a:rPr dirty="0" sz="3350" b="1">
                <a:latin typeface="Arial"/>
                <a:cs typeface="Arial"/>
              </a:rPr>
              <a:t>Перепосты:</a:t>
            </a:r>
            <a:r>
              <a:rPr dirty="0" sz="3350" spc="30" b="1">
                <a:latin typeface="Arial"/>
                <a:cs typeface="Arial"/>
              </a:rPr>
              <a:t> </a:t>
            </a:r>
            <a:r>
              <a:rPr dirty="0" sz="3350" spc="55" b="1">
                <a:latin typeface="Arial"/>
                <a:cs typeface="Arial"/>
              </a:rPr>
              <a:t>Указывайте</a:t>
            </a:r>
            <a:r>
              <a:rPr dirty="0" sz="3350" spc="40" b="1">
                <a:latin typeface="Arial"/>
                <a:cs typeface="Arial"/>
              </a:rPr>
              <a:t> </a:t>
            </a:r>
            <a:r>
              <a:rPr dirty="0" sz="3350" spc="110" b="1">
                <a:latin typeface="Arial"/>
                <a:cs typeface="Arial"/>
              </a:rPr>
              <a:t>источник</a:t>
            </a:r>
            <a:r>
              <a:rPr dirty="0" sz="3350" spc="40" b="1">
                <a:latin typeface="Arial"/>
                <a:cs typeface="Arial"/>
              </a:rPr>
              <a:t> </a:t>
            </a:r>
            <a:r>
              <a:rPr dirty="0" sz="3350" b="1">
                <a:latin typeface="Arial"/>
                <a:cs typeface="Arial"/>
              </a:rPr>
              <a:t>информации,</a:t>
            </a:r>
            <a:r>
              <a:rPr dirty="0" sz="3350" spc="45" b="1">
                <a:latin typeface="Arial"/>
                <a:cs typeface="Arial"/>
              </a:rPr>
              <a:t> </a:t>
            </a:r>
            <a:r>
              <a:rPr dirty="0" sz="3350" spc="-10" b="1">
                <a:latin typeface="Arial"/>
                <a:cs typeface="Arial"/>
              </a:rPr>
              <a:t>проверяйте </a:t>
            </a:r>
            <a:r>
              <a:rPr dirty="0" sz="3350" spc="40" b="1">
                <a:latin typeface="Arial"/>
                <a:cs typeface="Arial"/>
              </a:rPr>
              <a:t>достоверность.</a:t>
            </a:r>
            <a:endParaRPr sz="3350">
              <a:latin typeface="Arial"/>
              <a:cs typeface="Arial"/>
            </a:endParaRPr>
          </a:p>
          <a:p>
            <a:pPr marL="12700" marR="527685" indent="497840">
              <a:lnSpc>
                <a:spcPct val="125000"/>
              </a:lnSpc>
              <a:spcBef>
                <a:spcPts val="75"/>
              </a:spcBef>
              <a:buChar char="—"/>
              <a:tabLst>
                <a:tab pos="510540" algn="l"/>
              </a:tabLst>
            </a:pPr>
            <a:r>
              <a:rPr dirty="0" sz="3350" spc="125" b="1">
                <a:latin typeface="Arial"/>
                <a:cs typeface="Arial"/>
              </a:rPr>
              <a:t>Личные</a:t>
            </a:r>
            <a:r>
              <a:rPr dirty="0" sz="3350" spc="-50" b="1">
                <a:latin typeface="Arial"/>
                <a:cs typeface="Arial"/>
              </a:rPr>
              <a:t> </a:t>
            </a:r>
            <a:r>
              <a:rPr dirty="0" sz="3350" spc="55" b="1">
                <a:latin typeface="Arial"/>
                <a:cs typeface="Arial"/>
              </a:rPr>
              <a:t>сообщения:</a:t>
            </a:r>
            <a:r>
              <a:rPr dirty="0" sz="3350" spc="-45" b="1">
                <a:latin typeface="Arial"/>
                <a:cs typeface="Arial"/>
              </a:rPr>
              <a:t> </a:t>
            </a:r>
            <a:r>
              <a:rPr dirty="0" sz="3350" spc="60" b="1">
                <a:latin typeface="Arial"/>
                <a:cs typeface="Arial"/>
              </a:rPr>
              <a:t>Не</a:t>
            </a:r>
            <a:r>
              <a:rPr dirty="0" sz="3350" spc="-45" b="1">
                <a:latin typeface="Arial"/>
                <a:cs typeface="Arial"/>
              </a:rPr>
              <a:t> </a:t>
            </a:r>
            <a:r>
              <a:rPr dirty="0" sz="3350" spc="190" b="1">
                <a:latin typeface="Arial"/>
                <a:cs typeface="Arial"/>
              </a:rPr>
              <a:t>пишите</a:t>
            </a:r>
            <a:r>
              <a:rPr dirty="0" sz="3350" spc="-45" b="1">
                <a:latin typeface="Arial"/>
                <a:cs typeface="Arial"/>
              </a:rPr>
              <a:t> </a:t>
            </a:r>
            <a:r>
              <a:rPr dirty="0" sz="3350" spc="120" b="1">
                <a:latin typeface="Arial"/>
                <a:cs typeface="Arial"/>
              </a:rPr>
              <a:t>незнакомцам</a:t>
            </a:r>
            <a:r>
              <a:rPr dirty="0" sz="3350" spc="-45" b="1">
                <a:latin typeface="Arial"/>
                <a:cs typeface="Arial"/>
              </a:rPr>
              <a:t> </a:t>
            </a:r>
            <a:r>
              <a:rPr dirty="0" sz="3350" spc="65" b="1">
                <a:latin typeface="Arial"/>
                <a:cs typeface="Arial"/>
              </a:rPr>
              <a:t>без</a:t>
            </a:r>
            <a:r>
              <a:rPr dirty="0" sz="3350" spc="-45" b="1">
                <a:latin typeface="Arial"/>
                <a:cs typeface="Arial"/>
              </a:rPr>
              <a:t> </a:t>
            </a:r>
            <a:r>
              <a:rPr dirty="0" sz="3350" b="1">
                <a:latin typeface="Arial"/>
                <a:cs typeface="Arial"/>
              </a:rPr>
              <a:t>веской</a:t>
            </a:r>
            <a:r>
              <a:rPr dirty="0" sz="3350" spc="-45" b="1">
                <a:latin typeface="Arial"/>
                <a:cs typeface="Arial"/>
              </a:rPr>
              <a:t> </a:t>
            </a:r>
            <a:r>
              <a:rPr dirty="0" sz="3350" spc="85" b="1">
                <a:latin typeface="Arial"/>
                <a:cs typeface="Arial"/>
              </a:rPr>
              <a:t>причины</a:t>
            </a:r>
            <a:r>
              <a:rPr dirty="0" sz="3350" spc="-45" b="1">
                <a:latin typeface="Arial"/>
                <a:cs typeface="Arial"/>
              </a:rPr>
              <a:t> </a:t>
            </a:r>
            <a:r>
              <a:rPr dirty="0" sz="3350" spc="70" b="1">
                <a:latin typeface="Arial"/>
                <a:cs typeface="Arial"/>
              </a:rPr>
              <a:t>и </a:t>
            </a:r>
            <a:r>
              <a:rPr dirty="0" sz="3350" spc="65" b="1">
                <a:latin typeface="Arial"/>
                <a:cs typeface="Arial"/>
              </a:rPr>
              <a:t>представления.</a:t>
            </a:r>
            <a:endParaRPr sz="3350">
              <a:latin typeface="Arial"/>
              <a:cs typeface="Arial"/>
            </a:endParaRPr>
          </a:p>
          <a:p>
            <a:pPr marL="12700" marR="1345565" indent="497840">
              <a:lnSpc>
                <a:spcPct val="125000"/>
              </a:lnSpc>
              <a:spcBef>
                <a:spcPts val="75"/>
              </a:spcBef>
              <a:buChar char="—"/>
              <a:tabLst>
                <a:tab pos="510540" algn="l"/>
              </a:tabLst>
            </a:pPr>
            <a:r>
              <a:rPr dirty="0" sz="3350" spc="55" b="1">
                <a:latin typeface="Arial"/>
                <a:cs typeface="Arial"/>
              </a:rPr>
              <a:t>Конфиденциальность:</a:t>
            </a:r>
            <a:r>
              <a:rPr dirty="0" sz="3350" spc="-65" b="1">
                <a:latin typeface="Arial"/>
                <a:cs typeface="Arial"/>
              </a:rPr>
              <a:t> </a:t>
            </a:r>
            <a:r>
              <a:rPr dirty="0" sz="3350" spc="60" b="1">
                <a:latin typeface="Arial"/>
                <a:cs typeface="Arial"/>
              </a:rPr>
              <a:t>Не</a:t>
            </a:r>
            <a:r>
              <a:rPr dirty="0" sz="3350" spc="-60" b="1">
                <a:latin typeface="Arial"/>
                <a:cs typeface="Arial"/>
              </a:rPr>
              <a:t> </a:t>
            </a:r>
            <a:r>
              <a:rPr dirty="0" sz="3350" spc="85" b="1">
                <a:latin typeface="Arial"/>
                <a:cs typeface="Arial"/>
              </a:rPr>
              <a:t>выкладывайте</a:t>
            </a:r>
            <a:r>
              <a:rPr dirty="0" sz="3350" spc="-65" b="1">
                <a:latin typeface="Arial"/>
                <a:cs typeface="Arial"/>
              </a:rPr>
              <a:t> </a:t>
            </a:r>
            <a:r>
              <a:rPr dirty="0" sz="3350" spc="125" b="1">
                <a:latin typeface="Arial"/>
                <a:cs typeface="Arial"/>
              </a:rPr>
              <a:t>личную</a:t>
            </a:r>
            <a:r>
              <a:rPr dirty="0" sz="3350" spc="-60" b="1">
                <a:latin typeface="Arial"/>
                <a:cs typeface="Arial"/>
              </a:rPr>
              <a:t> </a:t>
            </a:r>
            <a:r>
              <a:rPr dirty="0" sz="3350" spc="95" b="1">
                <a:latin typeface="Arial"/>
                <a:cs typeface="Arial"/>
              </a:rPr>
              <a:t>переписку</a:t>
            </a:r>
            <a:r>
              <a:rPr dirty="0" sz="3350" spc="-65" b="1">
                <a:latin typeface="Arial"/>
                <a:cs typeface="Arial"/>
              </a:rPr>
              <a:t> </a:t>
            </a:r>
            <a:r>
              <a:rPr dirty="0" sz="3350" spc="40" b="1">
                <a:latin typeface="Arial"/>
                <a:cs typeface="Arial"/>
              </a:rPr>
              <a:t>без </a:t>
            </a:r>
            <a:r>
              <a:rPr dirty="0" sz="3350" spc="105" b="1">
                <a:latin typeface="Arial"/>
                <a:cs typeface="Arial"/>
              </a:rPr>
              <a:t>согласия</a:t>
            </a:r>
            <a:r>
              <a:rPr dirty="0" sz="3350" spc="-75" b="1">
                <a:latin typeface="Arial"/>
                <a:cs typeface="Arial"/>
              </a:rPr>
              <a:t> </a:t>
            </a:r>
            <a:r>
              <a:rPr dirty="0" sz="3350" spc="-10" b="1">
                <a:latin typeface="Arial"/>
                <a:cs typeface="Arial"/>
              </a:rPr>
              <a:t>сторон.</a:t>
            </a:r>
            <a:endParaRPr sz="3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8011" y="932751"/>
            <a:ext cx="14370050" cy="2707005"/>
          </a:xfrm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4572000" marR="5080" indent="-4559935">
              <a:lnSpc>
                <a:spcPct val="100699"/>
              </a:lnSpc>
              <a:spcBef>
                <a:spcPts val="60"/>
              </a:spcBef>
            </a:pPr>
            <a:r>
              <a:rPr dirty="0" spc="200"/>
              <a:t>Особенности</a:t>
            </a:r>
            <a:r>
              <a:rPr dirty="0" spc="-240"/>
              <a:t> </a:t>
            </a:r>
            <a:r>
              <a:rPr dirty="0" spc="275"/>
              <a:t>школьного </a:t>
            </a:r>
            <a:r>
              <a:rPr dirty="0" spc="295"/>
              <a:t>общения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81567" y="3638788"/>
            <a:ext cx="14307819" cy="3892550"/>
          </a:xfrm>
          <a:prstGeom prst="rect">
            <a:avLst/>
          </a:prstGeom>
        </p:spPr>
        <p:txBody>
          <a:bodyPr wrap="square" lIns="0" tIns="1492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75"/>
              </a:spcBef>
            </a:pPr>
            <a:r>
              <a:rPr dirty="0" sz="3350" spc="130" b="1">
                <a:latin typeface="Arial"/>
                <a:cs typeface="Arial"/>
              </a:rPr>
              <a:t>Правила</a:t>
            </a:r>
            <a:r>
              <a:rPr dirty="0" sz="3350" spc="-70" b="1">
                <a:latin typeface="Arial"/>
                <a:cs typeface="Arial"/>
              </a:rPr>
              <a:t> </a:t>
            </a:r>
            <a:r>
              <a:rPr dirty="0" sz="3350" spc="100" b="1">
                <a:latin typeface="Arial"/>
                <a:cs typeface="Arial"/>
              </a:rPr>
              <a:t>для</a:t>
            </a:r>
            <a:r>
              <a:rPr dirty="0" sz="3350" spc="-65" b="1">
                <a:latin typeface="Arial"/>
                <a:cs typeface="Arial"/>
              </a:rPr>
              <a:t> </a:t>
            </a:r>
            <a:r>
              <a:rPr dirty="0" sz="3350" spc="95" b="1">
                <a:latin typeface="Arial"/>
                <a:cs typeface="Arial"/>
              </a:rPr>
              <a:t>классных</a:t>
            </a:r>
            <a:r>
              <a:rPr dirty="0" sz="3350" spc="-70" b="1">
                <a:latin typeface="Arial"/>
                <a:cs typeface="Arial"/>
              </a:rPr>
              <a:t> </a:t>
            </a:r>
            <a:r>
              <a:rPr dirty="0" sz="3350" spc="120" b="1">
                <a:latin typeface="Arial"/>
                <a:cs typeface="Arial"/>
              </a:rPr>
              <a:t>и</a:t>
            </a:r>
            <a:r>
              <a:rPr dirty="0" sz="3350" spc="-65" b="1">
                <a:latin typeface="Arial"/>
                <a:cs typeface="Arial"/>
              </a:rPr>
              <a:t> </a:t>
            </a:r>
            <a:r>
              <a:rPr dirty="0" sz="3350" spc="70" b="1">
                <a:latin typeface="Arial"/>
                <a:cs typeface="Arial"/>
              </a:rPr>
              <a:t>школьных</a:t>
            </a:r>
            <a:r>
              <a:rPr dirty="0" sz="3350" spc="-70" b="1">
                <a:latin typeface="Arial"/>
                <a:cs typeface="Arial"/>
              </a:rPr>
              <a:t> </a:t>
            </a:r>
            <a:r>
              <a:rPr dirty="0" sz="3350" spc="-10" b="1">
                <a:latin typeface="Arial"/>
                <a:cs typeface="Arial"/>
              </a:rPr>
              <a:t>чатов:</a:t>
            </a:r>
            <a:endParaRPr sz="3350">
              <a:latin typeface="Arial"/>
              <a:cs typeface="Arial"/>
            </a:endParaRPr>
          </a:p>
          <a:p>
            <a:pPr marL="510540" indent="-497840">
              <a:lnSpc>
                <a:spcPct val="100000"/>
              </a:lnSpc>
              <a:spcBef>
                <a:spcPts val="1080"/>
              </a:spcBef>
              <a:buChar char="—"/>
              <a:tabLst>
                <a:tab pos="510540" algn="l"/>
              </a:tabLst>
            </a:pPr>
            <a:r>
              <a:rPr dirty="0" sz="3350" b="1">
                <a:latin typeface="Arial"/>
                <a:cs typeface="Arial"/>
              </a:rPr>
              <a:t>Четкое</a:t>
            </a:r>
            <a:r>
              <a:rPr dirty="0" sz="3350" spc="-25" b="1">
                <a:latin typeface="Arial"/>
                <a:cs typeface="Arial"/>
              </a:rPr>
              <a:t> </a:t>
            </a:r>
            <a:r>
              <a:rPr dirty="0" sz="3350" spc="-20" b="1">
                <a:latin typeface="Arial"/>
                <a:cs typeface="Arial"/>
              </a:rPr>
              <a:t>время </a:t>
            </a:r>
            <a:r>
              <a:rPr dirty="0" sz="3350" spc="100" b="1">
                <a:latin typeface="Arial"/>
                <a:cs typeface="Arial"/>
              </a:rPr>
              <a:t>для</a:t>
            </a:r>
            <a:r>
              <a:rPr dirty="0" sz="3350" spc="-20" b="1">
                <a:latin typeface="Arial"/>
                <a:cs typeface="Arial"/>
              </a:rPr>
              <a:t> </a:t>
            </a:r>
            <a:r>
              <a:rPr dirty="0" sz="3350" spc="140" b="1">
                <a:latin typeface="Arial"/>
                <a:cs typeface="Arial"/>
              </a:rPr>
              <a:t>сообщений</a:t>
            </a:r>
            <a:r>
              <a:rPr dirty="0" sz="3350" spc="-20" b="1">
                <a:latin typeface="Arial"/>
                <a:cs typeface="Arial"/>
              </a:rPr>
              <a:t> </a:t>
            </a:r>
            <a:r>
              <a:rPr dirty="0" sz="3350" b="1">
                <a:latin typeface="Arial"/>
                <a:cs typeface="Arial"/>
              </a:rPr>
              <a:t>(например,</a:t>
            </a:r>
            <a:r>
              <a:rPr dirty="0" sz="3350" spc="-25" b="1">
                <a:latin typeface="Arial"/>
                <a:cs typeface="Arial"/>
              </a:rPr>
              <a:t> </a:t>
            </a:r>
            <a:r>
              <a:rPr dirty="0" sz="3350" spc="165" b="1">
                <a:latin typeface="Arial"/>
                <a:cs typeface="Arial"/>
              </a:rPr>
              <a:t>с</a:t>
            </a:r>
            <a:r>
              <a:rPr dirty="0" sz="3350" spc="-20" b="1">
                <a:latin typeface="Arial"/>
                <a:cs typeface="Arial"/>
              </a:rPr>
              <a:t> </a:t>
            </a:r>
            <a:r>
              <a:rPr dirty="0" sz="3350" spc="114" b="1">
                <a:latin typeface="Arial"/>
                <a:cs typeface="Arial"/>
              </a:rPr>
              <a:t>8:00</a:t>
            </a:r>
            <a:r>
              <a:rPr dirty="0" sz="3350" spc="-20" b="1">
                <a:latin typeface="Arial"/>
                <a:cs typeface="Arial"/>
              </a:rPr>
              <a:t> </a:t>
            </a:r>
            <a:r>
              <a:rPr dirty="0" sz="3350" spc="95" b="1">
                <a:latin typeface="Arial"/>
                <a:cs typeface="Arial"/>
              </a:rPr>
              <a:t>до</a:t>
            </a:r>
            <a:r>
              <a:rPr dirty="0" sz="3350" spc="-20" b="1">
                <a:latin typeface="Arial"/>
                <a:cs typeface="Arial"/>
              </a:rPr>
              <a:t> </a:t>
            </a:r>
            <a:r>
              <a:rPr dirty="0" sz="3350" spc="45" b="1">
                <a:latin typeface="Arial"/>
                <a:cs typeface="Arial"/>
              </a:rPr>
              <a:t>20:00).</a:t>
            </a:r>
            <a:endParaRPr sz="3350">
              <a:latin typeface="Arial"/>
              <a:cs typeface="Arial"/>
            </a:endParaRPr>
          </a:p>
          <a:p>
            <a:pPr marL="510540" indent="-497840">
              <a:lnSpc>
                <a:spcPct val="100000"/>
              </a:lnSpc>
              <a:spcBef>
                <a:spcPts val="1005"/>
              </a:spcBef>
              <a:buChar char="—"/>
              <a:tabLst>
                <a:tab pos="510540" algn="l"/>
              </a:tabLst>
            </a:pPr>
            <a:r>
              <a:rPr dirty="0" sz="3350" spc="160" b="1">
                <a:latin typeface="Arial"/>
                <a:cs typeface="Arial"/>
              </a:rPr>
              <a:t>Запрет</a:t>
            </a:r>
            <a:r>
              <a:rPr dirty="0" sz="3350" spc="-95" b="1">
                <a:latin typeface="Arial"/>
                <a:cs typeface="Arial"/>
              </a:rPr>
              <a:t> </a:t>
            </a:r>
            <a:r>
              <a:rPr dirty="0" sz="3350" spc="229" b="1">
                <a:latin typeface="Arial"/>
                <a:cs typeface="Arial"/>
              </a:rPr>
              <a:t>на</a:t>
            </a:r>
            <a:r>
              <a:rPr dirty="0" sz="3350" spc="-95" b="1">
                <a:latin typeface="Arial"/>
                <a:cs typeface="Arial"/>
              </a:rPr>
              <a:t> </a:t>
            </a:r>
            <a:r>
              <a:rPr dirty="0" sz="3350" spc="-105" b="1">
                <a:latin typeface="Arial"/>
                <a:cs typeface="Arial"/>
              </a:rPr>
              <a:t>флуд</a:t>
            </a:r>
            <a:r>
              <a:rPr dirty="0" sz="3350" spc="-90" b="1">
                <a:latin typeface="Arial"/>
                <a:cs typeface="Arial"/>
              </a:rPr>
              <a:t> </a:t>
            </a:r>
            <a:r>
              <a:rPr dirty="0" sz="3350" spc="120" b="1">
                <a:latin typeface="Arial"/>
                <a:cs typeface="Arial"/>
              </a:rPr>
              <a:t>и</a:t>
            </a:r>
            <a:r>
              <a:rPr dirty="0" sz="3350" spc="-95" b="1">
                <a:latin typeface="Arial"/>
                <a:cs typeface="Arial"/>
              </a:rPr>
              <a:t> </a:t>
            </a:r>
            <a:r>
              <a:rPr dirty="0" sz="3350" spc="-65" b="1">
                <a:latin typeface="Arial"/>
                <a:cs typeface="Arial"/>
              </a:rPr>
              <a:t>оффтоп.</a:t>
            </a:r>
            <a:endParaRPr sz="3350">
              <a:latin typeface="Arial"/>
              <a:cs typeface="Arial"/>
            </a:endParaRPr>
          </a:p>
          <a:p>
            <a:pPr marL="510540" indent="-497840">
              <a:lnSpc>
                <a:spcPct val="100000"/>
              </a:lnSpc>
              <a:spcBef>
                <a:spcPts val="1080"/>
              </a:spcBef>
              <a:buChar char="—"/>
              <a:tabLst>
                <a:tab pos="510540" algn="l"/>
              </a:tabLst>
            </a:pPr>
            <a:r>
              <a:rPr dirty="0" sz="3350" spc="75" b="1">
                <a:latin typeface="Arial"/>
                <a:cs typeface="Arial"/>
              </a:rPr>
              <a:t>Обязательное</a:t>
            </a:r>
            <a:r>
              <a:rPr dirty="0" sz="3350" spc="-85" b="1">
                <a:latin typeface="Arial"/>
                <a:cs typeface="Arial"/>
              </a:rPr>
              <a:t> </a:t>
            </a:r>
            <a:r>
              <a:rPr dirty="0" sz="3350" spc="175" b="1">
                <a:latin typeface="Arial"/>
                <a:cs typeface="Arial"/>
              </a:rPr>
              <a:t>обращение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80" b="1">
                <a:latin typeface="Arial"/>
                <a:cs typeface="Arial"/>
              </a:rPr>
              <a:t>к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60" b="1">
                <a:latin typeface="Arial"/>
                <a:cs typeface="Arial"/>
              </a:rPr>
              <a:t>конкретному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-10" b="1">
                <a:latin typeface="Arial"/>
                <a:cs typeface="Arial"/>
              </a:rPr>
              <a:t>человеку.</a:t>
            </a:r>
            <a:endParaRPr sz="3350">
              <a:latin typeface="Arial"/>
              <a:cs typeface="Arial"/>
            </a:endParaRPr>
          </a:p>
          <a:p>
            <a:pPr marL="510540" indent="-497840">
              <a:lnSpc>
                <a:spcPct val="100000"/>
              </a:lnSpc>
              <a:spcBef>
                <a:spcPts val="1005"/>
              </a:spcBef>
              <a:buChar char="—"/>
              <a:tabLst>
                <a:tab pos="510540" algn="l"/>
              </a:tabLst>
            </a:pPr>
            <a:r>
              <a:rPr dirty="0" sz="3350" spc="90" b="1">
                <a:latin typeface="Arial"/>
                <a:cs typeface="Arial"/>
              </a:rPr>
              <a:t>Использование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145" b="1">
                <a:latin typeface="Arial"/>
                <a:cs typeface="Arial"/>
              </a:rPr>
              <a:t>общего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204" b="1">
                <a:latin typeface="Arial"/>
                <a:cs typeface="Arial"/>
              </a:rPr>
              <a:t>чата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55" b="1">
                <a:latin typeface="Arial"/>
                <a:cs typeface="Arial"/>
              </a:rPr>
              <a:t>только</a:t>
            </a:r>
            <a:r>
              <a:rPr dirty="0" sz="3350" spc="-75" b="1">
                <a:latin typeface="Arial"/>
                <a:cs typeface="Arial"/>
              </a:rPr>
              <a:t> </a:t>
            </a:r>
            <a:r>
              <a:rPr dirty="0" sz="3350" spc="100" b="1">
                <a:latin typeface="Arial"/>
                <a:cs typeface="Arial"/>
              </a:rPr>
              <a:t>для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120" b="1">
                <a:latin typeface="Arial"/>
                <a:cs typeface="Arial"/>
              </a:rPr>
              <a:t>важной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-10" b="1">
                <a:latin typeface="Arial"/>
                <a:cs typeface="Arial"/>
              </a:rPr>
              <a:t>информации.</a:t>
            </a:r>
            <a:endParaRPr sz="3350">
              <a:latin typeface="Arial"/>
              <a:cs typeface="Arial"/>
            </a:endParaRPr>
          </a:p>
          <a:p>
            <a:pPr marL="510540" indent="-497840">
              <a:lnSpc>
                <a:spcPct val="100000"/>
              </a:lnSpc>
              <a:spcBef>
                <a:spcPts val="1080"/>
              </a:spcBef>
              <a:buChar char="—"/>
              <a:tabLst>
                <a:tab pos="510540" algn="l"/>
              </a:tabLst>
            </a:pPr>
            <a:r>
              <a:rPr dirty="0" sz="3350" spc="130" b="1">
                <a:latin typeface="Arial"/>
                <a:cs typeface="Arial"/>
              </a:rPr>
              <a:t>Создание</a:t>
            </a:r>
            <a:r>
              <a:rPr dirty="0" sz="3350" b="1">
                <a:latin typeface="Arial"/>
                <a:cs typeface="Arial"/>
              </a:rPr>
              <a:t> </a:t>
            </a:r>
            <a:r>
              <a:rPr dirty="0" sz="3350" spc="85" b="1">
                <a:latin typeface="Arial"/>
                <a:cs typeface="Arial"/>
              </a:rPr>
              <a:t>отдельного</a:t>
            </a:r>
            <a:r>
              <a:rPr dirty="0" sz="3350" spc="5" b="1">
                <a:latin typeface="Arial"/>
                <a:cs typeface="Arial"/>
              </a:rPr>
              <a:t> </a:t>
            </a:r>
            <a:r>
              <a:rPr dirty="0" sz="3350" spc="204" b="1">
                <a:latin typeface="Arial"/>
                <a:cs typeface="Arial"/>
              </a:rPr>
              <a:t>чата</a:t>
            </a:r>
            <a:r>
              <a:rPr dirty="0" sz="3350" spc="5" b="1">
                <a:latin typeface="Arial"/>
                <a:cs typeface="Arial"/>
              </a:rPr>
              <a:t> </a:t>
            </a:r>
            <a:r>
              <a:rPr dirty="0" sz="3350" spc="100" b="1">
                <a:latin typeface="Arial"/>
                <a:cs typeface="Arial"/>
              </a:rPr>
              <a:t>для</a:t>
            </a:r>
            <a:r>
              <a:rPr dirty="0" sz="3350" b="1">
                <a:latin typeface="Arial"/>
                <a:cs typeface="Arial"/>
              </a:rPr>
              <a:t> неформального</a:t>
            </a:r>
            <a:r>
              <a:rPr dirty="0" sz="3350" spc="5" b="1">
                <a:latin typeface="Arial"/>
                <a:cs typeface="Arial"/>
              </a:rPr>
              <a:t> </a:t>
            </a:r>
            <a:r>
              <a:rPr dirty="0" sz="3350" spc="55" b="1">
                <a:latin typeface="Arial"/>
                <a:cs typeface="Arial"/>
              </a:rPr>
              <a:t>общения.</a:t>
            </a:r>
            <a:endParaRPr sz="3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0723" y="932751"/>
            <a:ext cx="13344525" cy="2707005"/>
          </a:xfrm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2601595" marR="5080" indent="-2589530">
              <a:lnSpc>
                <a:spcPct val="100699"/>
              </a:lnSpc>
              <a:spcBef>
                <a:spcPts val="60"/>
              </a:spcBef>
            </a:pPr>
            <a:r>
              <a:rPr dirty="0" spc="335"/>
              <a:t>Практические</a:t>
            </a:r>
            <a:r>
              <a:rPr dirty="0" spc="-200"/>
              <a:t> </a:t>
            </a:r>
            <a:r>
              <a:rPr dirty="0" spc="370"/>
              <a:t>задания </a:t>
            </a:r>
            <a:r>
              <a:rPr dirty="0" spc="210"/>
              <a:t>для</a:t>
            </a:r>
            <a:r>
              <a:rPr dirty="0" spc="-235"/>
              <a:t> </a:t>
            </a:r>
            <a:r>
              <a:rPr dirty="0" spc="270"/>
              <a:t>учащихся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81567" y="3638788"/>
            <a:ext cx="15986760" cy="45307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 indent="-10795">
              <a:lnSpc>
                <a:spcPct val="126899"/>
              </a:lnSpc>
              <a:spcBef>
                <a:spcPts val="90"/>
              </a:spcBef>
              <a:buSzPct val="97014"/>
              <a:buAutoNum type="arabicPeriod"/>
              <a:tabLst>
                <a:tab pos="359410" algn="l"/>
              </a:tabLst>
            </a:pPr>
            <a:r>
              <a:rPr dirty="0" sz="3350" spc="150" b="1">
                <a:latin typeface="Arial"/>
                <a:cs typeface="Arial"/>
              </a:rPr>
              <a:t>	</a:t>
            </a:r>
            <a:r>
              <a:rPr dirty="0" sz="3350" spc="150" b="1">
                <a:latin typeface="Arial"/>
                <a:cs typeface="Arial"/>
              </a:rPr>
              <a:t>«Слепой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100" b="1">
                <a:latin typeface="Arial"/>
                <a:cs typeface="Arial"/>
              </a:rPr>
              <a:t>чат»:</a:t>
            </a:r>
            <a:r>
              <a:rPr dirty="0" sz="3350" spc="-75" b="1">
                <a:latin typeface="Arial"/>
                <a:cs typeface="Arial"/>
              </a:rPr>
              <a:t> </a:t>
            </a:r>
            <a:r>
              <a:rPr dirty="0" sz="3350" spc="160" b="1">
                <a:latin typeface="Arial"/>
                <a:cs typeface="Arial"/>
              </a:rPr>
              <a:t>Анализ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114" b="1">
                <a:latin typeface="Arial"/>
                <a:cs typeface="Arial"/>
              </a:rPr>
              <a:t>переписки</a:t>
            </a:r>
            <a:r>
              <a:rPr dirty="0" sz="3350" spc="-75" b="1">
                <a:latin typeface="Arial"/>
                <a:cs typeface="Arial"/>
              </a:rPr>
              <a:t> </a:t>
            </a:r>
            <a:r>
              <a:rPr dirty="0" sz="3350" spc="65" b="1">
                <a:latin typeface="Arial"/>
                <a:cs typeface="Arial"/>
              </a:rPr>
              <a:t>без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80" b="1">
                <a:latin typeface="Arial"/>
                <a:cs typeface="Arial"/>
              </a:rPr>
              <a:t>имён</a:t>
            </a:r>
            <a:r>
              <a:rPr dirty="0" sz="3350" spc="-75" b="1">
                <a:latin typeface="Arial"/>
                <a:cs typeface="Arial"/>
              </a:rPr>
              <a:t> </a:t>
            </a:r>
            <a:r>
              <a:rPr dirty="0" sz="3350" spc="-270" b="1">
                <a:latin typeface="Arial"/>
                <a:cs typeface="Arial"/>
              </a:rPr>
              <a:t>—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120" b="1">
                <a:latin typeface="Arial"/>
                <a:cs typeface="Arial"/>
              </a:rPr>
              <a:t>какие</a:t>
            </a:r>
            <a:r>
              <a:rPr dirty="0" sz="3350" spc="-75" b="1">
                <a:latin typeface="Arial"/>
                <a:cs typeface="Arial"/>
              </a:rPr>
              <a:t> </a:t>
            </a:r>
            <a:r>
              <a:rPr dirty="0" sz="3350" spc="100" b="1">
                <a:latin typeface="Arial"/>
                <a:cs typeface="Arial"/>
              </a:rPr>
              <a:t>эмоции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-10" b="1">
                <a:latin typeface="Arial"/>
                <a:cs typeface="Arial"/>
              </a:rPr>
              <a:t>вызывают </a:t>
            </a:r>
            <a:r>
              <a:rPr dirty="0" sz="3350" spc="85" b="1">
                <a:latin typeface="Arial"/>
                <a:cs typeface="Arial"/>
              </a:rPr>
              <a:t>сообщения?</a:t>
            </a:r>
            <a:endParaRPr sz="3350">
              <a:latin typeface="Arial"/>
              <a:cs typeface="Arial"/>
            </a:endParaRPr>
          </a:p>
          <a:p>
            <a:pPr marL="460375" indent="-447675">
              <a:lnSpc>
                <a:spcPct val="100000"/>
              </a:lnSpc>
              <a:spcBef>
                <a:spcPts val="1005"/>
              </a:spcBef>
              <a:buSzPct val="97014"/>
              <a:buAutoNum type="arabicPeriod"/>
              <a:tabLst>
                <a:tab pos="460375" algn="l"/>
              </a:tabLst>
            </a:pPr>
            <a:r>
              <a:rPr dirty="0" sz="3350" spc="130" b="1">
                <a:latin typeface="Arial"/>
                <a:cs typeface="Arial"/>
              </a:rPr>
              <a:t>Создание</a:t>
            </a:r>
            <a:r>
              <a:rPr dirty="0" sz="3350" spc="-85" b="1">
                <a:latin typeface="Arial"/>
                <a:cs typeface="Arial"/>
              </a:rPr>
              <a:t> </a:t>
            </a:r>
            <a:r>
              <a:rPr dirty="0" sz="3350" spc="-120" b="1">
                <a:latin typeface="Arial"/>
                <a:cs typeface="Arial"/>
              </a:rPr>
              <a:t>мемов: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120" b="1">
                <a:latin typeface="Arial"/>
                <a:cs typeface="Arial"/>
              </a:rPr>
              <a:t>Как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90" b="1">
                <a:latin typeface="Arial"/>
                <a:cs typeface="Arial"/>
              </a:rPr>
              <a:t>шутить,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170" b="1">
                <a:latin typeface="Arial"/>
                <a:cs typeface="Arial"/>
              </a:rPr>
              <a:t>не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65" b="1">
                <a:latin typeface="Arial"/>
                <a:cs typeface="Arial"/>
              </a:rPr>
              <a:t>обижая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45" b="1">
                <a:latin typeface="Arial"/>
                <a:cs typeface="Arial"/>
              </a:rPr>
              <a:t>других?</a:t>
            </a:r>
            <a:endParaRPr sz="3350">
              <a:latin typeface="Arial"/>
              <a:cs typeface="Arial"/>
            </a:endParaRPr>
          </a:p>
          <a:p>
            <a:pPr marL="459105" indent="-446405">
              <a:lnSpc>
                <a:spcPct val="100000"/>
              </a:lnSpc>
              <a:spcBef>
                <a:spcPts val="1080"/>
              </a:spcBef>
              <a:buSzPct val="97014"/>
              <a:buAutoNum type="arabicPeriod"/>
              <a:tabLst>
                <a:tab pos="459105" algn="l"/>
              </a:tabLst>
            </a:pPr>
            <a:r>
              <a:rPr dirty="0" sz="3350" b="1">
                <a:latin typeface="Arial"/>
                <a:cs typeface="Arial"/>
              </a:rPr>
              <a:t>Ролевая</a:t>
            </a:r>
            <a:r>
              <a:rPr dirty="0" sz="3350" spc="30" b="1">
                <a:latin typeface="Arial"/>
                <a:cs typeface="Arial"/>
              </a:rPr>
              <a:t> </a:t>
            </a:r>
            <a:r>
              <a:rPr dirty="0" sz="3350" spc="50" b="1">
                <a:latin typeface="Arial"/>
                <a:cs typeface="Arial"/>
              </a:rPr>
              <a:t>игра:</a:t>
            </a:r>
            <a:r>
              <a:rPr dirty="0" sz="3350" spc="35" b="1">
                <a:latin typeface="Arial"/>
                <a:cs typeface="Arial"/>
              </a:rPr>
              <a:t> </a:t>
            </a:r>
            <a:r>
              <a:rPr dirty="0" sz="3350" spc="175" b="1">
                <a:latin typeface="Arial"/>
                <a:cs typeface="Arial"/>
              </a:rPr>
              <a:t>Разрешение</a:t>
            </a:r>
            <a:r>
              <a:rPr dirty="0" sz="3350" spc="30" b="1">
                <a:latin typeface="Arial"/>
                <a:cs typeface="Arial"/>
              </a:rPr>
              <a:t> </a:t>
            </a:r>
            <a:r>
              <a:rPr dirty="0" sz="3350" b="1">
                <a:latin typeface="Arial"/>
                <a:cs typeface="Arial"/>
              </a:rPr>
              <a:t>конфликта</a:t>
            </a:r>
            <a:r>
              <a:rPr dirty="0" sz="3350" spc="35" b="1">
                <a:latin typeface="Arial"/>
                <a:cs typeface="Arial"/>
              </a:rPr>
              <a:t> </a:t>
            </a:r>
            <a:r>
              <a:rPr dirty="0" sz="3350" spc="-170" b="1">
                <a:latin typeface="Arial"/>
                <a:cs typeface="Arial"/>
              </a:rPr>
              <a:t>в</a:t>
            </a:r>
            <a:r>
              <a:rPr dirty="0" sz="3350" spc="35" b="1">
                <a:latin typeface="Arial"/>
                <a:cs typeface="Arial"/>
              </a:rPr>
              <a:t> </a:t>
            </a:r>
            <a:r>
              <a:rPr dirty="0" sz="3350" b="1">
                <a:latin typeface="Arial"/>
                <a:cs typeface="Arial"/>
              </a:rPr>
              <a:t>групповом</a:t>
            </a:r>
            <a:r>
              <a:rPr dirty="0" sz="3350" spc="30" b="1">
                <a:latin typeface="Arial"/>
                <a:cs typeface="Arial"/>
              </a:rPr>
              <a:t> </a:t>
            </a:r>
            <a:r>
              <a:rPr dirty="0" sz="3350" spc="55" b="1">
                <a:latin typeface="Arial"/>
                <a:cs typeface="Arial"/>
              </a:rPr>
              <a:t>чате.</a:t>
            </a:r>
            <a:endParaRPr sz="3350">
              <a:latin typeface="Arial"/>
              <a:cs typeface="Arial"/>
            </a:endParaRPr>
          </a:p>
          <a:p>
            <a:pPr marL="12700" marR="2345690" indent="473709">
              <a:lnSpc>
                <a:spcPts val="5100"/>
              </a:lnSpc>
              <a:spcBef>
                <a:spcPts val="275"/>
              </a:spcBef>
              <a:buSzPct val="97014"/>
              <a:buAutoNum type="arabicPeriod"/>
              <a:tabLst>
                <a:tab pos="486409" algn="l"/>
              </a:tabLst>
            </a:pPr>
            <a:r>
              <a:rPr dirty="0" sz="3350" spc="75" b="1">
                <a:latin typeface="Arial"/>
                <a:cs typeface="Arial"/>
              </a:rPr>
              <a:t>Разбор</a:t>
            </a:r>
            <a:r>
              <a:rPr dirty="0" sz="3350" spc="-100" b="1">
                <a:latin typeface="Arial"/>
                <a:cs typeface="Arial"/>
              </a:rPr>
              <a:t> </a:t>
            </a:r>
            <a:r>
              <a:rPr dirty="0" sz="3350" spc="-20" b="1">
                <a:latin typeface="Arial"/>
                <a:cs typeface="Arial"/>
              </a:rPr>
              <a:t>кейсов:</a:t>
            </a:r>
            <a:r>
              <a:rPr dirty="0" sz="3350" spc="-95" b="1">
                <a:latin typeface="Arial"/>
                <a:cs typeface="Arial"/>
              </a:rPr>
              <a:t> </a:t>
            </a:r>
            <a:r>
              <a:rPr dirty="0" sz="3350" b="1">
                <a:latin typeface="Arial"/>
                <a:cs typeface="Arial"/>
              </a:rPr>
              <a:t>Что</a:t>
            </a:r>
            <a:r>
              <a:rPr dirty="0" sz="3350" spc="-100" b="1">
                <a:latin typeface="Arial"/>
                <a:cs typeface="Arial"/>
              </a:rPr>
              <a:t> </a:t>
            </a:r>
            <a:r>
              <a:rPr dirty="0" sz="3350" spc="170" b="1">
                <a:latin typeface="Arial"/>
                <a:cs typeface="Arial"/>
              </a:rPr>
              <a:t>не</a:t>
            </a:r>
            <a:r>
              <a:rPr dirty="0" sz="3350" spc="-95" b="1">
                <a:latin typeface="Arial"/>
                <a:cs typeface="Arial"/>
              </a:rPr>
              <a:t> </a:t>
            </a:r>
            <a:r>
              <a:rPr dirty="0" sz="3350" spc="165" b="1">
                <a:latin typeface="Arial"/>
                <a:cs typeface="Arial"/>
              </a:rPr>
              <a:t>так</a:t>
            </a:r>
            <a:r>
              <a:rPr dirty="0" sz="3350" spc="-100" b="1">
                <a:latin typeface="Arial"/>
                <a:cs typeface="Arial"/>
              </a:rPr>
              <a:t> </a:t>
            </a:r>
            <a:r>
              <a:rPr dirty="0" sz="3350" spc="165" b="1">
                <a:latin typeface="Arial"/>
                <a:cs typeface="Arial"/>
              </a:rPr>
              <a:t>с</a:t>
            </a:r>
            <a:r>
              <a:rPr dirty="0" sz="3350" spc="-95" b="1">
                <a:latin typeface="Arial"/>
                <a:cs typeface="Arial"/>
              </a:rPr>
              <a:t> </a:t>
            </a:r>
            <a:r>
              <a:rPr dirty="0" sz="3350" spc="85" b="1">
                <a:latin typeface="Arial"/>
                <a:cs typeface="Arial"/>
              </a:rPr>
              <a:t>этими</a:t>
            </a:r>
            <a:r>
              <a:rPr dirty="0" sz="3350" spc="-100" b="1">
                <a:latin typeface="Arial"/>
                <a:cs typeface="Arial"/>
              </a:rPr>
              <a:t> </a:t>
            </a:r>
            <a:r>
              <a:rPr dirty="0" sz="3350" spc="85" b="1">
                <a:latin typeface="Arial"/>
                <a:cs typeface="Arial"/>
              </a:rPr>
              <a:t>сообщениями?</a:t>
            </a:r>
            <a:r>
              <a:rPr dirty="0" sz="3350" spc="-95" b="1">
                <a:latin typeface="Arial"/>
                <a:cs typeface="Arial"/>
              </a:rPr>
              <a:t> </a:t>
            </a:r>
            <a:r>
              <a:rPr dirty="0" sz="3350" spc="-10" b="1">
                <a:latin typeface="Arial"/>
                <a:cs typeface="Arial"/>
              </a:rPr>
              <a:t>(примеры </a:t>
            </a:r>
            <a:r>
              <a:rPr dirty="0" sz="3350" spc="140" b="1">
                <a:latin typeface="Arial"/>
                <a:cs typeface="Arial"/>
              </a:rPr>
              <a:t>нарушений)</a:t>
            </a:r>
            <a:endParaRPr sz="335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655"/>
              </a:spcBef>
              <a:buSzPct val="97014"/>
              <a:buAutoNum type="arabicPeriod"/>
              <a:tabLst>
                <a:tab pos="469265" algn="l"/>
              </a:tabLst>
            </a:pPr>
            <a:r>
              <a:rPr dirty="0" sz="3350" spc="110" b="1">
                <a:latin typeface="Arial"/>
                <a:cs typeface="Arial"/>
              </a:rPr>
              <a:t>Разработка</a:t>
            </a:r>
            <a:r>
              <a:rPr dirty="0" sz="3350" spc="-60" b="1">
                <a:latin typeface="Arial"/>
                <a:cs typeface="Arial"/>
              </a:rPr>
              <a:t> </a:t>
            </a:r>
            <a:r>
              <a:rPr dirty="0" sz="3350" b="1">
                <a:latin typeface="Arial"/>
                <a:cs typeface="Arial"/>
              </a:rPr>
              <a:t>правил:</a:t>
            </a:r>
            <a:r>
              <a:rPr dirty="0" sz="3350" spc="-55" b="1">
                <a:latin typeface="Arial"/>
                <a:cs typeface="Arial"/>
              </a:rPr>
              <a:t> </a:t>
            </a:r>
            <a:r>
              <a:rPr dirty="0" sz="3350" spc="55" b="1">
                <a:latin typeface="Arial"/>
                <a:cs typeface="Arial"/>
              </a:rPr>
              <a:t>Совместное</a:t>
            </a:r>
            <a:r>
              <a:rPr dirty="0" sz="3350" spc="-60" b="1">
                <a:latin typeface="Arial"/>
                <a:cs typeface="Arial"/>
              </a:rPr>
              <a:t> </a:t>
            </a:r>
            <a:r>
              <a:rPr dirty="0" sz="3350" spc="140" b="1">
                <a:latin typeface="Arial"/>
                <a:cs typeface="Arial"/>
              </a:rPr>
              <a:t>создание</a:t>
            </a:r>
            <a:r>
              <a:rPr dirty="0" sz="3350" spc="-55" b="1">
                <a:latin typeface="Arial"/>
                <a:cs typeface="Arial"/>
              </a:rPr>
              <a:t> </a:t>
            </a:r>
            <a:r>
              <a:rPr dirty="0" sz="3350" spc="100" b="1">
                <a:latin typeface="Arial"/>
                <a:cs typeface="Arial"/>
              </a:rPr>
              <a:t>устава</a:t>
            </a:r>
            <a:r>
              <a:rPr dirty="0" sz="3350" spc="-55" b="1">
                <a:latin typeface="Arial"/>
                <a:cs typeface="Arial"/>
              </a:rPr>
              <a:t> </a:t>
            </a:r>
            <a:r>
              <a:rPr dirty="0" sz="3350" spc="130" b="1">
                <a:latin typeface="Arial"/>
                <a:cs typeface="Arial"/>
              </a:rPr>
              <a:t>классного</a:t>
            </a:r>
            <a:r>
              <a:rPr dirty="0" sz="3350" spc="-60" b="1">
                <a:latin typeface="Arial"/>
                <a:cs typeface="Arial"/>
              </a:rPr>
              <a:t> </a:t>
            </a:r>
            <a:r>
              <a:rPr dirty="0" sz="3350" spc="90" b="1">
                <a:latin typeface="Arial"/>
                <a:cs typeface="Arial"/>
              </a:rPr>
              <a:t>чата.</a:t>
            </a:r>
            <a:endParaRPr sz="3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28239" y="932751"/>
            <a:ext cx="12549505" cy="2707005"/>
          </a:xfrm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 marR="5080" indent="4445">
              <a:lnSpc>
                <a:spcPct val="100699"/>
              </a:lnSpc>
              <a:spcBef>
                <a:spcPts val="60"/>
              </a:spcBef>
            </a:pPr>
            <a:r>
              <a:rPr dirty="0" spc="204"/>
              <a:t>Работа</a:t>
            </a:r>
            <a:r>
              <a:rPr dirty="0" spc="-229"/>
              <a:t> </a:t>
            </a:r>
            <a:r>
              <a:rPr dirty="0" spc="385"/>
              <a:t>с</a:t>
            </a:r>
            <a:r>
              <a:rPr dirty="0" spc="-225"/>
              <a:t> </a:t>
            </a:r>
            <a:r>
              <a:rPr dirty="0" spc="-10"/>
              <a:t>родителями: </a:t>
            </a:r>
            <a:r>
              <a:rPr dirty="0" spc="290"/>
              <a:t>Как</a:t>
            </a:r>
            <a:r>
              <a:rPr dirty="0" spc="-215"/>
              <a:t> </a:t>
            </a:r>
            <a:r>
              <a:rPr dirty="0"/>
              <a:t>помочь</a:t>
            </a:r>
            <a:r>
              <a:rPr dirty="0" spc="-215"/>
              <a:t> </a:t>
            </a:r>
            <a:r>
              <a:rPr dirty="0" spc="45"/>
              <a:t>взрослым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81567" y="3638788"/>
            <a:ext cx="16058515" cy="4530725"/>
          </a:xfrm>
          <a:prstGeom prst="rect">
            <a:avLst/>
          </a:prstGeom>
        </p:spPr>
        <p:txBody>
          <a:bodyPr wrap="square" lIns="0" tIns="149225" rIns="0" bIns="0" rtlCol="0" vert="horz">
            <a:spAutoFit/>
          </a:bodyPr>
          <a:lstStyle/>
          <a:p>
            <a:pPr marL="510540" indent="-497840">
              <a:lnSpc>
                <a:spcPct val="100000"/>
              </a:lnSpc>
              <a:spcBef>
                <a:spcPts val="1175"/>
              </a:spcBef>
              <a:buChar char="—"/>
              <a:tabLst>
                <a:tab pos="510540" algn="l"/>
              </a:tabLst>
            </a:pPr>
            <a:r>
              <a:rPr dirty="0" sz="3350" spc="160" b="1">
                <a:latin typeface="Arial"/>
                <a:cs typeface="Arial"/>
              </a:rPr>
              <a:t>Общие</a:t>
            </a:r>
            <a:r>
              <a:rPr dirty="0" sz="3350" spc="25" b="1">
                <a:latin typeface="Arial"/>
                <a:cs typeface="Arial"/>
              </a:rPr>
              <a:t> </a:t>
            </a:r>
            <a:r>
              <a:rPr dirty="0" sz="3350" b="1">
                <a:latin typeface="Arial"/>
                <a:cs typeface="Arial"/>
              </a:rPr>
              <a:t>правила:</a:t>
            </a:r>
            <a:r>
              <a:rPr dirty="0" sz="3350" spc="25" b="1">
                <a:latin typeface="Arial"/>
                <a:cs typeface="Arial"/>
              </a:rPr>
              <a:t> </a:t>
            </a:r>
            <a:r>
              <a:rPr dirty="0" sz="3350" spc="85" b="1">
                <a:latin typeface="Arial"/>
                <a:cs typeface="Arial"/>
              </a:rPr>
              <a:t>Единые</a:t>
            </a:r>
            <a:r>
              <a:rPr dirty="0" sz="3350" spc="30" b="1">
                <a:latin typeface="Arial"/>
                <a:cs typeface="Arial"/>
              </a:rPr>
              <a:t> </a:t>
            </a:r>
            <a:r>
              <a:rPr dirty="0" sz="3350" b="1">
                <a:latin typeface="Arial"/>
                <a:cs typeface="Arial"/>
              </a:rPr>
              <a:t>требования</a:t>
            </a:r>
            <a:r>
              <a:rPr dirty="0" sz="3350" spc="25" b="1">
                <a:latin typeface="Arial"/>
                <a:cs typeface="Arial"/>
              </a:rPr>
              <a:t> </a:t>
            </a:r>
            <a:r>
              <a:rPr dirty="0" sz="3350" spc="80" b="1">
                <a:latin typeface="Arial"/>
                <a:cs typeface="Arial"/>
              </a:rPr>
              <a:t>дома</a:t>
            </a:r>
            <a:r>
              <a:rPr dirty="0" sz="3350" spc="30" b="1">
                <a:latin typeface="Arial"/>
                <a:cs typeface="Arial"/>
              </a:rPr>
              <a:t> </a:t>
            </a:r>
            <a:r>
              <a:rPr dirty="0" sz="3350" spc="120" b="1">
                <a:latin typeface="Arial"/>
                <a:cs typeface="Arial"/>
              </a:rPr>
              <a:t>и</a:t>
            </a:r>
            <a:r>
              <a:rPr dirty="0" sz="3350" spc="25" b="1">
                <a:latin typeface="Arial"/>
                <a:cs typeface="Arial"/>
              </a:rPr>
              <a:t> </a:t>
            </a:r>
            <a:r>
              <a:rPr dirty="0" sz="3350" spc="-170" b="1">
                <a:latin typeface="Arial"/>
                <a:cs typeface="Arial"/>
              </a:rPr>
              <a:t>в</a:t>
            </a:r>
            <a:r>
              <a:rPr dirty="0" sz="3350" spc="30" b="1">
                <a:latin typeface="Arial"/>
                <a:cs typeface="Arial"/>
              </a:rPr>
              <a:t> </a:t>
            </a:r>
            <a:r>
              <a:rPr dirty="0" sz="3350" spc="70" b="1">
                <a:latin typeface="Arial"/>
                <a:cs typeface="Arial"/>
              </a:rPr>
              <a:t>школе.</a:t>
            </a:r>
            <a:endParaRPr sz="3350">
              <a:latin typeface="Arial"/>
              <a:cs typeface="Arial"/>
            </a:endParaRPr>
          </a:p>
          <a:p>
            <a:pPr marL="510540" indent="-497840">
              <a:lnSpc>
                <a:spcPct val="100000"/>
              </a:lnSpc>
              <a:spcBef>
                <a:spcPts val="1080"/>
              </a:spcBef>
              <a:buChar char="—"/>
              <a:tabLst>
                <a:tab pos="510540" algn="l"/>
              </a:tabLst>
            </a:pPr>
            <a:r>
              <a:rPr dirty="0" sz="3350" spc="130" b="1">
                <a:latin typeface="Arial"/>
                <a:cs typeface="Arial"/>
              </a:rPr>
              <a:t>Личный</a:t>
            </a:r>
            <a:r>
              <a:rPr dirty="0" sz="3350" spc="-110" b="1">
                <a:latin typeface="Arial"/>
                <a:cs typeface="Arial"/>
              </a:rPr>
              <a:t> </a:t>
            </a:r>
            <a:r>
              <a:rPr dirty="0" sz="3350" spc="-10" b="1">
                <a:latin typeface="Arial"/>
                <a:cs typeface="Arial"/>
              </a:rPr>
              <a:t>пример:</a:t>
            </a:r>
            <a:r>
              <a:rPr dirty="0" sz="3350" spc="-110" b="1">
                <a:latin typeface="Arial"/>
                <a:cs typeface="Arial"/>
              </a:rPr>
              <a:t> </a:t>
            </a:r>
            <a:r>
              <a:rPr dirty="0" sz="3350" spc="90" b="1">
                <a:latin typeface="Arial"/>
                <a:cs typeface="Arial"/>
              </a:rPr>
              <a:t>Родитель</a:t>
            </a:r>
            <a:r>
              <a:rPr dirty="0" sz="3350" spc="-110" b="1">
                <a:latin typeface="Arial"/>
                <a:cs typeface="Arial"/>
              </a:rPr>
              <a:t> </a:t>
            </a:r>
            <a:r>
              <a:rPr dirty="0" sz="3350" spc="120" b="1">
                <a:latin typeface="Arial"/>
                <a:cs typeface="Arial"/>
              </a:rPr>
              <a:t>как</a:t>
            </a:r>
            <a:r>
              <a:rPr dirty="0" sz="3350" spc="-110" b="1">
                <a:latin typeface="Arial"/>
                <a:cs typeface="Arial"/>
              </a:rPr>
              <a:t> </a:t>
            </a:r>
            <a:r>
              <a:rPr dirty="0" sz="3350" spc="135" b="1">
                <a:latin typeface="Arial"/>
                <a:cs typeface="Arial"/>
              </a:rPr>
              <a:t>образец</a:t>
            </a:r>
            <a:r>
              <a:rPr dirty="0" sz="3350" spc="-105" b="1">
                <a:latin typeface="Arial"/>
                <a:cs typeface="Arial"/>
              </a:rPr>
              <a:t> </a:t>
            </a:r>
            <a:r>
              <a:rPr dirty="0" sz="3350" b="1">
                <a:latin typeface="Arial"/>
                <a:cs typeface="Arial"/>
              </a:rPr>
              <a:t>цифрового</a:t>
            </a:r>
            <a:r>
              <a:rPr dirty="0" sz="3350" spc="-110" b="1">
                <a:latin typeface="Arial"/>
                <a:cs typeface="Arial"/>
              </a:rPr>
              <a:t> </a:t>
            </a:r>
            <a:r>
              <a:rPr dirty="0" sz="3350" spc="-10" b="1">
                <a:latin typeface="Arial"/>
                <a:cs typeface="Arial"/>
              </a:rPr>
              <a:t>поведения.</a:t>
            </a:r>
            <a:endParaRPr sz="3350">
              <a:latin typeface="Arial"/>
              <a:cs typeface="Arial"/>
            </a:endParaRPr>
          </a:p>
          <a:p>
            <a:pPr marL="12700" marR="451484" indent="497840">
              <a:lnSpc>
                <a:spcPts val="5100"/>
              </a:lnSpc>
              <a:spcBef>
                <a:spcPts val="275"/>
              </a:spcBef>
              <a:buChar char="—"/>
              <a:tabLst>
                <a:tab pos="510540" algn="l"/>
              </a:tabLst>
            </a:pPr>
            <a:r>
              <a:rPr dirty="0" sz="3350" spc="60" b="1">
                <a:latin typeface="Arial"/>
                <a:cs typeface="Arial"/>
              </a:rPr>
              <a:t>Технические</a:t>
            </a:r>
            <a:r>
              <a:rPr dirty="0" sz="3350" spc="-65" b="1">
                <a:latin typeface="Arial"/>
                <a:cs typeface="Arial"/>
              </a:rPr>
              <a:t> </a:t>
            </a:r>
            <a:r>
              <a:rPr dirty="0" sz="3350" spc="75" b="1">
                <a:latin typeface="Arial"/>
                <a:cs typeface="Arial"/>
              </a:rPr>
              <a:t>решения:</a:t>
            </a:r>
            <a:r>
              <a:rPr dirty="0" sz="3350" spc="-65" b="1">
                <a:latin typeface="Arial"/>
                <a:cs typeface="Arial"/>
              </a:rPr>
              <a:t> </a:t>
            </a:r>
            <a:r>
              <a:rPr dirty="0" sz="3350" spc="120" b="1">
                <a:latin typeface="Arial"/>
                <a:cs typeface="Arial"/>
              </a:rPr>
              <a:t>Настройка</a:t>
            </a:r>
            <a:r>
              <a:rPr dirty="0" sz="3350" spc="-60" b="1">
                <a:latin typeface="Arial"/>
                <a:cs typeface="Arial"/>
              </a:rPr>
              <a:t> </a:t>
            </a:r>
            <a:r>
              <a:rPr dirty="0" sz="3350" spc="90" b="1">
                <a:latin typeface="Arial"/>
                <a:cs typeface="Arial"/>
              </a:rPr>
              <a:t>родительского</a:t>
            </a:r>
            <a:r>
              <a:rPr dirty="0" sz="3350" spc="-65" b="1">
                <a:latin typeface="Arial"/>
                <a:cs typeface="Arial"/>
              </a:rPr>
              <a:t> </a:t>
            </a:r>
            <a:r>
              <a:rPr dirty="0" sz="3350" spc="70" b="1">
                <a:latin typeface="Arial"/>
                <a:cs typeface="Arial"/>
              </a:rPr>
              <a:t>контроля</a:t>
            </a:r>
            <a:r>
              <a:rPr dirty="0" sz="3350" spc="-60" b="1">
                <a:latin typeface="Arial"/>
                <a:cs typeface="Arial"/>
              </a:rPr>
              <a:t> </a:t>
            </a:r>
            <a:r>
              <a:rPr dirty="0" sz="3350" spc="55" b="1">
                <a:latin typeface="Arial"/>
                <a:cs typeface="Arial"/>
              </a:rPr>
              <a:t>вместе</a:t>
            </a:r>
            <a:r>
              <a:rPr dirty="0" sz="3350" spc="-65" b="1">
                <a:latin typeface="Arial"/>
                <a:cs typeface="Arial"/>
              </a:rPr>
              <a:t> </a:t>
            </a:r>
            <a:r>
              <a:rPr dirty="0" sz="3350" spc="114" b="1">
                <a:latin typeface="Arial"/>
                <a:cs typeface="Arial"/>
              </a:rPr>
              <a:t>с </a:t>
            </a:r>
            <a:r>
              <a:rPr dirty="0" sz="3350" spc="-10" b="1">
                <a:latin typeface="Arial"/>
                <a:cs typeface="Arial"/>
              </a:rPr>
              <a:t>ребенком.</a:t>
            </a:r>
            <a:endParaRPr sz="3350">
              <a:latin typeface="Arial"/>
              <a:cs typeface="Arial"/>
            </a:endParaRPr>
          </a:p>
          <a:p>
            <a:pPr marL="510540" indent="-497840">
              <a:lnSpc>
                <a:spcPct val="100000"/>
              </a:lnSpc>
              <a:spcBef>
                <a:spcPts val="655"/>
              </a:spcBef>
              <a:buChar char="—"/>
              <a:tabLst>
                <a:tab pos="510540" algn="l"/>
              </a:tabLst>
            </a:pPr>
            <a:r>
              <a:rPr dirty="0" sz="3350" b="1">
                <a:latin typeface="Arial"/>
                <a:cs typeface="Arial"/>
              </a:rPr>
              <a:t>Совместные</a:t>
            </a:r>
            <a:r>
              <a:rPr dirty="0" sz="3350" spc="-5" b="1">
                <a:latin typeface="Arial"/>
                <a:cs typeface="Arial"/>
              </a:rPr>
              <a:t> </a:t>
            </a:r>
            <a:r>
              <a:rPr dirty="0" sz="3350" spc="50" b="1">
                <a:latin typeface="Arial"/>
                <a:cs typeface="Arial"/>
              </a:rPr>
              <a:t>активности:</a:t>
            </a:r>
            <a:r>
              <a:rPr dirty="0" sz="3350" spc="-5" b="1">
                <a:latin typeface="Arial"/>
                <a:cs typeface="Arial"/>
              </a:rPr>
              <a:t> </a:t>
            </a:r>
            <a:r>
              <a:rPr dirty="0" sz="3350" spc="80" b="1">
                <a:latin typeface="Arial"/>
                <a:cs typeface="Arial"/>
              </a:rPr>
              <a:t>Семейный</a:t>
            </a:r>
            <a:r>
              <a:rPr dirty="0" sz="3350" spc="-5" b="1">
                <a:latin typeface="Arial"/>
                <a:cs typeface="Arial"/>
              </a:rPr>
              <a:t> </a:t>
            </a:r>
            <a:r>
              <a:rPr dirty="0" sz="3350" spc="-10" b="1">
                <a:latin typeface="Arial"/>
                <a:cs typeface="Arial"/>
              </a:rPr>
              <a:t>цифровой</a:t>
            </a:r>
            <a:r>
              <a:rPr dirty="0" sz="3350" spc="-5" b="1">
                <a:latin typeface="Arial"/>
                <a:cs typeface="Arial"/>
              </a:rPr>
              <a:t> </a:t>
            </a:r>
            <a:r>
              <a:rPr dirty="0" sz="3350" spc="50" b="1">
                <a:latin typeface="Arial"/>
                <a:cs typeface="Arial"/>
              </a:rPr>
              <a:t>детокс,</a:t>
            </a:r>
            <a:r>
              <a:rPr dirty="0" sz="3350" spc="-5" b="1">
                <a:latin typeface="Arial"/>
                <a:cs typeface="Arial"/>
              </a:rPr>
              <a:t> </a:t>
            </a:r>
            <a:r>
              <a:rPr dirty="0" sz="3350" spc="110" b="1">
                <a:latin typeface="Arial"/>
                <a:cs typeface="Arial"/>
              </a:rPr>
              <a:t>обсуждение</a:t>
            </a:r>
            <a:endParaRPr sz="3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dirty="0" sz="3350" spc="130" b="1">
                <a:latin typeface="Arial"/>
                <a:cs typeface="Arial"/>
              </a:rPr>
              <a:t>онлайн-</a:t>
            </a:r>
            <a:r>
              <a:rPr dirty="0" sz="3350" spc="60" b="1">
                <a:latin typeface="Arial"/>
                <a:cs typeface="Arial"/>
              </a:rPr>
              <a:t>новостей.</a:t>
            </a:r>
            <a:endParaRPr sz="3350">
              <a:latin typeface="Arial"/>
              <a:cs typeface="Arial"/>
            </a:endParaRPr>
          </a:p>
          <a:p>
            <a:pPr marL="510540" indent="-497840">
              <a:lnSpc>
                <a:spcPct val="100000"/>
              </a:lnSpc>
              <a:spcBef>
                <a:spcPts val="1005"/>
              </a:spcBef>
              <a:buChar char="—"/>
              <a:tabLst>
                <a:tab pos="510540" algn="l"/>
              </a:tabLst>
            </a:pPr>
            <a:r>
              <a:rPr dirty="0" sz="3350" spc="145" b="1">
                <a:latin typeface="Arial"/>
                <a:cs typeface="Arial"/>
              </a:rPr>
              <a:t>Признаки</a:t>
            </a:r>
            <a:r>
              <a:rPr dirty="0" sz="3350" spc="-95" b="1">
                <a:latin typeface="Arial"/>
                <a:cs typeface="Arial"/>
              </a:rPr>
              <a:t> </a:t>
            </a:r>
            <a:r>
              <a:rPr dirty="0" sz="3350" spc="-10" b="1">
                <a:latin typeface="Arial"/>
                <a:cs typeface="Arial"/>
              </a:rPr>
              <a:t>проблем:</a:t>
            </a:r>
            <a:r>
              <a:rPr dirty="0" sz="3350" spc="-90" b="1">
                <a:latin typeface="Arial"/>
                <a:cs typeface="Arial"/>
              </a:rPr>
              <a:t> </a:t>
            </a:r>
            <a:r>
              <a:rPr dirty="0" sz="3350" spc="125" b="1">
                <a:latin typeface="Arial"/>
                <a:cs typeface="Arial"/>
              </a:rPr>
              <a:t>На</a:t>
            </a:r>
            <a:r>
              <a:rPr dirty="0" sz="3350" spc="-90" b="1">
                <a:latin typeface="Arial"/>
                <a:cs typeface="Arial"/>
              </a:rPr>
              <a:t> </a:t>
            </a:r>
            <a:r>
              <a:rPr dirty="0" sz="3350" spc="90" b="1">
                <a:latin typeface="Arial"/>
                <a:cs typeface="Arial"/>
              </a:rPr>
              <a:t>что</a:t>
            </a:r>
            <a:r>
              <a:rPr dirty="0" sz="3350" spc="-90" b="1">
                <a:latin typeface="Arial"/>
                <a:cs typeface="Arial"/>
              </a:rPr>
              <a:t> </a:t>
            </a:r>
            <a:r>
              <a:rPr dirty="0" sz="3350" spc="175" b="1">
                <a:latin typeface="Arial"/>
                <a:cs typeface="Arial"/>
              </a:rPr>
              <a:t>обращать</a:t>
            </a:r>
            <a:r>
              <a:rPr dirty="0" sz="3350" spc="-90" b="1">
                <a:latin typeface="Arial"/>
                <a:cs typeface="Arial"/>
              </a:rPr>
              <a:t> </a:t>
            </a:r>
            <a:r>
              <a:rPr dirty="0" sz="3350" spc="100" b="1">
                <a:latin typeface="Arial"/>
                <a:cs typeface="Arial"/>
              </a:rPr>
              <a:t>внимание</a:t>
            </a:r>
            <a:r>
              <a:rPr dirty="0" sz="3350" spc="-90" b="1">
                <a:latin typeface="Arial"/>
                <a:cs typeface="Arial"/>
              </a:rPr>
              <a:t> </a:t>
            </a:r>
            <a:r>
              <a:rPr dirty="0" sz="3350" spc="-170" b="1">
                <a:latin typeface="Arial"/>
                <a:cs typeface="Arial"/>
              </a:rPr>
              <a:t>в</a:t>
            </a:r>
            <a:r>
              <a:rPr dirty="0" sz="3350" spc="-90" b="1">
                <a:latin typeface="Arial"/>
                <a:cs typeface="Arial"/>
              </a:rPr>
              <a:t> </a:t>
            </a:r>
            <a:r>
              <a:rPr dirty="0" sz="3350" spc="85" b="1">
                <a:latin typeface="Arial"/>
                <a:cs typeface="Arial"/>
              </a:rPr>
              <a:t>поведении</a:t>
            </a:r>
            <a:r>
              <a:rPr dirty="0" sz="3350" spc="-95" b="1">
                <a:latin typeface="Arial"/>
                <a:cs typeface="Arial"/>
              </a:rPr>
              <a:t> </a:t>
            </a:r>
            <a:r>
              <a:rPr dirty="0" sz="3350" spc="80" b="1">
                <a:latin typeface="Arial"/>
                <a:cs typeface="Arial"/>
              </a:rPr>
              <a:t>ребенка?</a:t>
            </a:r>
            <a:endParaRPr sz="3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5367" y="932751"/>
            <a:ext cx="13255625" cy="2707005"/>
          </a:xfrm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 marR="5080" indent="435609">
              <a:lnSpc>
                <a:spcPct val="100699"/>
              </a:lnSpc>
              <a:spcBef>
                <a:spcPts val="60"/>
              </a:spcBef>
            </a:pPr>
            <a:r>
              <a:rPr dirty="0" spc="170"/>
              <a:t>Ключевые</a:t>
            </a:r>
            <a:r>
              <a:rPr dirty="0" spc="-225"/>
              <a:t> </a:t>
            </a:r>
            <a:r>
              <a:rPr dirty="0" spc="275"/>
              <a:t>принципы </a:t>
            </a:r>
            <a:r>
              <a:rPr dirty="0"/>
              <a:t>цифрового</a:t>
            </a:r>
            <a:r>
              <a:rPr dirty="0" spc="-570"/>
              <a:t> </a:t>
            </a:r>
            <a:r>
              <a:rPr dirty="0" spc="160"/>
              <a:t>воспитания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381567" y="3638788"/>
            <a:ext cx="14297660" cy="3244850"/>
          </a:xfrm>
          <a:prstGeom prst="rect">
            <a:avLst/>
          </a:prstGeom>
        </p:spPr>
        <p:txBody>
          <a:bodyPr wrap="square" lIns="0" tIns="149225" rIns="0" bIns="0" rtlCol="0" vert="horz">
            <a:spAutoFit/>
          </a:bodyPr>
          <a:lstStyle/>
          <a:p>
            <a:pPr marL="510540" indent="-497840">
              <a:lnSpc>
                <a:spcPct val="100000"/>
              </a:lnSpc>
              <a:spcBef>
                <a:spcPts val="1175"/>
              </a:spcBef>
              <a:buChar char="—"/>
              <a:tabLst>
                <a:tab pos="510540" algn="l"/>
              </a:tabLst>
            </a:pPr>
            <a:r>
              <a:rPr dirty="0" sz="3350" spc="65" b="1">
                <a:latin typeface="Arial"/>
                <a:cs typeface="Arial"/>
              </a:rPr>
              <a:t>Осознанность:</a:t>
            </a:r>
            <a:r>
              <a:rPr dirty="0" sz="3350" spc="-85" b="1">
                <a:latin typeface="Arial"/>
                <a:cs typeface="Arial"/>
              </a:rPr>
              <a:t> </a:t>
            </a:r>
            <a:r>
              <a:rPr dirty="0" sz="3350" spc="160" b="1">
                <a:latin typeface="Arial"/>
                <a:cs typeface="Arial"/>
              </a:rPr>
              <a:t>Каждое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114" b="1">
                <a:latin typeface="Arial"/>
                <a:cs typeface="Arial"/>
              </a:rPr>
              <a:t>действие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-170" b="1">
                <a:latin typeface="Arial"/>
                <a:cs typeface="Arial"/>
              </a:rPr>
              <a:t>в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135" b="1">
                <a:latin typeface="Arial"/>
                <a:cs typeface="Arial"/>
              </a:rPr>
              <a:t>сети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100" b="1">
                <a:latin typeface="Arial"/>
                <a:cs typeface="Arial"/>
              </a:rPr>
              <a:t>имеет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40" b="1">
                <a:latin typeface="Arial"/>
                <a:cs typeface="Arial"/>
              </a:rPr>
              <a:t>последствия.</a:t>
            </a:r>
            <a:endParaRPr sz="3350">
              <a:latin typeface="Arial"/>
              <a:cs typeface="Arial"/>
            </a:endParaRPr>
          </a:p>
          <a:p>
            <a:pPr marL="510540" indent="-497840">
              <a:lnSpc>
                <a:spcPct val="100000"/>
              </a:lnSpc>
              <a:spcBef>
                <a:spcPts val="1080"/>
              </a:spcBef>
              <a:buChar char="—"/>
              <a:tabLst>
                <a:tab pos="510540" algn="l"/>
              </a:tabLst>
            </a:pPr>
            <a:r>
              <a:rPr dirty="0" sz="3350" b="1">
                <a:latin typeface="Arial"/>
                <a:cs typeface="Arial"/>
              </a:rPr>
              <a:t>Эмпатия:</a:t>
            </a:r>
            <a:r>
              <a:rPr dirty="0" sz="3350" spc="-85" b="1">
                <a:latin typeface="Arial"/>
                <a:cs typeface="Arial"/>
              </a:rPr>
              <a:t> </a:t>
            </a:r>
            <a:r>
              <a:rPr dirty="0" sz="3350" spc="235" b="1">
                <a:latin typeface="Arial"/>
                <a:cs typeface="Arial"/>
              </a:rPr>
              <a:t>За</a:t>
            </a:r>
            <a:r>
              <a:rPr dirty="0" sz="3350" spc="-85" b="1">
                <a:latin typeface="Arial"/>
                <a:cs typeface="Arial"/>
              </a:rPr>
              <a:t> </a:t>
            </a:r>
            <a:r>
              <a:rPr dirty="0" sz="3350" spc="95" b="1">
                <a:latin typeface="Arial"/>
                <a:cs typeface="Arial"/>
              </a:rPr>
              <a:t>экраном</a:t>
            </a:r>
            <a:r>
              <a:rPr dirty="0" sz="3350" spc="-85" b="1">
                <a:latin typeface="Arial"/>
                <a:cs typeface="Arial"/>
              </a:rPr>
              <a:t> </a:t>
            </a:r>
            <a:r>
              <a:rPr dirty="0" sz="3350" spc="-270" b="1">
                <a:latin typeface="Arial"/>
                <a:cs typeface="Arial"/>
              </a:rPr>
              <a:t>—</a:t>
            </a:r>
            <a:r>
              <a:rPr dirty="0" sz="3350" spc="-80" b="1">
                <a:latin typeface="Arial"/>
                <a:cs typeface="Arial"/>
              </a:rPr>
              <a:t> </a:t>
            </a:r>
            <a:r>
              <a:rPr dirty="0" sz="3350" spc="85" b="1">
                <a:latin typeface="Arial"/>
                <a:cs typeface="Arial"/>
              </a:rPr>
              <a:t>живой</a:t>
            </a:r>
            <a:r>
              <a:rPr dirty="0" sz="3350" spc="-85" b="1">
                <a:latin typeface="Arial"/>
                <a:cs typeface="Arial"/>
              </a:rPr>
              <a:t> </a:t>
            </a:r>
            <a:r>
              <a:rPr dirty="0" sz="3350" spc="75" b="1">
                <a:latin typeface="Arial"/>
                <a:cs typeface="Arial"/>
              </a:rPr>
              <a:t>человек</a:t>
            </a:r>
            <a:r>
              <a:rPr dirty="0" sz="3350" spc="-85" b="1">
                <a:latin typeface="Arial"/>
                <a:cs typeface="Arial"/>
              </a:rPr>
              <a:t> </a:t>
            </a:r>
            <a:r>
              <a:rPr dirty="0" sz="3350" spc="165" b="1">
                <a:latin typeface="Arial"/>
                <a:cs typeface="Arial"/>
              </a:rPr>
              <a:t>с</a:t>
            </a:r>
            <a:r>
              <a:rPr dirty="0" sz="3350" spc="-85" b="1">
                <a:latin typeface="Arial"/>
                <a:cs typeface="Arial"/>
              </a:rPr>
              <a:t> </a:t>
            </a:r>
            <a:r>
              <a:rPr dirty="0" sz="3350" spc="-10" b="1">
                <a:latin typeface="Arial"/>
                <a:cs typeface="Arial"/>
              </a:rPr>
              <a:t>чувствами.</a:t>
            </a:r>
            <a:endParaRPr sz="3350">
              <a:latin typeface="Arial"/>
              <a:cs typeface="Arial"/>
            </a:endParaRPr>
          </a:p>
          <a:p>
            <a:pPr marL="510540" indent="-497840">
              <a:lnSpc>
                <a:spcPct val="100000"/>
              </a:lnSpc>
              <a:spcBef>
                <a:spcPts val="1005"/>
              </a:spcBef>
              <a:buChar char="—"/>
              <a:tabLst>
                <a:tab pos="510540" algn="l"/>
              </a:tabLst>
            </a:pPr>
            <a:r>
              <a:rPr dirty="0" sz="3350" spc="45" b="1">
                <a:latin typeface="Arial"/>
                <a:cs typeface="Arial"/>
              </a:rPr>
              <a:t>Ответственность:</a:t>
            </a:r>
            <a:r>
              <a:rPr dirty="0" sz="3350" spc="-105" b="1">
                <a:latin typeface="Arial"/>
                <a:cs typeface="Arial"/>
              </a:rPr>
              <a:t> </a:t>
            </a:r>
            <a:r>
              <a:rPr dirty="0" sz="3350" spc="130" b="1">
                <a:latin typeface="Arial"/>
                <a:cs typeface="Arial"/>
              </a:rPr>
              <a:t>Личный</a:t>
            </a:r>
            <a:r>
              <a:rPr dirty="0" sz="3350" spc="-105" b="1">
                <a:latin typeface="Arial"/>
                <a:cs typeface="Arial"/>
              </a:rPr>
              <a:t> </a:t>
            </a:r>
            <a:r>
              <a:rPr dirty="0" sz="3350" spc="-25" b="1">
                <a:latin typeface="Arial"/>
                <a:cs typeface="Arial"/>
              </a:rPr>
              <a:t>выбор</a:t>
            </a:r>
            <a:r>
              <a:rPr dirty="0" sz="3350" spc="-105" b="1">
                <a:latin typeface="Arial"/>
                <a:cs typeface="Arial"/>
              </a:rPr>
              <a:t> </a:t>
            </a:r>
            <a:r>
              <a:rPr dirty="0" sz="3350" spc="75" b="1">
                <a:latin typeface="Arial"/>
                <a:cs typeface="Arial"/>
              </a:rPr>
              <a:t>модели</a:t>
            </a:r>
            <a:r>
              <a:rPr dirty="0" sz="3350" spc="-100" b="1">
                <a:latin typeface="Arial"/>
                <a:cs typeface="Arial"/>
              </a:rPr>
              <a:t> </a:t>
            </a:r>
            <a:r>
              <a:rPr dirty="0" sz="3350" spc="-10" b="1">
                <a:latin typeface="Arial"/>
                <a:cs typeface="Arial"/>
              </a:rPr>
              <a:t>поведения.</a:t>
            </a:r>
            <a:endParaRPr sz="3350">
              <a:latin typeface="Arial"/>
              <a:cs typeface="Arial"/>
            </a:endParaRPr>
          </a:p>
          <a:p>
            <a:pPr marL="510540" indent="-497840">
              <a:lnSpc>
                <a:spcPct val="100000"/>
              </a:lnSpc>
              <a:spcBef>
                <a:spcPts val="1080"/>
              </a:spcBef>
              <a:buChar char="—"/>
              <a:tabLst>
                <a:tab pos="510540" algn="l"/>
              </a:tabLst>
            </a:pPr>
            <a:r>
              <a:rPr dirty="0" sz="3350" spc="114" b="1">
                <a:latin typeface="Arial"/>
                <a:cs typeface="Arial"/>
              </a:rPr>
              <a:t>Критическое</a:t>
            </a:r>
            <a:r>
              <a:rPr dirty="0" sz="3350" spc="-60" b="1">
                <a:latin typeface="Arial"/>
                <a:cs typeface="Arial"/>
              </a:rPr>
              <a:t> </a:t>
            </a:r>
            <a:r>
              <a:rPr dirty="0" sz="3350" spc="60" b="1">
                <a:latin typeface="Arial"/>
                <a:cs typeface="Arial"/>
              </a:rPr>
              <a:t>мышление:</a:t>
            </a:r>
            <a:r>
              <a:rPr dirty="0" sz="3350" spc="-55" b="1">
                <a:latin typeface="Arial"/>
                <a:cs typeface="Arial"/>
              </a:rPr>
              <a:t> </a:t>
            </a:r>
            <a:r>
              <a:rPr dirty="0" sz="3350" spc="160" b="1">
                <a:latin typeface="Arial"/>
                <a:cs typeface="Arial"/>
              </a:rPr>
              <a:t>Анализ</a:t>
            </a:r>
            <a:r>
              <a:rPr dirty="0" sz="3350" spc="-60" b="1">
                <a:latin typeface="Arial"/>
                <a:cs typeface="Arial"/>
              </a:rPr>
              <a:t> </a:t>
            </a:r>
            <a:r>
              <a:rPr dirty="0" sz="3350" spc="85" b="1">
                <a:latin typeface="Arial"/>
                <a:cs typeface="Arial"/>
              </a:rPr>
              <a:t>достоверности</a:t>
            </a:r>
            <a:r>
              <a:rPr dirty="0" sz="3350" spc="-55" b="1">
                <a:latin typeface="Arial"/>
                <a:cs typeface="Arial"/>
              </a:rPr>
              <a:t> </a:t>
            </a:r>
            <a:r>
              <a:rPr dirty="0" sz="3350" spc="-10" b="1">
                <a:latin typeface="Arial"/>
                <a:cs typeface="Arial"/>
              </a:rPr>
              <a:t>информации.</a:t>
            </a:r>
            <a:endParaRPr sz="3350">
              <a:latin typeface="Arial"/>
              <a:cs typeface="Arial"/>
            </a:endParaRPr>
          </a:p>
          <a:p>
            <a:pPr marL="510540" indent="-497840">
              <a:lnSpc>
                <a:spcPct val="100000"/>
              </a:lnSpc>
              <a:spcBef>
                <a:spcPts val="1005"/>
              </a:spcBef>
              <a:buChar char="—"/>
              <a:tabLst>
                <a:tab pos="510540" algn="l"/>
              </a:tabLst>
            </a:pPr>
            <a:r>
              <a:rPr dirty="0" sz="3350" spc="55" b="1">
                <a:latin typeface="Arial"/>
                <a:cs typeface="Arial"/>
              </a:rPr>
              <a:t>Баланс:</a:t>
            </a:r>
            <a:r>
              <a:rPr dirty="0" sz="3350" spc="-15" b="1">
                <a:latin typeface="Arial"/>
                <a:cs typeface="Arial"/>
              </a:rPr>
              <a:t> </a:t>
            </a:r>
            <a:r>
              <a:rPr dirty="0" sz="3350" spc="165" b="1">
                <a:latin typeface="Arial"/>
                <a:cs typeface="Arial"/>
              </a:rPr>
              <a:t>Онлайн-</a:t>
            </a:r>
            <a:r>
              <a:rPr dirty="0" sz="3350" spc="195" b="1">
                <a:latin typeface="Arial"/>
                <a:cs typeface="Arial"/>
              </a:rPr>
              <a:t>общение</a:t>
            </a:r>
            <a:r>
              <a:rPr dirty="0" sz="3350" spc="-15" b="1">
                <a:latin typeface="Arial"/>
                <a:cs typeface="Arial"/>
              </a:rPr>
              <a:t> </a:t>
            </a:r>
            <a:r>
              <a:rPr dirty="0" sz="3350" b="1">
                <a:latin typeface="Arial"/>
                <a:cs typeface="Arial"/>
              </a:rPr>
              <a:t>дополняет,</a:t>
            </a:r>
            <a:r>
              <a:rPr dirty="0" sz="3350" spc="-15" b="1">
                <a:latin typeface="Arial"/>
                <a:cs typeface="Arial"/>
              </a:rPr>
              <a:t> </a:t>
            </a:r>
            <a:r>
              <a:rPr dirty="0" sz="3350" spc="80" b="1">
                <a:latin typeface="Arial"/>
                <a:cs typeface="Arial"/>
              </a:rPr>
              <a:t>но</a:t>
            </a:r>
            <a:r>
              <a:rPr dirty="0" sz="3350" spc="-15" b="1">
                <a:latin typeface="Arial"/>
                <a:cs typeface="Arial"/>
              </a:rPr>
              <a:t> </a:t>
            </a:r>
            <a:r>
              <a:rPr dirty="0" sz="3350" spc="170" b="1">
                <a:latin typeface="Arial"/>
                <a:cs typeface="Arial"/>
              </a:rPr>
              <a:t>не</a:t>
            </a:r>
            <a:r>
              <a:rPr dirty="0" sz="3350" spc="-10" b="1">
                <a:latin typeface="Arial"/>
                <a:cs typeface="Arial"/>
              </a:rPr>
              <a:t> </a:t>
            </a:r>
            <a:r>
              <a:rPr dirty="0" sz="3350" spc="105" b="1">
                <a:latin typeface="Arial"/>
                <a:cs typeface="Arial"/>
              </a:rPr>
              <a:t>заменяет</a:t>
            </a:r>
            <a:r>
              <a:rPr dirty="0" sz="3350" spc="-15" b="1">
                <a:latin typeface="Arial"/>
                <a:cs typeface="Arial"/>
              </a:rPr>
              <a:t> </a:t>
            </a:r>
            <a:r>
              <a:rPr dirty="0" sz="3350" spc="-10" b="1">
                <a:latin typeface="Arial"/>
                <a:cs typeface="Arial"/>
              </a:rPr>
              <a:t>живое.</a:t>
            </a:r>
            <a:endParaRPr sz="3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56773" y="0"/>
            <a:ext cx="11331227" cy="102869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302260" marR="5080" indent="-290195">
              <a:lnSpc>
                <a:spcPct val="100699"/>
              </a:lnSpc>
              <a:spcBef>
                <a:spcPts val="60"/>
              </a:spcBef>
            </a:pPr>
            <a:r>
              <a:rPr dirty="0" spc="204"/>
              <a:t>Спасибо</a:t>
            </a:r>
            <a:r>
              <a:rPr dirty="0" spc="-215"/>
              <a:t> </a:t>
            </a:r>
            <a:r>
              <a:rPr dirty="0" spc="550"/>
              <a:t>за </a:t>
            </a:r>
            <a:r>
              <a:rPr dirty="0" spc="110"/>
              <a:t>внимание!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9379465" y="6526204"/>
            <a:ext cx="6492240" cy="2882900"/>
          </a:xfrm>
          <a:prstGeom prst="rect">
            <a:avLst/>
          </a:prstGeom>
        </p:spPr>
        <p:txBody>
          <a:bodyPr wrap="square" lIns="0" tIns="1270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0"/>
              </a:spcBef>
            </a:pPr>
            <a:r>
              <a:rPr dirty="0" sz="3000" spc="-10" b="1">
                <a:latin typeface="Arial"/>
                <a:cs typeface="Arial"/>
              </a:rPr>
              <a:t>Помните:</a:t>
            </a:r>
            <a:endParaRPr sz="3000">
              <a:latin typeface="Arial"/>
              <a:cs typeface="Arial"/>
            </a:endParaRPr>
          </a:p>
          <a:p>
            <a:pPr algn="ctr" marL="670560" marR="662305">
              <a:lnSpc>
                <a:spcPct val="125000"/>
              </a:lnSpc>
            </a:pPr>
            <a:r>
              <a:rPr dirty="0" sz="3000" spc="-45" b="1">
                <a:latin typeface="Arial"/>
                <a:cs typeface="Arial"/>
              </a:rPr>
              <a:t>Цифровой</a:t>
            </a:r>
            <a:r>
              <a:rPr dirty="0" sz="3000" spc="-120" b="1">
                <a:latin typeface="Arial"/>
                <a:cs typeface="Arial"/>
              </a:rPr>
              <a:t> </a:t>
            </a:r>
            <a:r>
              <a:rPr dirty="0" sz="3000" spc="95" b="1">
                <a:latin typeface="Arial"/>
                <a:cs typeface="Arial"/>
              </a:rPr>
              <a:t>этикет</a:t>
            </a:r>
            <a:r>
              <a:rPr dirty="0" sz="3000" spc="-100" b="1">
                <a:latin typeface="Arial"/>
                <a:cs typeface="Arial"/>
              </a:rPr>
              <a:t> </a:t>
            </a:r>
            <a:r>
              <a:rPr dirty="0" sz="3000" spc="-270" b="1">
                <a:latin typeface="Arial"/>
                <a:cs typeface="Arial"/>
              </a:rPr>
              <a:t>—</a:t>
            </a:r>
            <a:r>
              <a:rPr dirty="0" sz="3000" spc="-85" b="1">
                <a:latin typeface="Arial"/>
                <a:cs typeface="Arial"/>
              </a:rPr>
              <a:t> </a:t>
            </a:r>
            <a:r>
              <a:rPr dirty="0" sz="3000" spc="55" b="1">
                <a:latin typeface="Arial"/>
                <a:cs typeface="Arial"/>
              </a:rPr>
              <a:t>это</a:t>
            </a:r>
            <a:r>
              <a:rPr dirty="0" sz="3000" spc="-100" b="1">
                <a:latin typeface="Arial"/>
                <a:cs typeface="Arial"/>
              </a:rPr>
              <a:t> </a:t>
            </a:r>
            <a:r>
              <a:rPr dirty="0" sz="3000" spc="110" b="1">
                <a:latin typeface="Arial"/>
                <a:cs typeface="Arial"/>
              </a:rPr>
              <a:t>не </a:t>
            </a:r>
            <a:r>
              <a:rPr dirty="0" sz="3000" spc="65" b="1">
                <a:latin typeface="Arial"/>
                <a:cs typeface="Arial"/>
              </a:rPr>
              <a:t>ограничения,</a:t>
            </a:r>
            <a:r>
              <a:rPr dirty="0" sz="3000" spc="-80" b="1">
                <a:latin typeface="Arial"/>
                <a:cs typeface="Arial"/>
              </a:rPr>
              <a:t> </a:t>
            </a:r>
            <a:r>
              <a:rPr dirty="0" sz="3000" spc="229" b="1">
                <a:latin typeface="Arial"/>
                <a:cs typeface="Arial"/>
              </a:rPr>
              <a:t>а</a:t>
            </a:r>
            <a:r>
              <a:rPr dirty="0" sz="3000" spc="-75" b="1">
                <a:latin typeface="Arial"/>
                <a:cs typeface="Arial"/>
              </a:rPr>
              <a:t> </a:t>
            </a:r>
            <a:r>
              <a:rPr dirty="0" sz="3000" spc="-10" b="1">
                <a:latin typeface="Arial"/>
                <a:cs typeface="Arial"/>
              </a:rPr>
              <a:t>новые</a:t>
            </a:r>
            <a:endParaRPr sz="3000">
              <a:latin typeface="Arial"/>
              <a:cs typeface="Arial"/>
            </a:endParaRPr>
          </a:p>
          <a:p>
            <a:pPr algn="ctr" marL="12700" marR="5080">
              <a:lnSpc>
                <a:spcPct val="125000"/>
              </a:lnSpc>
            </a:pPr>
            <a:r>
              <a:rPr dirty="0" sz="3000" b="1">
                <a:latin typeface="Arial"/>
                <a:cs typeface="Arial"/>
              </a:rPr>
              <a:t>возможности</a:t>
            </a:r>
            <a:r>
              <a:rPr dirty="0" sz="3000" spc="185" b="1">
                <a:latin typeface="Arial"/>
                <a:cs typeface="Arial"/>
              </a:rPr>
              <a:t> </a:t>
            </a:r>
            <a:r>
              <a:rPr dirty="0" sz="3000" spc="70" b="1">
                <a:latin typeface="Arial"/>
                <a:cs typeface="Arial"/>
              </a:rPr>
              <a:t>для</a:t>
            </a:r>
            <a:r>
              <a:rPr dirty="0" sz="3000" spc="185" b="1">
                <a:latin typeface="Arial"/>
                <a:cs typeface="Arial"/>
              </a:rPr>
              <a:t> </a:t>
            </a:r>
            <a:r>
              <a:rPr dirty="0" sz="3000" spc="75" b="1">
                <a:latin typeface="Arial"/>
                <a:cs typeface="Arial"/>
              </a:rPr>
              <a:t>качественного </a:t>
            </a:r>
            <a:r>
              <a:rPr dirty="0" sz="3000" spc="85" b="1">
                <a:latin typeface="Arial"/>
                <a:cs typeface="Arial"/>
              </a:rPr>
              <a:t>общения</a:t>
            </a:r>
            <a:endParaRPr sz="3000">
              <a:latin typeface="Arial"/>
              <a:cs typeface="Arial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34" y="0"/>
            <a:ext cx="6934200" cy="102869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Flyvi</dc:creator>
  <dc:subject>Flyvi</dc:subject>
  <dc:title>Flyvi</dc:title>
  <dcterms:created xsi:type="dcterms:W3CDTF">2025-09-02T07:35:50Z</dcterms:created>
  <dcterms:modified xsi:type="dcterms:W3CDTF">2025-09-02T07:35:50Z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2025-09-02T00:00:00Z</vt:filetime>
  </property>
  <property fmtid="{D5CDD505-2E9C-101B-9397-08002B2CF9AE}" pid="3" name="Creator">
    <vt:lpwstr>pdf-lib (https://github.com/Hopding/pdf-lib)</vt:lpwstr>
  </property>
  <property fmtid="{D5CDD505-2E9C-101B-9397-08002B2CF9AE}" pid="4" name="LastSaved">
    <vt:filetime>2025-09-02T00:00:00Z</vt:filetime>
  </property>
  <property fmtid="{D5CDD505-2E9C-101B-9397-08002B2CF9AE}" pid="5" name="Producer">
    <vt:lpwstr>3-Heights(TM) PDF Security Shell 4.8.25.2 (http://www.pdf-tools.com)</vt:lpwstr>
  </property>
</Properties>
</file>