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788D03-10C7-4811-9FAC-035EE2690A8E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1F4DB6-889D-4214-BCD9-FDCDAE53F56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C:\Users\natal\Downloads\Логотип green &amp; black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46588"/>
            <a:ext cx="274955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182880" indent="0" algn="l">
              <a:buNone/>
            </a:pPr>
            <a:r>
              <a:rPr lang="ru-RU" dirty="0">
                <a:solidFill>
                  <a:schemeClr val="tx1"/>
                </a:solidFill>
                <a:effectLst/>
              </a:rPr>
              <a:t>Профилактика эмоциональной зависимости у </a:t>
            </a:r>
            <a:r>
              <a:rPr lang="ru-RU" dirty="0" smtClean="0">
                <a:solidFill>
                  <a:schemeClr val="tx1"/>
                </a:solidFill>
                <a:effectLst/>
              </a:rPr>
              <a:t>подростков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84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Подросток учится строить отношения, и в этот период важна поддержка, а не </a:t>
            </a:r>
            <a:r>
              <a:rPr lang="ru-RU" dirty="0" smtClean="0"/>
              <a:t>контроль.</a:t>
            </a:r>
          </a:p>
          <a:p>
            <a:r>
              <a:rPr lang="ru-RU" dirty="0" smtClean="0"/>
              <a:t>Эмоциональная </a:t>
            </a:r>
            <a:r>
              <a:rPr lang="ru-RU" dirty="0"/>
              <a:t>зрелость </a:t>
            </a:r>
            <a:r>
              <a:rPr lang="ru-RU" dirty="0" smtClean="0"/>
              <a:t>– это </a:t>
            </a:r>
            <a:r>
              <a:rPr lang="ru-RU" dirty="0"/>
              <a:t>навык, который </a:t>
            </a:r>
            <a:r>
              <a:rPr lang="ru-RU" dirty="0" smtClean="0"/>
              <a:t>развивается.</a:t>
            </a:r>
          </a:p>
          <a:p>
            <a:r>
              <a:rPr lang="ru-RU" dirty="0" smtClean="0"/>
              <a:t>Школьный </a:t>
            </a:r>
            <a:r>
              <a:rPr lang="ru-RU" dirty="0"/>
              <a:t>психолог может стать тем, кто мягко направляет, но не </a:t>
            </a:r>
            <a:r>
              <a:rPr lang="ru-RU" dirty="0" smtClean="0"/>
              <a:t>руководит.</a:t>
            </a:r>
          </a:p>
          <a:p>
            <a:r>
              <a:rPr lang="ru-RU" dirty="0" smtClean="0"/>
              <a:t>Профилактика </a:t>
            </a:r>
            <a:r>
              <a:rPr lang="ru-RU" dirty="0"/>
              <a:t>эмоциональной зависимости </a:t>
            </a:r>
            <a:r>
              <a:rPr lang="ru-RU" dirty="0" smtClean="0"/>
              <a:t>– </a:t>
            </a:r>
            <a:r>
              <a:rPr lang="ru-RU" dirty="0"/>
              <a:t>это вклад в эмоционально здоровую личность.</a:t>
            </a:r>
          </a:p>
        </p:txBody>
      </p:sp>
    </p:spTree>
    <p:extLst>
      <p:ext uri="{BB962C8B-B14F-4D97-AF65-F5344CB8AC3E}">
        <p14:creationId xmlns:p14="http://schemas.microsoft.com/office/powerpoint/2010/main" val="3818942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0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такое эмоциональная зависимость?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60"/>
          </a:xfrm>
        </p:spPr>
        <p:txBody>
          <a:bodyPr>
            <a:normAutofit/>
          </a:bodyPr>
          <a:lstStyle/>
          <a:p>
            <a:r>
              <a:rPr lang="ru-RU" sz="2600" dirty="0"/>
              <a:t>Сильная психологическая привязанность к другому человеку</a:t>
            </a:r>
          </a:p>
          <a:p>
            <a:r>
              <a:rPr lang="ru-RU" sz="2600" dirty="0"/>
              <a:t>Потеря самостоятельности в эмоциях и поступках</a:t>
            </a:r>
          </a:p>
          <a:p>
            <a:r>
              <a:rPr lang="ru-RU" sz="2600" dirty="0" smtClean="0"/>
              <a:t>Часто – это </a:t>
            </a:r>
            <a:r>
              <a:rPr lang="ru-RU" sz="2600" dirty="0"/>
              <a:t>зависимость от оценки, внимания, подтверждения любви</a:t>
            </a:r>
          </a:p>
          <a:p>
            <a:r>
              <a:rPr lang="ru-RU" sz="2600" dirty="0"/>
              <a:t>Может проявляться в отношениях с друзьями, влюблённости, зависимостях от авторитетных </a:t>
            </a:r>
            <a:r>
              <a:rPr lang="ru-RU" sz="2600" dirty="0" smtClean="0"/>
              <a:t>взрослых</a:t>
            </a:r>
          </a:p>
          <a:p>
            <a:r>
              <a:rPr lang="ru-RU" sz="2600" dirty="0" smtClean="0"/>
              <a:t>Подмена </a:t>
            </a:r>
            <a:r>
              <a:rPr lang="ru-RU" sz="2600" dirty="0"/>
              <a:t>собственной устойчивости внешним источником безопасности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57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это проявляется у подростков?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Страх быть отвергнутым, тревога при отсутствии внимания</a:t>
            </a:r>
          </a:p>
          <a:p>
            <a:r>
              <a:rPr lang="ru-RU" dirty="0"/>
              <a:t>Жертвенное поведение: «лишь бы не потерять»</a:t>
            </a:r>
          </a:p>
          <a:p>
            <a:r>
              <a:rPr lang="ru-RU" dirty="0"/>
              <a:t>Ревность, идеализация или </a:t>
            </a:r>
            <a:r>
              <a:rPr lang="ru-RU" dirty="0" smtClean="0"/>
              <a:t>наоборот – </a:t>
            </a:r>
            <a:r>
              <a:rPr lang="ru-RU" dirty="0"/>
              <a:t>резкие обесценивания</a:t>
            </a:r>
          </a:p>
          <a:p>
            <a:r>
              <a:rPr lang="ru-RU" dirty="0"/>
              <a:t>Подчинённость, потеря интересов и личных границ</a:t>
            </a:r>
          </a:p>
          <a:p>
            <a:r>
              <a:rPr lang="ru-RU" dirty="0"/>
              <a:t>Повышенная ранимость и зависимость от мнения окружающих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11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Почему подростки подвержены риску?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Эмоциональная </a:t>
            </a:r>
            <a:r>
              <a:rPr lang="ru-RU" sz="3200" dirty="0" smtClean="0"/>
              <a:t>незрелость</a:t>
            </a:r>
          </a:p>
          <a:p>
            <a:r>
              <a:rPr lang="ru-RU" sz="3200" dirty="0" smtClean="0"/>
              <a:t>Идёт </a:t>
            </a:r>
            <a:r>
              <a:rPr lang="ru-RU" sz="3200" dirty="0"/>
              <a:t>формирование самооценки и </a:t>
            </a:r>
            <a:r>
              <a:rPr lang="ru-RU" sz="3200" dirty="0" smtClean="0"/>
              <a:t>идентичности</a:t>
            </a:r>
          </a:p>
          <a:p>
            <a:r>
              <a:rPr lang="ru-RU" sz="3200" dirty="0" smtClean="0"/>
              <a:t>Неустойчивость привязанностей</a:t>
            </a:r>
          </a:p>
          <a:p>
            <a:r>
              <a:rPr lang="ru-RU" sz="3200" dirty="0" smtClean="0"/>
              <a:t>Жажда </a:t>
            </a:r>
            <a:r>
              <a:rPr lang="ru-RU" sz="3200" dirty="0"/>
              <a:t>признания и </a:t>
            </a:r>
            <a:r>
              <a:rPr lang="ru-RU" sz="3200" dirty="0" smtClean="0"/>
              <a:t>любви</a:t>
            </a:r>
          </a:p>
          <a:p>
            <a:r>
              <a:rPr lang="ru-RU" sz="3200" dirty="0" smtClean="0"/>
              <a:t>Недостаток </a:t>
            </a:r>
            <a:r>
              <a:rPr lang="ru-RU" sz="3200" dirty="0"/>
              <a:t>опыта в выстраивании </a:t>
            </a:r>
            <a:r>
              <a:rPr lang="ru-RU" sz="3200" dirty="0" smtClean="0"/>
              <a:t>границ</a:t>
            </a:r>
          </a:p>
          <a:p>
            <a:r>
              <a:rPr lang="ru-RU" sz="3200" dirty="0" smtClean="0"/>
              <a:t>Часто – </a:t>
            </a:r>
            <a:r>
              <a:rPr lang="ru-RU" sz="3200" dirty="0"/>
              <a:t>дефицит поддержки в семье</a:t>
            </a:r>
          </a:p>
        </p:txBody>
      </p:sp>
    </p:spTree>
    <p:extLst>
      <p:ext uri="{BB962C8B-B14F-4D97-AF65-F5344CB8AC3E}">
        <p14:creationId xmlns:p14="http://schemas.microsoft.com/office/powerpoint/2010/main" val="121999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чём опасность эмоциональной зависимости?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Нарушение самооценки</a:t>
            </a:r>
          </a:p>
          <a:p>
            <a:r>
              <a:rPr lang="ru-RU" dirty="0"/>
              <a:t>Проблемы с границами и личной ответственностью</a:t>
            </a:r>
          </a:p>
          <a:p>
            <a:r>
              <a:rPr lang="ru-RU" dirty="0" err="1"/>
              <a:t>Манипулятивные</a:t>
            </a:r>
            <a:r>
              <a:rPr lang="ru-RU" dirty="0"/>
              <a:t> или </a:t>
            </a:r>
            <a:r>
              <a:rPr lang="ru-RU" dirty="0" err="1"/>
              <a:t>созависимые</a:t>
            </a:r>
            <a:r>
              <a:rPr lang="ru-RU" dirty="0"/>
              <a:t> отношения</a:t>
            </a:r>
          </a:p>
          <a:p>
            <a:r>
              <a:rPr lang="ru-RU" dirty="0"/>
              <a:t>Повышенный риск депрессии, тревожных расстройств</a:t>
            </a:r>
          </a:p>
          <a:p>
            <a:r>
              <a:rPr lang="ru-RU" dirty="0"/>
              <a:t>Проблемы с адаптацией во взрослой жизни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45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Важно не подавлять влечение к близости, а:</a:t>
            </a:r>
            <a:br>
              <a:rPr lang="ru-RU" dirty="0"/>
            </a:br>
            <a:r>
              <a:rPr lang="ru-RU" dirty="0" smtClean="0"/>
              <a:t>- Обучать </a:t>
            </a:r>
            <a:r>
              <a:rPr lang="ru-RU" dirty="0"/>
              <a:t>подростков различать типы привязанности</a:t>
            </a:r>
            <a:br>
              <a:rPr lang="ru-RU" dirty="0"/>
            </a:br>
            <a:r>
              <a:rPr lang="ru-RU" dirty="0" smtClean="0"/>
              <a:t>- Поддерживать </a:t>
            </a:r>
            <a:r>
              <a:rPr lang="ru-RU" dirty="0"/>
              <a:t>развитие эмоциональной </a:t>
            </a:r>
            <a:r>
              <a:rPr lang="ru-RU" dirty="0" err="1"/>
              <a:t>саморегуляции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- Помогать </a:t>
            </a:r>
            <a:r>
              <a:rPr lang="ru-RU" dirty="0"/>
              <a:t>выстраивать здоровые отношения</a:t>
            </a:r>
            <a:br>
              <a:rPr lang="ru-RU" dirty="0"/>
            </a:br>
            <a:r>
              <a:rPr lang="ru-RU" dirty="0" smtClean="0"/>
              <a:t>- Давать </a:t>
            </a:r>
            <a:r>
              <a:rPr lang="ru-RU" dirty="0"/>
              <a:t>опыт эмоциональной устойчивости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Эмоции </a:t>
            </a:r>
            <a:r>
              <a:rPr lang="ru-RU" dirty="0"/>
              <a:t>≠ слабость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smtClean="0"/>
              <a:t>Зависимость </a:t>
            </a:r>
            <a:r>
              <a:rPr lang="ru-RU" dirty="0"/>
              <a:t>≠ любовь.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1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взрослого окружения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b="1" dirty="0"/>
              <a:t>Семья:</a:t>
            </a:r>
            <a:endParaRPr lang="ru-RU" sz="2600" dirty="0"/>
          </a:p>
          <a:p>
            <a:r>
              <a:rPr lang="ru-RU" sz="2600" dirty="0"/>
              <a:t>Поддержка, без условий</a:t>
            </a:r>
          </a:p>
          <a:p>
            <a:r>
              <a:rPr lang="ru-RU" sz="2600" dirty="0"/>
              <a:t>Здоровая привязанность, внимание</a:t>
            </a:r>
          </a:p>
          <a:p>
            <a:r>
              <a:rPr lang="ru-RU" sz="2600" dirty="0"/>
              <a:t>Уважение к мнению и чувствам </a:t>
            </a:r>
            <a:r>
              <a:rPr lang="ru-RU" sz="2600" dirty="0" smtClean="0"/>
              <a:t>ребёнка</a:t>
            </a:r>
          </a:p>
          <a:p>
            <a:pPr marL="0" indent="0">
              <a:buNone/>
            </a:pPr>
            <a:r>
              <a:rPr lang="ru-RU" sz="2600" b="1" dirty="0" smtClean="0"/>
              <a:t>Школа</a:t>
            </a:r>
            <a:r>
              <a:rPr lang="ru-RU" sz="2600" b="1" dirty="0"/>
              <a:t>:</a:t>
            </a:r>
            <a:endParaRPr lang="ru-RU" sz="2600" dirty="0"/>
          </a:p>
          <a:p>
            <a:r>
              <a:rPr lang="ru-RU" sz="2600" dirty="0"/>
              <a:t>Обстановка принятия</a:t>
            </a:r>
          </a:p>
          <a:p>
            <a:r>
              <a:rPr lang="ru-RU" sz="2600" dirty="0" err="1"/>
              <a:t>Психопросвещение</a:t>
            </a:r>
            <a:endParaRPr lang="ru-RU" sz="2600" dirty="0"/>
          </a:p>
          <a:p>
            <a:r>
              <a:rPr lang="ru-RU" sz="2600" dirty="0"/>
              <a:t>Обсуждение эмоциональных тем на классных </a:t>
            </a:r>
            <a:r>
              <a:rPr lang="ru-RU" sz="2600" dirty="0" smtClean="0"/>
              <a:t>часах</a:t>
            </a:r>
          </a:p>
          <a:p>
            <a:pPr marL="0" indent="0">
              <a:buNone/>
            </a:pPr>
            <a:r>
              <a:rPr lang="ru-RU" sz="2600" b="1" dirty="0" smtClean="0"/>
              <a:t>Психолог</a:t>
            </a:r>
            <a:r>
              <a:rPr lang="ru-RU" sz="2600" b="1" dirty="0"/>
              <a:t>:</a:t>
            </a:r>
            <a:endParaRPr lang="ru-RU" sz="2600" dirty="0"/>
          </a:p>
          <a:p>
            <a:r>
              <a:rPr lang="ru-RU" sz="2600" dirty="0"/>
              <a:t>Индивидуальная и групповая работа</a:t>
            </a:r>
          </a:p>
          <a:p>
            <a:r>
              <a:rPr lang="ru-RU" sz="2600" dirty="0"/>
              <a:t>Тренинги личностного роста</a:t>
            </a:r>
          </a:p>
          <a:p>
            <a:r>
              <a:rPr lang="ru-RU" sz="2600" dirty="0"/>
              <a:t>Работа с самооценкой и границами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84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может делать школьный психолог?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Проводить диагностику уровня зависимости (опросники, проективные методы)</a:t>
            </a:r>
          </a:p>
          <a:p>
            <a:r>
              <a:rPr lang="ru-RU" dirty="0"/>
              <a:t>Организовывать тренинги: «Границы и свобода», «Я — личность», «Здоровые отношения»</a:t>
            </a:r>
          </a:p>
          <a:p>
            <a:r>
              <a:rPr lang="ru-RU" dirty="0"/>
              <a:t>Поддерживать доверие и контакт</a:t>
            </a:r>
          </a:p>
          <a:p>
            <a:r>
              <a:rPr lang="ru-RU" dirty="0"/>
              <a:t>Работать с семьёй: обсуждать риски </a:t>
            </a:r>
            <a:r>
              <a:rPr lang="ru-RU" dirty="0" err="1"/>
              <a:t>гиперопеки</a:t>
            </a:r>
            <a:r>
              <a:rPr lang="ru-RU" dirty="0"/>
              <a:t>, родительской тревожности</a:t>
            </a:r>
          </a:p>
          <a:p>
            <a:r>
              <a:rPr lang="ru-RU" dirty="0"/>
              <a:t>Развивать навыки осознанности, </a:t>
            </a:r>
            <a:r>
              <a:rPr lang="ru-RU" dirty="0" err="1"/>
              <a:t>самоподдержки</a:t>
            </a:r>
            <a:r>
              <a:rPr lang="ru-RU" dirty="0"/>
              <a:t> и эмоциональной гигиены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640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 помочь подростку сформировать устойчивость?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Учить его задавать себе вопросы:</a:t>
            </a:r>
            <a:br>
              <a:rPr lang="ru-RU" dirty="0"/>
            </a:br>
            <a:r>
              <a:rPr lang="ru-RU" i="1" dirty="0"/>
              <a:t>«Почему я чувствую это?»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«Что я сейчас </a:t>
            </a:r>
            <a:r>
              <a:rPr lang="ru-RU" i="1" dirty="0" smtClean="0"/>
              <a:t>хочу: </a:t>
            </a:r>
            <a:r>
              <a:rPr lang="ru-RU" i="1" dirty="0"/>
              <a:t>быть нужным или быть собой?»</a:t>
            </a:r>
            <a:endParaRPr lang="ru-RU" dirty="0"/>
          </a:p>
          <a:p>
            <a:r>
              <a:rPr lang="ru-RU" dirty="0"/>
              <a:t>Вводить понятия: «здоровая привязанность», «эмоциональные границы», «автономия»</a:t>
            </a:r>
          </a:p>
          <a:p>
            <a:r>
              <a:rPr lang="ru-RU" dirty="0"/>
              <a:t>Создавать условия для опыта принадлежности и самостоятельности одновременно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7732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</TotalTime>
  <Words>332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Профилактика эмоциональной зависимости у подростков</vt:lpstr>
      <vt:lpstr>Что такое эмоциональная зависимость?</vt:lpstr>
      <vt:lpstr>Как это проявляется у подростков?</vt:lpstr>
      <vt:lpstr>Почему подростки подвержены риску?</vt:lpstr>
      <vt:lpstr>В чём опасность эмоциональной зависимости?</vt:lpstr>
      <vt:lpstr>Профилактика</vt:lpstr>
      <vt:lpstr>Роль взрослого окружения </vt:lpstr>
      <vt:lpstr>Что может делать школьный психолог?</vt:lpstr>
      <vt:lpstr>Как помочь подростку сформировать устойчивость?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эмоциональной зависимости у подростков</dc:title>
  <dc:creator>Natasha Golovchits</dc:creator>
  <cp:lastModifiedBy>Natasha Golovchits</cp:lastModifiedBy>
  <cp:revision>3</cp:revision>
  <dcterms:created xsi:type="dcterms:W3CDTF">2025-05-04T16:25:14Z</dcterms:created>
  <dcterms:modified xsi:type="dcterms:W3CDTF">2025-05-07T19:47:00Z</dcterms:modified>
</cp:coreProperties>
</file>