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2"/>
  </p:notesMasterIdLst>
  <p:sldIdLst>
    <p:sldId id="256" r:id="rId2"/>
    <p:sldId id="312" r:id="rId3"/>
    <p:sldId id="313" r:id="rId4"/>
    <p:sldId id="314" r:id="rId5"/>
    <p:sldId id="315" r:id="rId6"/>
    <p:sldId id="316" r:id="rId7"/>
    <p:sldId id="317" r:id="rId8"/>
    <p:sldId id="307" r:id="rId9"/>
    <p:sldId id="302" r:id="rId10"/>
    <p:sldId id="308" r:id="rId11"/>
    <p:sldId id="310" r:id="rId12"/>
    <p:sldId id="309" r:id="rId13"/>
    <p:sldId id="305" r:id="rId14"/>
    <p:sldId id="303" r:id="rId15"/>
    <p:sldId id="311" r:id="rId16"/>
    <p:sldId id="283" r:id="rId17"/>
    <p:sldId id="288" r:id="rId18"/>
    <p:sldId id="289" r:id="rId19"/>
    <p:sldId id="290" r:id="rId20"/>
    <p:sldId id="291" r:id="rId21"/>
    <p:sldId id="292" r:id="rId22"/>
    <p:sldId id="286" r:id="rId23"/>
    <p:sldId id="287" r:id="rId24"/>
    <p:sldId id="293" r:id="rId25"/>
    <p:sldId id="294" r:id="rId26"/>
    <p:sldId id="295" r:id="rId27"/>
    <p:sldId id="296" r:id="rId28"/>
    <p:sldId id="297" r:id="rId29"/>
    <p:sldId id="318" r:id="rId30"/>
    <p:sldId id="275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128" autoAdjust="0"/>
    <p:restoredTop sz="94660"/>
  </p:normalViewPr>
  <p:slideViewPr>
    <p:cSldViewPr>
      <p:cViewPr varScale="1">
        <p:scale>
          <a:sx n="66" d="100"/>
          <a:sy n="66" d="100"/>
        </p:scale>
        <p:origin x="7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C729F-BDCD-43EA-9E4B-F4F1465FE784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3E9E1-97EB-493E-8C73-24156B0644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18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9C75-3189-4E5F-9DE6-E445FB3A9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7C0B-E04A-4EFF-80C6-6DDFCA080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A469-99C9-4BBB-9ED0-EA4BA2088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5AAD-DAD8-46A2-A71D-9C528D90A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47FD-C5E9-48BA-8E26-71CFC6BB5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E931-E41C-4C1A-B80A-44473AFE81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705D-2EB4-4B2F-981A-CA9259CAC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2C18-3DC1-4CCD-829B-5CEA8E6D0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7199-80E5-4389-A433-0B681CBC9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FB99AC-F454-4474-80CB-83A0A0544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350F-4F30-41D5-8B55-3A515B1F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1BE7EF-800A-4379-BC9B-C4B383529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help.ru/internet/test.php" TargetMode="External"/><Relationship Id="rId2" Type="http://schemas.openxmlformats.org/officeDocument/2006/relationships/hyperlink" Target="http://www.psyhelp.ru/texts/iad_tes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securitylab.ru/software/301944.php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securitylab.ru/upload/iblock/51021c813e17e48872b639aa8a055600.pn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soft.mail.ru/program_page.php?grp=47967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securitylab.ru/software/240522.ph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5838550" cy="3053197"/>
          </a:xfrm>
        </p:spPr>
        <p:txBody>
          <a:bodyPr/>
          <a:lstStyle/>
          <a:p>
            <a:r>
              <a:rPr lang="ru-RU" dirty="0"/>
              <a:t>Профилактика интернет-зависимости обучающихся. Обеспечение информационной безопасности.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33246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1.Троя́нская программа</a:t>
            </a:r>
            <a:r>
              <a:rPr lang="ru-RU" sz="1400" dirty="0" smtClean="0"/>
              <a:t>. </a:t>
            </a:r>
            <a:r>
              <a:rPr lang="ru-RU" sz="1600" dirty="0" smtClean="0"/>
              <a:t>(также — </a:t>
            </a:r>
            <a:r>
              <a:rPr lang="ru-RU" sz="1600" dirty="0" err="1" smtClean="0"/>
              <a:t>троя́н</a:t>
            </a:r>
            <a:r>
              <a:rPr lang="ru-RU" sz="1600" dirty="0" smtClean="0"/>
              <a:t>, </a:t>
            </a:r>
            <a:r>
              <a:rPr lang="ru-RU" sz="1600" dirty="0" err="1" smtClean="0"/>
              <a:t>троя́нец</a:t>
            </a:r>
            <a:r>
              <a:rPr lang="ru-RU" sz="1600" dirty="0" smtClean="0"/>
              <a:t>, </a:t>
            </a:r>
            <a:r>
              <a:rPr lang="ru-RU" sz="1600" dirty="0" err="1" smtClean="0"/>
              <a:t>троя́нский</a:t>
            </a:r>
            <a:r>
              <a:rPr lang="ru-RU" sz="1600" dirty="0" smtClean="0"/>
              <a:t> конь, </a:t>
            </a:r>
            <a:r>
              <a:rPr lang="ru-RU" sz="1600" dirty="0" err="1" smtClean="0"/>
              <a:t>тро́й</a:t>
            </a:r>
            <a:r>
              <a:rPr lang="ru-RU" sz="1600" dirty="0" smtClean="0"/>
              <a:t>) — вредоносная программа, используемая злоумышленником </a:t>
            </a:r>
            <a:r>
              <a:rPr lang="ru-RU" sz="1600" b="1" dirty="0" smtClean="0"/>
              <a:t>для сбора информации</a:t>
            </a:r>
            <a:r>
              <a:rPr lang="ru-RU" sz="1600" dirty="0" smtClean="0"/>
              <a:t>, </a:t>
            </a:r>
            <a:r>
              <a:rPr lang="ru-RU" sz="1600" b="1" dirty="0" smtClean="0"/>
              <a:t>её разрушения или модификации, нарушения работоспособности компьютера или использования его ресурсов в неблаговидных целях</a:t>
            </a:r>
            <a:r>
              <a:rPr lang="ru-RU" sz="1600" dirty="0" smtClean="0"/>
              <a:t>. Действие троянской программы может и не быть в действительности вредоносным, но </a:t>
            </a:r>
            <a:r>
              <a:rPr lang="ru-RU" sz="1600" dirty="0" err="1" smtClean="0"/>
              <a:t>трояны</a:t>
            </a:r>
            <a:r>
              <a:rPr lang="ru-RU" sz="1600" dirty="0" smtClean="0"/>
              <a:t> заслужили свою дурную славу за их использование в инсталляции программ типа </a:t>
            </a:r>
            <a:r>
              <a:rPr lang="ru-RU" sz="1600" dirty="0" err="1" smtClean="0"/>
              <a:t>Backdoor</a:t>
            </a:r>
            <a:r>
              <a:rPr lang="ru-RU" sz="1600" dirty="0" smtClean="0"/>
              <a:t>. </a:t>
            </a:r>
            <a:br>
              <a:rPr lang="ru-RU" sz="1600" dirty="0" smtClean="0"/>
            </a:br>
            <a:r>
              <a:rPr lang="ru-RU" sz="1600" dirty="0" smtClean="0"/>
              <a:t>Троянская программа </a:t>
            </a:r>
            <a:r>
              <a:rPr lang="ru-RU" sz="1600" b="1" dirty="0" smtClean="0"/>
              <a:t>запускается пользователем вручную или автоматически </a:t>
            </a:r>
            <a:r>
              <a:rPr lang="ru-RU" sz="1600" dirty="0" smtClean="0"/>
              <a:t>— программой или частью операционной системы, выполняемой на компьютере-жертве (как модуль или служебная программа) . Для этого </a:t>
            </a:r>
            <a:r>
              <a:rPr lang="ru-RU" sz="1600" b="1" dirty="0" smtClean="0"/>
              <a:t>файл</a:t>
            </a:r>
            <a:r>
              <a:rPr lang="ru-RU" sz="1600" dirty="0" smtClean="0"/>
              <a:t> </a:t>
            </a:r>
            <a:r>
              <a:rPr lang="ru-RU" sz="1600" b="1" dirty="0" smtClean="0"/>
              <a:t>программы</a:t>
            </a:r>
            <a:r>
              <a:rPr lang="ru-RU" sz="1600" dirty="0" smtClean="0"/>
              <a:t> (его название, иконку программы) </a:t>
            </a:r>
            <a:r>
              <a:rPr lang="ru-RU" sz="1600" b="1" dirty="0" smtClean="0"/>
              <a:t>называют служебным именем</a:t>
            </a:r>
            <a:r>
              <a:rPr lang="ru-RU" sz="1600" dirty="0" smtClean="0"/>
              <a:t>, </a:t>
            </a:r>
            <a:r>
              <a:rPr lang="ru-RU" sz="1600" b="1" dirty="0" smtClean="0"/>
              <a:t>маскируют под другую программу</a:t>
            </a:r>
            <a:r>
              <a:rPr lang="ru-RU" sz="1600" dirty="0" smtClean="0"/>
              <a:t> (например, установки другой программы), файл другого типа или просто дают привлекательное для запуска название, иконку и т. п. Простым примером </a:t>
            </a:r>
            <a:r>
              <a:rPr lang="ru-RU" sz="1600" dirty="0" err="1" smtClean="0"/>
              <a:t>трояна</a:t>
            </a:r>
            <a:r>
              <a:rPr lang="ru-RU" sz="1600" dirty="0" smtClean="0"/>
              <a:t> может являться программа </a:t>
            </a:r>
            <a:r>
              <a:rPr lang="ru-RU" sz="1600" b="1" dirty="0" err="1" smtClean="0">
                <a:solidFill>
                  <a:srgbClr val="C00000"/>
                </a:solidFill>
              </a:rPr>
              <a:t>waterfalls.scr</a:t>
            </a:r>
            <a:r>
              <a:rPr lang="ru-RU" sz="1600" b="1" dirty="0" smtClean="0">
                <a:solidFill>
                  <a:srgbClr val="C00000"/>
                </a:solidFill>
              </a:rPr>
              <a:t> (пример </a:t>
            </a:r>
            <a:r>
              <a:rPr lang="ru-RU" sz="1600" b="1" dirty="0" err="1" smtClean="0">
                <a:solidFill>
                  <a:srgbClr val="C00000"/>
                </a:solidFill>
              </a:rPr>
              <a:t>трояна</a:t>
            </a:r>
            <a:r>
              <a:rPr lang="ru-RU" sz="1600" b="1" dirty="0" smtClean="0">
                <a:solidFill>
                  <a:srgbClr val="C00000"/>
                </a:solidFill>
              </a:rPr>
              <a:t>)</a:t>
            </a:r>
            <a:r>
              <a:rPr lang="ru-RU" sz="1600" dirty="0" smtClean="0">
                <a:solidFill>
                  <a:srgbClr val="C00000"/>
                </a:solidFill>
              </a:rPr>
              <a:t>, </a:t>
            </a:r>
            <a:r>
              <a:rPr lang="ru-RU" sz="1600" dirty="0" smtClean="0"/>
              <a:t>чей автор утверждает, что это бесплатная экранная заставка. При запуске она загружает скрытые программы, команды и </a:t>
            </a:r>
            <a:r>
              <a:rPr lang="ru-RU" sz="1600" dirty="0" err="1" smtClean="0"/>
              <a:t>скрипты</a:t>
            </a:r>
            <a:r>
              <a:rPr lang="ru-RU" sz="1600" dirty="0" smtClean="0"/>
              <a:t> с или без согласия и ведома пользователя. </a:t>
            </a:r>
            <a:r>
              <a:rPr lang="ru-RU" sz="1600" b="1" dirty="0" smtClean="0"/>
              <a:t>Троянские программы часто используются для обмана систем защиты</a:t>
            </a:r>
            <a:r>
              <a:rPr lang="ru-RU" sz="1600" dirty="0" smtClean="0"/>
              <a:t>, в результате чего система становится уязвимой, позволяя таким образом </a:t>
            </a:r>
            <a:r>
              <a:rPr lang="ru-RU" sz="1600" b="1" dirty="0" smtClean="0"/>
              <a:t>неавторизированный доступ к компьютеру пользователя.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Схожие вредоносные и маскировочные функции также используются компьютерными вирусами, но в отличие от них, </a:t>
            </a:r>
            <a:r>
              <a:rPr lang="ru-RU" sz="1600" b="1" dirty="0" smtClean="0">
                <a:solidFill>
                  <a:srgbClr val="C00000"/>
                </a:solidFill>
              </a:rPr>
              <a:t>троянские программы не умеют распространяться самостоятельно</a:t>
            </a:r>
            <a:r>
              <a:rPr lang="ru-RU" sz="1600" dirty="0" smtClean="0"/>
              <a:t>. Вместе с тем, троянская программа может быть модулем вируса.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&amp;Scy;&amp;kcy;&amp;rcy;&amp;ycy;&amp;tcy;&amp;ocy;&amp;iecy; &amp;ucy;&amp;dcy;&amp;acy;&amp;lcy;&amp;iecy;&amp;ncy;&amp;ncy;&amp;ocy;&amp;iecy; &amp;acy;&amp;dcy;&amp;mcy;&amp;icy;&amp;ncy;&amp;icy;&amp;scy;&amp;tcy;&amp;rcy;&amp;icy;&amp;rcy;&amp;ocy;&amp;vcy;&amp;acy;&amp;ncy;&amp;icy;&amp;iecy; &amp;kcy;&amp;ocy;&amp;mcy;&amp;pcy;&amp;softcy;&amp;yucy;&amp;tcy;&amp;iecy;&amp;rcy;&amp;ocy;&amp;vcy; &amp;scy; Virus RAT 8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72816"/>
            <a:ext cx="3414819" cy="19442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3789040"/>
            <a:ext cx="36004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Функционал обычный для такого рода программ</a:t>
            </a:r>
            <a:r>
              <a:rPr lang="ru-RU" dirty="0" smtClean="0"/>
              <a:t>: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dirty="0" smtClean="0"/>
              <a:t>Отображение захваченных под контроль компьютеров;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dirty="0" smtClean="0"/>
              <a:t>Возможность наблюдения за жертвой через </a:t>
            </a:r>
            <a:r>
              <a:rPr lang="ru-RU" dirty="0" err="1" smtClean="0"/>
              <a:t>веб-камеру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4784"/>
            <a:ext cx="392392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Программа для удаленного администрирования компьютеров 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через интернет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Picture 2" descr="http://misanec.ru/wp-content/uploads/2015/11/1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4104455" cy="2736304"/>
          </a:xfrm>
          <a:prstGeom prst="rect">
            <a:avLst/>
          </a:prstGeom>
          <a:noFill/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0" y="260648"/>
            <a:ext cx="9144000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1.1. Угрозы при работе в Интернет: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0" y="260648"/>
            <a:ext cx="9144000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1.2. </a:t>
            </a:r>
            <a:r>
              <a:rPr lang="ru-RU" sz="3100" b="1" dirty="0" smtClean="0">
                <a:latin typeface="Verdana" panose="020B0604030504040204" pitchFamily="34" charset="0"/>
              </a:rPr>
              <a:t>Доступ к нежелательному содержимому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: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&amp;Lcy;&amp;iecy;&amp;gcy;&amp;kcy;&amp;ocy;! &amp;Pcy;&amp;ocy;&amp;scy;&amp;iecy;&amp;shchcy;&amp;acy;&amp;tcy;&amp;softcy; &amp;zcy;&amp;acy;&amp;bcy;&amp;lcy;&amp;ocy;&amp;kcy;&amp;icy;&amp;rcy;&amp;ocy;&amp;vcy;&amp;acy;&amp;ncy;&amp;ncy;&amp;ycy;&amp;iecy; &amp;scy;&amp;acy;&amp;jcy;&amp;t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00"/>
            <a:ext cx="3240360" cy="48605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11560" y="1988840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Это насилие, наркотики, страницы подталкивающие к самоубийствам, отказу от приема пищи, убийствам, страницы с националистической идеологией.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Общие правила безопасности при </a:t>
            </a: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работе в Интернете:</a:t>
            </a:r>
            <a:b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160240"/>
          </a:xfrm>
        </p:spPr>
        <p:txBody>
          <a:bodyPr/>
          <a:lstStyle/>
          <a:p>
            <a:pPr lvl="0"/>
            <a:endParaRPr lang="ru-RU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2. Встреча </a:t>
            </a:r>
            <a:r>
              <a:rPr lang="ru-RU" sz="2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 реальной жизни со знакомыми по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Интернет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общению часто не является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хорошей идеей, поскольку люди могут быть разными в электронном общении и при реальной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встрече. </a:t>
            </a:r>
            <a:r>
              <a:rPr lang="ru-RU" sz="2000" dirty="0" smtClean="0"/>
              <a:t>Пользователь должен понимать что виртуальный собеседник вполне может выдавать себя за другого.</a:t>
            </a:r>
            <a:endParaRPr lang="ru-RU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573016"/>
            <a:ext cx="4717188" cy="314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0" y="152400"/>
            <a:ext cx="9107488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1.3.</a:t>
            </a:r>
            <a:r>
              <a:rPr kumimoji="0" lang="ru-RU" sz="31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Контакты с незнакомыми людьми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: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Общие правила безопасности при </a:t>
            </a: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работе в Интернете:</a:t>
            </a:r>
            <a:b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2016224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chemeClr val="tx1"/>
                </a:solidFill>
              </a:rPr>
              <a:t>Пользователю сети </a:t>
            </a:r>
            <a:r>
              <a:rPr lang="ru-RU" sz="2400" dirty="0">
                <a:solidFill>
                  <a:schemeClr val="tx1"/>
                </a:solidFill>
              </a:rPr>
              <a:t>не следует давать </a:t>
            </a:r>
            <a:r>
              <a:rPr lang="ru-RU" sz="2400" dirty="0" smtClean="0">
                <a:solidFill>
                  <a:schemeClr val="tx1"/>
                </a:solidFill>
              </a:rPr>
              <a:t>подробной частной </a:t>
            </a:r>
            <a:r>
              <a:rPr lang="ru-RU" sz="2400" dirty="0">
                <a:solidFill>
                  <a:schemeClr val="tx1"/>
                </a:solidFill>
              </a:rPr>
              <a:t>информации о </a:t>
            </a:r>
            <a:r>
              <a:rPr lang="ru-RU" sz="2400" dirty="0" smtClean="0">
                <a:solidFill>
                  <a:schemeClr val="tx1"/>
                </a:solidFill>
              </a:rPr>
              <a:t>себе, номера кредитных карт и т.п. </a:t>
            </a:r>
          </a:p>
          <a:p>
            <a:pPr lvl="0"/>
            <a:r>
              <a:rPr lang="ru-RU" sz="2400" dirty="0" smtClean="0"/>
              <a:t>При </a:t>
            </a:r>
            <a:r>
              <a:rPr lang="ru-RU" sz="2400" dirty="0"/>
              <a:t>общении через Интернет: анонимность - отличный способ защиты. 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77072"/>
            <a:ext cx="3950691" cy="263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0" y="188640"/>
            <a:ext cx="9107488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1.3.</a:t>
            </a:r>
            <a:r>
              <a:rPr kumimoji="0" lang="ru-RU" sz="31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Контакты с незнакомыми людьми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: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Общие правила безопасности при </a:t>
            </a: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работе в Интернете:</a:t>
            </a:r>
            <a:b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201622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z="2400" dirty="0" smtClean="0">
                <a:solidFill>
                  <a:schemeClr val="tx1"/>
                </a:solidFill>
              </a:rPr>
              <a:t>Пользователю сети </a:t>
            </a:r>
            <a:r>
              <a:rPr lang="ru-RU" sz="2400" dirty="0">
                <a:solidFill>
                  <a:schemeClr val="tx1"/>
                </a:solidFill>
              </a:rPr>
              <a:t>не следует давать </a:t>
            </a:r>
            <a:r>
              <a:rPr lang="ru-RU" sz="2400" dirty="0" smtClean="0">
                <a:solidFill>
                  <a:schemeClr val="tx1"/>
                </a:solidFill>
              </a:rPr>
              <a:t>подробной частной </a:t>
            </a:r>
            <a:r>
              <a:rPr lang="ru-RU" sz="2400" dirty="0">
                <a:solidFill>
                  <a:schemeClr val="tx1"/>
                </a:solidFill>
              </a:rPr>
              <a:t>информации о </a:t>
            </a:r>
            <a:r>
              <a:rPr lang="ru-RU" sz="2400" dirty="0" smtClean="0">
                <a:solidFill>
                  <a:schemeClr val="tx1"/>
                </a:solidFill>
              </a:rPr>
              <a:t>себе, номера кредитных карт и т.п. </a:t>
            </a:r>
          </a:p>
          <a:p>
            <a:pPr lvl="0"/>
            <a:r>
              <a:rPr lang="ru-RU" sz="2400" dirty="0" smtClean="0"/>
              <a:t>При </a:t>
            </a:r>
            <a:r>
              <a:rPr lang="ru-RU" sz="2400" dirty="0"/>
              <a:t>общении через Интернет: анонимность - отличный способ защиты. </a:t>
            </a:r>
            <a:endParaRPr lang="ru-RU" sz="2400" dirty="0" smtClean="0"/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При поиске развлечений (например игр) пользоваться проверенными интернет ресурсами, не переходить по сомнительным ссылкам.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1800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0" y="188640"/>
            <a:ext cx="9107488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rmAutofit fontScale="52500" lnSpcReduction="20000"/>
          </a:bodyPr>
          <a:lstStyle/>
          <a:p>
            <a:pPr lvl="0" algn="ctr" fontAlgn="auto">
              <a:spcAft>
                <a:spcPts val="0"/>
              </a:spcAft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1.4.</a:t>
            </a:r>
            <a:r>
              <a:rPr kumimoji="0" lang="ru-RU" sz="4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lang="ru-RU" sz="41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Поиск развлечений (например игр) </a:t>
            </a:r>
          </a:p>
          <a:p>
            <a:pPr lvl="0" algn="ctr" fontAlgn="auto">
              <a:spcAft>
                <a:spcPts val="0"/>
              </a:spcAft>
            </a:pPr>
            <a:r>
              <a:rPr lang="ru-RU" sz="41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в Интернете. </a:t>
            </a:r>
            <a:r>
              <a:rPr kumimoji="0" lang="ru-RU" sz="4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kumimoji="0" lang="ru-RU" sz="4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endParaRPr kumimoji="0" lang="ru-RU" sz="4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Общие правила безопасности при </a:t>
            </a: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работе в Интернете:</a:t>
            </a:r>
            <a:b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/>
          <a:lstStyle/>
          <a:p>
            <a:pPr lvl="0"/>
            <a:endParaRPr lang="ru-RU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следует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открывать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письма электронной почты, файлы или Web-страницы, полученные от людей, которые не знакомы или не внушают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доверия.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9964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421259" y="2852936"/>
            <a:ext cx="37511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столкновении с подозрительным материалом не стоит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нажимать на ссылки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электронных сообщениях от неизвестных источников,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открывать различные вложения.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Такие ссылки могут вести на нежелательные сайты, или содержать вирусы, которые заразят Ваш компьютер.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evistaapolice.com.br/wp-content/uploads/2013/08/dreamstime_11691736.jpg"/>
          <p:cNvPicPr>
            <a:picLocks noChangeAspect="1" noChangeArrowheads="1"/>
          </p:cNvPicPr>
          <p:nvPr/>
        </p:nvPicPr>
        <p:blipFill>
          <a:blip r:embed="rId2" cstate="print"/>
          <a:srcRect t="17236" b="15254"/>
          <a:stretch>
            <a:fillRect/>
          </a:stretch>
        </p:blipFill>
        <p:spPr bwMode="auto">
          <a:xfrm>
            <a:off x="1691680" y="3140968"/>
            <a:ext cx="6480720" cy="33843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Инструкции по безопасному общению в чатах</a:t>
            </a:r>
            <a:b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065784"/>
          </a:xfrm>
        </p:spPr>
        <p:txBody>
          <a:bodyPr/>
          <a:lstStyle/>
          <a:p>
            <a:pPr marL="1257300" indent="-809625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доверяйте </a:t>
            </a:r>
            <a:r>
              <a:rPr lang="ru-RU" sz="2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никому вашу личную информацию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1257300" indent="-809625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Сообщайте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администратору чата о проявлениях оскорбительного поведения участников. </a:t>
            </a:r>
          </a:p>
          <a:p>
            <a:pPr marL="1257300" indent="-809625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вам неприятно находиться в чате, покиньте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его. 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57300" indent="-809625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Будьте </a:t>
            </a:r>
            <a:r>
              <a:rPr lang="ru-RU" sz="2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тактичны по отношению к другим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людям в чате.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3.docme.ru/store/data/000458828_1-8144f9484b7fae210a50c30af64d20a3.png"/>
          <p:cNvPicPr>
            <a:picLocks noChangeAspect="1" noChangeArrowheads="1"/>
          </p:cNvPicPr>
          <p:nvPr/>
        </p:nvPicPr>
        <p:blipFill>
          <a:blip r:embed="rId2" cstate="print"/>
          <a:srcRect l="10465" r="7558" b="27907"/>
          <a:stretch>
            <a:fillRect/>
          </a:stretch>
        </p:blipFill>
        <p:spPr bwMode="auto">
          <a:xfrm>
            <a:off x="6414665" y="404664"/>
            <a:ext cx="2729335" cy="1800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Интернет-этика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6984776" cy="540060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Узнайте правила прежде, чем что-нибудь сказать или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сделать. </a:t>
            </a:r>
            <a:endParaRPr lang="ru-RU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Думайте прежде, чем что-либо напечатать. Удостоверьтесь, что Вы говорите приемлемые вещи, которые не приведут к разгоревшемуся 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конфликту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Единственное, в чем Вы можете не сомневаться – это в том, что 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все, сказанное Вами в Интернете, может вернуться и неотступно преследовать Вас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относитесь критически к другим, особенно к новичкам, даже если они нарушают правила. Если Вы должны помочь кому-то или исправить кого-то, сделайте это по электронной почте, а не на общественном форуме (например, в чате). Помните, что и Вы когда-то были новичком.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тратьте время других пользователей впустую. Не посылайте цепочку электронных писем, не передавайте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киберслухи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не разыгрывайте других, не рассылайте спам. 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Защищайте личную жизнь и личную информацию других пользователей. Не публикуйте в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онлайне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чей-либо адрес электронной почты без разрешения владельца. Вместо этого можно использоваться опцию «Отправить по электронной почте». Не используйте без разрешения чужой пароль.</a:t>
            </a:r>
          </a:p>
          <a:p>
            <a:pPr lvl="0"/>
            <a:r>
              <a:rPr lang="ru-RU" sz="1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Не присваивайте вещи, не платя за них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 основном это касается условно-бесплатного программного обеспечения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</a:p>
          <a:p>
            <a:endParaRPr lang="ru-RU" sz="1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620688"/>
            <a:ext cx="8568952" cy="57606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u="sng" cap="all" dirty="0" smtClean="0">
                <a:latin typeface="+mj-lt"/>
                <a:ea typeface="+mj-ea"/>
                <a:cs typeface="+mj-cs"/>
              </a:rPr>
              <a:t>Этика общения в сети</a:t>
            </a:r>
            <a:r>
              <a:rPr kumimoji="0" lang="ru-RU" sz="2800" b="1" i="0" u="sng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Интернет</a:t>
            </a:r>
            <a:endParaRPr kumimoji="0" lang="ru-RU" sz="2800" b="0" i="0" u="sng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s5430.vk.me/u166312223/-14/x_5b4c3e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2368" y="5013176"/>
            <a:ext cx="2641700" cy="18448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568952" cy="576064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Профилактика </a:t>
            </a:r>
            <a:r>
              <a:rPr lang="ru-RU" sz="2800" b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Интернет-зависимости</a:t>
            </a:r>
            <a:br>
              <a:rPr lang="ru-RU" sz="2800" b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2800" b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 </a:t>
            </a:r>
            <a:r>
              <a:rPr lang="ru-RU" sz="2800" b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обучающихся</a:t>
            </a:r>
            <a:endParaRPr lang="ru-RU" sz="2800" cap="all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19200"/>
            <a:ext cx="8568952" cy="5522168"/>
          </a:xfrm>
        </p:spPr>
        <p:txBody>
          <a:bodyPr/>
          <a:lstStyle/>
          <a:p>
            <a:pPr marL="628650" lvl="0"/>
            <a:r>
              <a:rPr lang="ru-RU" sz="1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экономический аспект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неспособность и нежелание отвлечься даже на короткое время от работы в Интернете; досада и раздражение, возникающие при вынужденных отвлечениях, и навязчивые размышления об Интернете в такие периоды; стремление проводить за работой в Интернете все увеличивающиеся отрезки времени и неспособность спланировать время окончания конкретного сеанса работы; побуждение тратить на Интернет все больше денег, не останавливаясь перед влезанием в долги;</a:t>
            </a:r>
          </a:p>
          <a:p>
            <a:pPr marL="628650" lvl="0"/>
            <a:r>
              <a:rPr lang="ru-RU" sz="1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межличностный аспект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готовность лгать друзьям и членам семьи, преуменьшая длительность и частоту работы в Интернете, способность и склонность забывать при работе в Интернете о домашних делах и учебе, важных личных встречах, пренебрегая занятиями; стремление и способность освободиться на время работы в Интернете от ранее возникнувших чувств вины или беспомощности, от состояний тревоги или депрессии, обретение ощущения эмоционального подъема и своеобразной эйфории; нежелание принимать критику подобного рода образа жизни; готовность мириться с потерей друзей и круга общения из-за поглощенности работой в Интернете; </a:t>
            </a:r>
          </a:p>
          <a:p>
            <a:pPr marL="628650" lvl="0"/>
            <a:r>
              <a:rPr lang="ru-RU" sz="1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аспект здоровья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резкое сокращение длительности сна; избегание физической активности, пренебрежение личной гигиеной; постоянное забывание о еде. </a:t>
            </a:r>
          </a:p>
          <a:p>
            <a:pPr marL="628650" lvl="0"/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проявлениями зависимости от Интернета нередко скрываются </a:t>
            </a:r>
            <a:endParaRPr lang="en-US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0">
              <a:buNone/>
            </a:pPr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другие 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аддикции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либо </a:t>
            </a:r>
            <a:r>
              <a:rPr lang="ru-RU" sz="1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психические отклонения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628650" lvl="0"/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Расширение симптоматики, преувеличение количества </a:t>
            </a:r>
            <a:endParaRPr lang="en-US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0" defTabSz="714375">
              <a:buNone/>
              <a:tabLst>
                <a:tab pos="85725" algn="l"/>
                <a:tab pos="8096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потенциальных 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пациентов, шумиха в прессе удобны на данный </a:t>
            </a:r>
            <a:endParaRPr lang="en-US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0" defTabSz="714375">
              <a:buNone/>
              <a:tabLst>
                <a:tab pos="85725" algn="l"/>
                <a:tab pos="8096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момент 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специалистам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</a:t>
            </a: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психическому </a:t>
            </a:r>
            <a:r>
              <a:rPr lang="ru-RU" sz="1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здоровью </a:t>
            </a:r>
            <a:endParaRPr lang="ru-RU" sz="1400" b="1" dirty="0" smtClean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  <a:p>
            <a:pPr marL="628650" lvl="0" defTabSz="714375">
              <a:buNone/>
              <a:tabLst>
                <a:tab pos="85725" algn="l"/>
                <a:tab pos="809625" algn="l"/>
              </a:tabLst>
            </a:pPr>
            <a:r>
              <a:rPr lang="ru-RU" sz="1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и исследователям </a:t>
            </a:r>
            <a:r>
              <a:rPr lang="ru-RU" sz="1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этого феномена. 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Интернет-зависимость - психическое расстройство, навязчивое желание подключиться к Интернету и болезненная неспособность вовремя отключиться от Интернета.</a:t>
            </a:r>
          </a:p>
          <a:p>
            <a:endParaRPr lang="ru-RU" dirty="0"/>
          </a:p>
        </p:txBody>
      </p:sp>
      <p:pic>
        <p:nvPicPr>
          <p:cNvPr id="4" name="Picture 17" descr="Картинки по запросу картинки компьютерной зависимости подрост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880"/>
            <a:ext cx="4495800" cy="334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062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630" y="19513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Преодоление </a:t>
            </a:r>
            <a:br>
              <a:rPr lang="ru-RU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Интернет-зависимости</a:t>
            </a:r>
            <a:r>
              <a:rPr lang="ru-RU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  </a:t>
            </a:r>
            <a:r>
              <a:rPr lang="ru-RU" sz="16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Признайте 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свою зависимость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«Патологическое использование компьютера» можно распознать по «симптомам» навязчивой потребности, пропущенным урокам и встречам, забытой и не­сделанной домашней работе, потере контакта с друзьями и родственниками.</a:t>
            </a:r>
          </a:p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   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Определите проблемы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лежащие в основе зависимости. В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зависимости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 возраста человека, такие моменты, ,как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неуверенность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будущем, трудность успевать в школе или проблемы социальных отношений, могут подвигнуть ребенка на побег в гостеприимные виртуальные миры.</a:t>
            </a:r>
          </a:p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   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Решайте реальные проблемы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Стараясь избежать стрессовых ситуаций, мы только усложняем их. Вы можете найти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репетитора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который поможет с домашним заданием, поможет начать решать социальные трудности, написать о том, что вас «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гложет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или даже обратиться к специалисту.</a:t>
            </a:r>
          </a:p>
          <a:p>
            <a:pPr>
              <a:buAutoNum type="arabicPeriod" startAt="4"/>
            </a:pPr>
            <a:r>
              <a:rPr lang="ru-RU" sz="16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Контролируйте 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работу на компьютере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Совсем не обязательно полностью выключать его — можно просто ограничить время нахождения в Интернете. В зависимости от возраста родители или сам учащийся могут взять на себя эту ответственность. Все виды деятельности должны быть выстроены </a:t>
            </a:r>
            <a:endParaRPr lang="en-US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их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приоритетности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400" b="1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Общение </a:t>
            </a:r>
            <a:r>
              <a:rPr lang="ru-RU" sz="1400" b="1" cap="al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Интернете не должно происходить </a:t>
            </a:r>
            <a:endParaRPr lang="en-US" sz="1400" b="1" cap="all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400" b="1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</a:t>
            </a:r>
            <a:r>
              <a:rPr lang="ru-RU" sz="1400" b="1" cap="al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выполнения домашней работы или других обязанностей.</a:t>
            </a:r>
          </a:p>
          <a:p>
            <a:pPr marL="452628" indent="-342900">
              <a:buAutoNum type="arabicPeriod" startAt="5"/>
            </a:pPr>
            <a:r>
              <a:rPr lang="ru-RU" sz="16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Проводите 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различие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между интерактивной фантазией и </a:t>
            </a:r>
            <a:endPara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2628" indent="-342900">
              <a:buNone/>
            </a:pP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полезным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использованием Интернета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1600" dirty="0"/>
          </a:p>
        </p:txBody>
      </p:sp>
      <p:pic>
        <p:nvPicPr>
          <p:cNvPr id="12290" name="Picture 2" descr="http://internika.org/sites/default/files/imagecache/work_n/work_test/1270670034_book099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4558" y="5157192"/>
            <a:ext cx="1709442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6248400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Тест </a:t>
            </a:r>
            <a:r>
              <a:rPr lang="ru-RU" sz="3200" b="1" cap="all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cap="all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3200" b="1" cap="all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sz="3200" b="1" cap="all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интернет-зависимость </a:t>
            </a:r>
            <a:endParaRPr lang="ru-RU" sz="3200" cap="all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8401080" cy="481608"/>
          </a:xfrm>
        </p:spPr>
        <p:txBody>
          <a:bodyPr>
            <a:normAutofit fontScale="25000" lnSpcReduction="20000"/>
          </a:bodyPr>
          <a:lstStyle/>
          <a:p>
            <a:endParaRPr lang="ru-RU" b="1" dirty="0" smtClean="0">
              <a:solidFill>
                <a:schemeClr val="tx1"/>
              </a:solidFill>
              <a:latin typeface="+mn-lt"/>
              <a:ea typeface="+mn-ea"/>
              <a:cs typeface="+mn-cs"/>
              <a:hlinkClick r:id="rId2"/>
            </a:endParaRPr>
          </a:p>
          <a:p>
            <a:endParaRPr lang="ru-RU" b="1" dirty="0">
              <a:hlinkClick r:id="rId2"/>
            </a:endParaRPr>
          </a:p>
          <a:p>
            <a:r>
              <a:rPr lang="en-US" sz="12800" b="1" dirty="0">
                <a:hlinkClick r:id="rId3"/>
              </a:rPr>
              <a:t>http://</a:t>
            </a:r>
            <a:r>
              <a:rPr lang="en-US" sz="12800" b="1" dirty="0" smtClean="0">
                <a:hlinkClick r:id="rId3"/>
              </a:rPr>
              <a:t>www.psyhelp.ru/internet/test.php</a:t>
            </a:r>
            <a:endParaRPr lang="ru-RU" sz="12800" b="1" dirty="0" smtClean="0"/>
          </a:p>
          <a:p>
            <a:pPr>
              <a:buNone/>
            </a:pPr>
            <a:endParaRPr lang="ru-RU" sz="12800" dirty="0"/>
          </a:p>
        </p:txBody>
      </p:sp>
      <p:pic>
        <p:nvPicPr>
          <p:cNvPr id="11266" name="Picture 2" descr="http://goodimg.ru/img/internet-kartiny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140968"/>
            <a:ext cx="4464496" cy="3348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425740" cy="4873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Технологии безопасной работы в </a:t>
            </a:r>
            <a:r>
              <a:rPr lang="ru-RU" b="1" cap="all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сети.</a:t>
            </a:r>
            <a:endParaRPr lang="ru-RU" cap="all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348880"/>
            <a:ext cx="7520940" cy="357984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Безопасность при навигации по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сайтами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приему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почты.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Пользуйтесь проверенной, лицензионной программой- антивирусом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Если ходите, то выключайте (на всякий случай) 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поддержку языка </a:t>
            </a:r>
            <a:r>
              <a:rPr lang="ru-RU" sz="16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Java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и использование </a:t>
            </a:r>
            <a:r>
              <a:rPr lang="ru-RU" sz="16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cookies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Если к вам по почте пришел файл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или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Excel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даже от знакомого лица, прежде чем открыть, обязательно проверьте его на 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макровирусы. </a:t>
            </a:r>
          </a:p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Если пришел 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exe-файл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даже от знакомого, ни в коем случае не запускайте его, а лучше сразу удалите и очистите корзину в вашей программе чтения почты. Бывали случаи рассылки вирусов. Вот недавно хакерами был вскрыт один из крупнейших узлов бесплатной почты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Hotmail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Так что не исключено, что с адреса вашего знакомого придет вирус. </a:t>
            </a:r>
          </a:p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Никогда, никому не посылайте свой пароль. </a:t>
            </a:r>
          </a:p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Старайтесь использовать для паролей трудно запоминаемый набор цифр и букв.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ou2.krut.obr55.ru/files/2015/10/bz.jpg"/>
          <p:cNvPicPr>
            <a:picLocks noChangeAspect="1" noChangeArrowheads="1"/>
          </p:cNvPicPr>
          <p:nvPr/>
        </p:nvPicPr>
        <p:blipFill>
          <a:blip r:embed="rId2" cstate="print"/>
          <a:srcRect l="17284" r="13580"/>
          <a:stretch>
            <a:fillRect/>
          </a:stretch>
        </p:blipFill>
        <p:spPr bwMode="auto">
          <a:xfrm>
            <a:off x="4932040" y="3212976"/>
            <a:ext cx="4032448" cy="34315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u="sng" cap="all" dirty="0">
                <a:solidFill>
                  <a:srgbClr val="C00000"/>
                </a:solidFill>
              </a:rPr>
              <a:t>Пять советов по безопасности при работе на общедоступном </a:t>
            </a:r>
            <a:r>
              <a:rPr lang="ru-RU" sz="2400" b="1" u="sng" cap="all" dirty="0" smtClean="0">
                <a:solidFill>
                  <a:srgbClr val="C00000"/>
                </a:solidFill>
              </a:rPr>
              <a:t>компьютере:</a:t>
            </a:r>
            <a:r>
              <a:rPr lang="ru-RU" sz="2400" cap="all" dirty="0">
                <a:solidFill>
                  <a:schemeClr val="tx1"/>
                </a:solidFill>
              </a:rPr>
              <a:t/>
            </a:r>
            <a:br>
              <a:rPr lang="ru-RU" sz="2400" cap="all" dirty="0">
                <a:solidFill>
                  <a:schemeClr val="tx1"/>
                </a:solidFill>
              </a:rPr>
            </a:br>
            <a:endParaRPr lang="ru-RU" sz="2400" cap="all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+mj-lt"/>
              <a:buAutoNum type="arabicPeriod"/>
            </a:pPr>
            <a:r>
              <a:rPr lang="ru-RU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сохраняйте свои учетные данные для входа в систему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>
              <a:buClr>
                <a:srgbClr val="C00000"/>
              </a:buClr>
              <a:buFont typeface="+mj-lt"/>
              <a:buAutoNum type="arabicPeriod"/>
            </a:pPr>
            <a:r>
              <a:rPr lang="ru-RU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оставляйте без присмотра компьютер с важными сведениями на экране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buClr>
                <a:srgbClr val="C00000"/>
              </a:buClr>
              <a:buFont typeface="+mj-lt"/>
              <a:buAutoNum type="arabicPeriod"/>
            </a:pPr>
            <a:r>
              <a:rPr lang="ru-RU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Заметайте 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свои следы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buClr>
                <a:srgbClr val="C00000"/>
              </a:buClr>
              <a:buFont typeface="+mj-lt"/>
              <a:buAutoNum type="arabicPeriod"/>
            </a:pPr>
            <a:r>
              <a:rPr lang="ru-RU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Опасайтесь подглядывания через 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плечо.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800" dirty="0" smtClean="0"/>
          </a:p>
          <a:p>
            <a:pPr marL="452628" indent="-342900">
              <a:buClr>
                <a:srgbClr val="C00000"/>
              </a:buClr>
              <a:buFont typeface="+mj-lt"/>
              <a:buAutoNum type="arabicPeriod"/>
            </a:pPr>
            <a:r>
              <a:rPr lang="ru-RU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вводите важные </a:t>
            </a:r>
            <a:r>
              <a:rPr lang="ru-RU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сведения</a:t>
            </a:r>
          </a:p>
          <a:p>
            <a:pPr marL="452628" indent="-342900">
              <a:buClr>
                <a:srgbClr val="C00000"/>
              </a:buClr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общедоступном компьютере.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Программы-фильтры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 Spy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://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www.securitylab.ru/software/301944.php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70658" name="Picture 2" descr="SNAG-0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3724750"/>
            <a:ext cx="3067274" cy="253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3717032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Программу удобно использовать, чтобы узнать, чем заняты дети в отсутствие родителей.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Программы-фильтры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420888"/>
            <a:ext cx="8229600" cy="3898934"/>
          </a:xfrm>
        </p:spPr>
        <p:txBody>
          <a:bodyPr/>
          <a:lstStyle/>
          <a:p>
            <a:pPr>
              <a:buNone/>
            </a:pPr>
            <a:r>
              <a:rPr lang="en-US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iProtectYou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 </a:t>
            </a:r>
            <a:endParaRPr lang="ru-RU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b="1" dirty="0" smtClean="0"/>
              <a:t>http://best-soft.ru/programs/5310.html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71682" name="Picture 2" descr="51021c813e17e48872b639aa8a055600">
            <a:hlinkClick r:id="rId2" tooltip="&quot;iProtectYou Pro 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05064"/>
            <a:ext cx="3578225" cy="22669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88024" y="4293096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Программа-фильтр интернета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позволяет родителям </a:t>
            </a:r>
            <a:r>
              <a:rPr lang="ru-RU" dirty="0" smtClean="0"/>
              <a:t>ограничивать</a:t>
            </a:r>
          </a:p>
          <a:p>
            <a:r>
              <a:rPr lang="ru-RU" dirty="0" smtClean="0"/>
              <a:t> </a:t>
            </a:r>
            <a:r>
              <a:rPr lang="ru-RU" dirty="0"/>
              <a:t>по разным параметрам сайты, </a:t>
            </a:r>
            <a:endParaRPr lang="ru-RU" dirty="0" smtClean="0"/>
          </a:p>
          <a:p>
            <a:r>
              <a:rPr lang="ru-RU" dirty="0" smtClean="0"/>
              <a:t>просматриваемые </a:t>
            </a:r>
            <a:r>
              <a:rPr lang="ru-RU" dirty="0"/>
              <a:t>детьми.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Программы-фильтры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84784"/>
            <a:ext cx="8229600" cy="4835038"/>
          </a:xfrm>
        </p:spPr>
        <p:txBody>
          <a:bodyPr/>
          <a:lstStyle/>
          <a:p>
            <a:pPr>
              <a:buNone/>
            </a:pPr>
            <a:r>
              <a:rPr lang="en-US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KidsControl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://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soft.mail.ru/program_page.php?grp=47967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95234" name="Picture 2" descr="SNAG-0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71810"/>
            <a:ext cx="52006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86446" y="3143248"/>
            <a:ext cx="2786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Предназначение </a:t>
            </a:r>
            <a:r>
              <a:rPr lang="ru-RU" dirty="0" err="1"/>
              <a:t>KidsControl</a:t>
            </a:r>
            <a:r>
              <a:rPr lang="ru-RU" dirty="0"/>
              <a:t> – контроль времени, которое ребенок проводит в интернете.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Программы-фильтры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204864"/>
            <a:ext cx="8229600" cy="4114958"/>
          </a:xfrm>
        </p:spPr>
        <p:txBody>
          <a:bodyPr/>
          <a:lstStyle/>
          <a:p>
            <a:pPr>
              <a:buNone/>
            </a:pPr>
            <a:r>
              <a:rPr lang="en-US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CYBERsitter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://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www.securitylab.ru/software/240522.php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96258" name="Picture 2" descr="SNAG-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05064"/>
            <a:ext cx="356736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14942" y="3214686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CYBERSitter</a:t>
            </a:r>
            <a:r>
              <a:rPr lang="ru-RU" dirty="0"/>
              <a:t> дает взрослым возможность ограничивать доступ детей к нежелательным ресурсам в </a:t>
            </a:r>
            <a:r>
              <a:rPr lang="ru-RU" dirty="0" err="1"/>
              <a:t>Internet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Программы-фильтры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28800"/>
            <a:ext cx="8229600" cy="4691022"/>
          </a:xfrm>
        </p:spPr>
        <p:txBody>
          <a:bodyPr/>
          <a:lstStyle/>
          <a:p>
            <a:r>
              <a:rPr lang="ru-RU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КиберМама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1.0b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7282" name="Picture 2" descr="SNAG-0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476937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14942" y="2357430"/>
            <a:ext cx="34290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rgbClr val="C00000"/>
                </a:solidFill>
              </a:rPr>
              <a:t>КиберМама</a:t>
            </a:r>
            <a:r>
              <a:rPr lang="ru-RU" sz="1600" dirty="0"/>
              <a:t> проследит за временем работы, предупредит ребенка о том, что скоро ему нужно будет отдохнуть и приостановит работу компьютера, когда заданное вами время истечет.</a:t>
            </a:r>
          </a:p>
          <a:p>
            <a:r>
              <a:rPr lang="ru-RU" sz="1600" dirty="0" err="1"/>
              <a:t>КиберМама</a:t>
            </a:r>
            <a:r>
              <a:rPr lang="ru-RU" sz="1600" dirty="0"/>
              <a:t> поддерживает следующие возможности: </a:t>
            </a:r>
          </a:p>
          <a:p>
            <a:r>
              <a:rPr lang="ru-RU" sz="1600" dirty="0"/>
              <a:t>Ограничение по суммарному времени работы </a:t>
            </a:r>
          </a:p>
          <a:p>
            <a:pPr lvl="0"/>
            <a:r>
              <a:rPr lang="ru-RU" sz="1600" dirty="0"/>
              <a:t>Поддержка перерывов в работе </a:t>
            </a:r>
          </a:p>
          <a:p>
            <a:pPr lvl="0"/>
            <a:r>
              <a:rPr lang="ru-RU" sz="1600" dirty="0"/>
              <a:t>Поддержка разрешенных интервалов работы </a:t>
            </a:r>
          </a:p>
          <a:p>
            <a:pPr lvl="0"/>
            <a:r>
              <a:rPr lang="ru-RU" sz="1600" dirty="0"/>
              <a:t>Возможность запрета интернета </a:t>
            </a:r>
          </a:p>
          <a:p>
            <a:pPr lvl="0"/>
            <a:r>
              <a:rPr lang="ru-RU" sz="1600" dirty="0"/>
              <a:t>Возможность запрета игр/программ </a:t>
            </a:r>
          </a:p>
          <a:p>
            <a:r>
              <a:rPr lang="en-US" sz="1600" b="1" dirty="0"/>
              <a:t> </a:t>
            </a:r>
            <a:endParaRPr lang="ru-RU" sz="1600" dirty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lnSpc>
                <a:spcPct val="80000"/>
              </a:lnSpc>
              <a:spcBef>
                <a:spcPts val="800"/>
              </a:spcBef>
            </a:pPr>
            <a:r>
              <a:rPr lang="ru-RU" altLang="ru-RU" b="1" i="1" cap="none" dirty="0">
                <a:solidFill>
                  <a:srgbClr val="660033"/>
                </a:solidFill>
                <a:latin typeface="Arial" charset="0"/>
                <a:ea typeface="+mn-ea"/>
                <a:cs typeface="+mn-cs"/>
              </a:rPr>
              <a:t>Формы профилактики интернет – зависимости у подростков</a:t>
            </a:r>
            <a:r>
              <a:rPr lang="ru-RU" altLang="ru-RU" sz="1600" b="1" i="1" cap="none" dirty="0">
                <a:solidFill>
                  <a:srgbClr val="660033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altLang="ru-RU" sz="1600" b="1" i="1" cap="none" dirty="0">
                <a:solidFill>
                  <a:srgbClr val="660033"/>
                </a:solidFill>
                <a:latin typeface="Arial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endParaRPr lang="ru-RU" altLang="ru-RU" i="1" dirty="0">
              <a:solidFill>
                <a:srgbClr val="660033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i="1" dirty="0">
                <a:latin typeface="Arial" charset="0"/>
              </a:rPr>
              <a:t>Организация социальной среды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i="1" dirty="0">
                <a:latin typeface="Arial" charset="0"/>
              </a:rPr>
              <a:t>Информирование подростков и родителей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i="1" dirty="0">
                <a:latin typeface="Arial" charset="0"/>
              </a:rPr>
              <a:t>Активное социальное обучение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i="1" dirty="0">
                <a:latin typeface="Arial" charset="0"/>
              </a:rPr>
              <a:t>Организация использования  и развития других интересов ребенка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i="1" dirty="0">
                <a:latin typeface="Arial" charset="0"/>
              </a:rPr>
              <a:t>Организация здорового образа жизни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i="1" dirty="0">
                <a:latin typeface="Arial" charset="0"/>
              </a:rPr>
              <a:t>Активизация личностного регулирования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i="1" dirty="0">
                <a:latin typeface="Arial" charset="0"/>
              </a:rPr>
              <a:t>Организация реабилитации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035176" cy="214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04" y="3665761"/>
            <a:ext cx="2941860" cy="196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87900"/>
            <a:ext cx="3106364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22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lnSpc>
                <a:spcPct val="80000"/>
              </a:lnSpc>
              <a:spcBef>
                <a:spcPts val="800"/>
              </a:spcBef>
            </a:pPr>
            <a:r>
              <a:rPr lang="ru-RU" altLang="ru-RU" sz="2400" b="1" i="1" cap="none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 помощью Интернета подросток пытается удовлетворить целый ряд потребностей</a:t>
            </a:r>
            <a:r>
              <a:rPr lang="ru-RU" altLang="ru-RU" sz="2400" b="1" i="1" cap="none" dirty="0">
                <a:solidFill>
                  <a:srgbClr val="66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br>
              <a:rPr lang="ru-RU" altLang="ru-RU" sz="2400" b="1" i="1" cap="none" dirty="0">
                <a:solidFill>
                  <a:srgbClr val="6600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640960" cy="513668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endParaRPr lang="ru-RU" altLang="ru-RU" sz="2800" i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spcAft>
                <a:spcPts val="1200"/>
              </a:spcAft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потребность в автономии и самостоятельности (в процессе социализации эта потребность предполагает, в первую очередь, стремление к независимости от родителей); </a:t>
            </a:r>
          </a:p>
          <a:p>
            <a:pPr algn="just">
              <a:lnSpc>
                <a:spcPct val="80000"/>
              </a:lnSpc>
              <a:spcAft>
                <a:spcPts val="1200"/>
              </a:spcAft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потребность в самореализации и признании; </a:t>
            </a:r>
          </a:p>
          <a:p>
            <a:pPr algn="just">
              <a:lnSpc>
                <a:spcPct val="80000"/>
              </a:lnSpc>
              <a:spcAft>
                <a:spcPts val="1200"/>
              </a:spcAft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потребность в признании и познании; </a:t>
            </a:r>
          </a:p>
          <a:p>
            <a:pPr algn="just">
              <a:lnSpc>
                <a:spcPct val="80000"/>
              </a:lnSpc>
              <a:spcAft>
                <a:spcPts val="1200"/>
              </a:spcAft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удовлетворение социальной потребности в общении, в принадлежности к группе по интересам, в любви;</a:t>
            </a:r>
          </a:p>
          <a:p>
            <a:pPr algn="just">
              <a:lnSpc>
                <a:spcPct val="80000"/>
              </a:lnSpc>
              <a:spcAft>
                <a:spcPts val="1200"/>
              </a:spcAft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потребность в обладании;</a:t>
            </a:r>
          </a:p>
          <a:p>
            <a:pPr algn="just">
              <a:lnSpc>
                <a:spcPct val="80000"/>
              </a:lnSpc>
              <a:spcAft>
                <a:spcPts val="1200"/>
              </a:spcAft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познавательную потребность</a:t>
            </a:r>
          </a:p>
          <a:p>
            <a:pPr algn="just">
              <a:lnSpc>
                <a:spcPct val="80000"/>
              </a:lnSpc>
              <a:spcAft>
                <a:spcPts val="1200"/>
              </a:spcAft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владение новыми знаниями способствует достижению признания со стороны сверстников и самореализации. </a:t>
            </a:r>
          </a:p>
          <a:p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08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590800"/>
            <a:ext cx="60198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133600" y="620688"/>
            <a:ext cx="50292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buFont typeface="Wingdings" pitchFamily="2" charset="2"/>
              <a:buNone/>
            </a:pPr>
            <a:r>
              <a:rPr lang="ru-RU" altLang="ru-RU" sz="5400" b="1" i="1" dirty="0"/>
              <a:t>Наша задача – помочь подростку выбрать не виртуальную,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5400" b="1" i="1" dirty="0"/>
              <a:t>а реальную жизнь!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57602"/>
            <a:ext cx="2761862" cy="207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62161"/>
            <a:ext cx="3427688" cy="228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57" y="4062161"/>
            <a:ext cx="3208015" cy="240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36362"/>
            <a:ext cx="172819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645" y="1455698"/>
            <a:ext cx="3156763" cy="236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62161"/>
            <a:ext cx="1818910" cy="242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0940" cy="548640"/>
          </a:xfr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ts val="800"/>
              </a:spcBef>
            </a:pPr>
            <a:r>
              <a:rPr lang="ru-RU" altLang="ru-RU" sz="2000" b="1" i="1" cap="none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Интернет-зависимость способствует формированию у подростка целого ряда психологических проблем: </a:t>
            </a:r>
            <a:br>
              <a:rPr lang="ru-RU" altLang="ru-RU" sz="2000" b="1" i="1" cap="none" dirty="0">
                <a:solidFill>
                  <a:srgbClr val="66003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520940" cy="453650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конфликтное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поведение,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хронические депрессии,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предпочтение виртуального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пространства реальной жизни,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трудности адаптации в социуме,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потеря способности контролировать время пребывания за компьютером,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возникновение чувства дискомфорта при отсутствии возможности пользования интернетом. Используя Интернет, подросток вместо стремления "думать" и "учить" предпочитает "искать".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145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548640"/>
          </a:xfrm>
        </p:spPr>
        <p:txBody>
          <a:bodyPr/>
          <a:lstStyle/>
          <a:p>
            <a:pPr marL="342900" lvl="0" indent="-342900">
              <a:spcBef>
                <a:spcPts val="800"/>
              </a:spcBef>
            </a:pPr>
            <a:r>
              <a:rPr lang="ru-RU" altLang="ru-RU" sz="1600" b="1" i="1" cap="none" dirty="0">
                <a:solidFill>
                  <a:srgbClr val="660033"/>
                </a:solidFill>
                <a:latin typeface="Arial" charset="0"/>
                <a:ea typeface="+mn-ea"/>
                <a:cs typeface="+mn-cs"/>
              </a:rPr>
              <a:t>Общими чертами Интернет – зависимости является характерный ряд психологических и физических симптомов, тесно связанных между собой:</a:t>
            </a:r>
            <a:br>
              <a:rPr lang="ru-RU" altLang="ru-RU" sz="1600" b="1" i="1" cap="none" dirty="0">
                <a:solidFill>
                  <a:srgbClr val="660033"/>
                </a:solidFill>
                <a:latin typeface="Arial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7520940" cy="2904436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i="1" dirty="0">
              <a:solidFill>
                <a:srgbClr val="660033"/>
              </a:solidFill>
              <a:latin typeface="Arial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i="1" dirty="0">
                <a:solidFill>
                  <a:srgbClr val="660033"/>
                </a:solidFill>
                <a:latin typeface="Arial" charset="0"/>
                <a:cs typeface="Times New Roman" pitchFamily="18" charset="0"/>
              </a:rPr>
              <a:t>Психологические симптомы: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Arial" charset="0"/>
                <a:cs typeface="Times New Roman" pitchFamily="18" charset="0"/>
              </a:rPr>
              <a:t>1.  хорошее самочувствие или эйфория за компьютером;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Arial" charset="0"/>
                <a:cs typeface="Times New Roman" pitchFamily="18" charset="0"/>
              </a:rPr>
              <a:t>2.  невозможность остановиться;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Arial" charset="0"/>
                <a:cs typeface="Times New Roman" pitchFamily="18" charset="0"/>
              </a:rPr>
              <a:t>3.  увеличение количества времени, проводимого за компьютером;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Arial" charset="0"/>
                <a:cs typeface="Times New Roman" pitchFamily="18" charset="0"/>
              </a:rPr>
              <a:t>4.  пренебрежение семьей и друзьями;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Arial" charset="0"/>
                <a:cs typeface="Times New Roman" pitchFamily="18" charset="0"/>
              </a:rPr>
              <a:t>5.  ощущения пустоты, депрессии, раздражения не за компьютером;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Arial" charset="0"/>
                <a:cs typeface="Times New Roman" pitchFamily="18" charset="0"/>
              </a:rPr>
              <a:t>6.  ложь членам семьи о своей деятельности;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Arial" charset="0"/>
                <a:cs typeface="Times New Roman" pitchFamily="18" charset="0"/>
              </a:rPr>
              <a:t>7.  проблемы с работой или учебой.</a:t>
            </a:r>
            <a:endParaRPr lang="ru-RU" altLang="ru-RU" dirty="0">
              <a:solidFill>
                <a:srgbClr val="660066"/>
              </a:solidFill>
              <a:latin typeface="Arial" charset="0"/>
            </a:endParaRPr>
          </a:p>
          <a:p>
            <a:endParaRPr lang="ru-RU" dirty="0"/>
          </a:p>
        </p:txBody>
      </p:sp>
      <p:pic>
        <p:nvPicPr>
          <p:cNvPr id="4" name="Picture 8" descr="Картинки по запросу картинки подростков зависимых от компьют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77072"/>
            <a:ext cx="41910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088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lnSpc>
                <a:spcPct val="80000"/>
              </a:lnSpc>
              <a:spcBef>
                <a:spcPts val="800"/>
              </a:spcBef>
            </a:pPr>
            <a:r>
              <a:rPr lang="ru-RU" altLang="ru-RU" sz="3200" b="1" i="1" cap="none" dirty="0">
                <a:solidFill>
                  <a:srgbClr val="660033"/>
                </a:solidFill>
                <a:latin typeface="Arial" charset="0"/>
                <a:ea typeface="+mn-ea"/>
                <a:cs typeface="Times New Roman" pitchFamily="18" charset="0"/>
              </a:rPr>
              <a:t>Физические симптомы:</a:t>
            </a:r>
            <a:br>
              <a:rPr lang="ru-RU" altLang="ru-RU" sz="3200" b="1" i="1" cap="none" dirty="0">
                <a:solidFill>
                  <a:srgbClr val="660033"/>
                </a:solidFill>
                <a:latin typeface="Arial" charset="0"/>
                <a:ea typeface="+mn-ea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7520940" cy="357984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dirty="0" smtClean="0">
                <a:latin typeface="Arial" charset="0"/>
                <a:cs typeface="Times New Roman" pitchFamily="18" charset="0"/>
              </a:rPr>
              <a:t>1</a:t>
            </a:r>
            <a:r>
              <a:rPr lang="ru-RU" altLang="ru-RU" dirty="0">
                <a:latin typeface="Arial" charset="0"/>
                <a:cs typeface="Times New Roman" pitchFamily="18" charset="0"/>
              </a:rPr>
              <a:t>. сухость в глазах;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Arial" charset="0"/>
                <a:cs typeface="Times New Roman" pitchFamily="18" charset="0"/>
              </a:rPr>
              <a:t>2. головные боли по типу мигрени;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Arial" charset="0"/>
                <a:cs typeface="Times New Roman" pitchFamily="18" charset="0"/>
              </a:rPr>
              <a:t>3.  боли в спине;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Arial" charset="0"/>
                <a:cs typeface="Times New Roman" pitchFamily="18" charset="0"/>
              </a:rPr>
              <a:t>4.  нерегулярное питание, пропуск приемов пищи;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Arial" charset="0"/>
                <a:cs typeface="Times New Roman" pitchFamily="18" charset="0"/>
              </a:rPr>
              <a:t>5.  пренебрежение личной гигиеной;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Arial" charset="0"/>
                <a:cs typeface="Times New Roman" pitchFamily="18" charset="0"/>
              </a:rPr>
              <a:t>6.  расстройства сна, изменение режима сна.</a:t>
            </a:r>
          </a:p>
          <a:p>
            <a:endParaRPr lang="ru-RU" dirty="0"/>
          </a:p>
        </p:txBody>
      </p:sp>
      <p:pic>
        <p:nvPicPr>
          <p:cNvPr id="4" name="Picture 5" descr="Картинки по запросу картинки с подростками у которых болит голова за компьютер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Картинки по запросу картинки с подростками у которых сухость гла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221" y="3284984"/>
            <a:ext cx="2438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spekty.net/wp-content/uploads/2014/02/videogam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21" y="4581128"/>
            <a:ext cx="3096344" cy="206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23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ts val="800"/>
              </a:spcBef>
            </a:pPr>
            <a:r>
              <a:rPr lang="ru-RU" altLang="ru-RU" sz="1600" b="1" i="1" cap="none" dirty="0">
                <a:solidFill>
                  <a:srgbClr val="660033"/>
                </a:solidFill>
                <a:latin typeface="Arial" charset="0"/>
                <a:ea typeface="+mn-ea"/>
                <a:cs typeface="+mn-cs"/>
              </a:rPr>
              <a:t>Стадии Интернет – зависимости:</a:t>
            </a:r>
            <a:br>
              <a:rPr lang="ru-RU" altLang="ru-RU" sz="1600" b="1" i="1" cap="none" dirty="0">
                <a:solidFill>
                  <a:srgbClr val="660033"/>
                </a:solidFill>
                <a:latin typeface="Arial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altLang="ru-RU" i="1" dirty="0">
              <a:solidFill>
                <a:srgbClr val="660033"/>
              </a:solidFill>
              <a:latin typeface="Arial" charset="0"/>
            </a:endParaRPr>
          </a:p>
          <a:p>
            <a:r>
              <a:rPr lang="ru-RU" altLang="ru-RU" sz="1200" i="1" dirty="0">
                <a:latin typeface="Arial" charset="0"/>
              </a:rPr>
              <a:t> </a:t>
            </a:r>
            <a:r>
              <a:rPr lang="ru-RU" altLang="ru-RU" i="1" dirty="0">
                <a:solidFill>
                  <a:srgbClr val="660033"/>
                </a:solidFill>
                <a:latin typeface="Arial" charset="0"/>
              </a:rPr>
              <a:t>1 стадия</a:t>
            </a:r>
            <a:r>
              <a:rPr lang="ru-RU" altLang="ru-RU" i="1" dirty="0">
                <a:latin typeface="Arial" charset="0"/>
              </a:rPr>
              <a:t> – выбор привлекательного варианта виртуальной реальности</a:t>
            </a:r>
            <a:r>
              <a:rPr lang="ru-RU" altLang="ru-RU" dirty="0">
                <a:latin typeface="Arial" charset="0"/>
              </a:rPr>
              <a:t>.</a:t>
            </a:r>
          </a:p>
          <a:p>
            <a:endParaRPr lang="ru-RU" altLang="ru-RU" dirty="0">
              <a:latin typeface="Arial" charset="0"/>
            </a:endParaRPr>
          </a:p>
          <a:p>
            <a:r>
              <a:rPr lang="ru-RU" altLang="ru-RU" i="1" dirty="0">
                <a:solidFill>
                  <a:srgbClr val="660033"/>
                </a:solidFill>
                <a:latin typeface="Arial" charset="0"/>
              </a:rPr>
              <a:t>2 стадия</a:t>
            </a:r>
            <a:r>
              <a:rPr lang="ru-RU" altLang="ru-RU" i="1" dirty="0">
                <a:latin typeface="Arial" charset="0"/>
              </a:rPr>
              <a:t> – происходит перенос цели в виртуальную реальность, ограничение выбора и формирование зависимости. </a:t>
            </a:r>
            <a:r>
              <a:rPr lang="ru-RU" altLang="ru-RU" dirty="0"/>
              <a:t>  </a:t>
            </a:r>
          </a:p>
          <a:p>
            <a:endParaRPr lang="ru-RU" altLang="ru-RU" dirty="0"/>
          </a:p>
          <a:p>
            <a:r>
              <a:rPr lang="ru-RU" altLang="ru-RU" i="1" dirty="0">
                <a:solidFill>
                  <a:srgbClr val="660033"/>
                </a:solidFill>
                <a:latin typeface="Arial" charset="0"/>
              </a:rPr>
              <a:t>3 стадия</a:t>
            </a:r>
            <a:r>
              <a:rPr lang="ru-RU" altLang="ru-RU" i="1" dirty="0">
                <a:latin typeface="Arial" charset="0"/>
              </a:rPr>
              <a:t> – стадия стабилизации (переход зависимости в хроническую форму).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255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56792"/>
            <a:ext cx="87849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buClr>
                <a:srgbClr val="C00000"/>
              </a:buClr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Угроза </a:t>
            </a:r>
            <a:r>
              <a:rPr lang="ru-RU" sz="1600" b="1" dirty="0">
                <a:solidFill>
                  <a:srgbClr val="C00000"/>
                </a:solidFill>
                <a:latin typeface="Verdana" panose="020B0604030504040204" pitchFamily="34" charset="0"/>
              </a:rPr>
              <a:t>заражения вредоносным программным обеспечением (ПО).</a:t>
            </a:r>
            <a:r>
              <a:rPr lang="ru-RU" sz="1600" b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</a:rPr>
              <a:t>Для распространения вредоносного ПО и проникновения в компьютеры </a:t>
            </a: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обычных пользователей используется электронная почта, </a:t>
            </a:r>
            <a:r>
              <a:rPr lang="en-US" sz="16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flash-</a:t>
            </a: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карты, и 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</a:rPr>
              <a:t>прочие сменные </a:t>
            </a: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носители информации, скачанные 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</a:rPr>
              <a:t>из сети </a:t>
            </a: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файлы, а также переходы по ссылкам на незнакомые сайты. 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</a:rPr>
              <a:t>Эти методы довольно часто используется </a:t>
            </a: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злоумышленниками 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</a:rPr>
              <a:t>для распространения </a:t>
            </a: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вредоносных программ;</a:t>
            </a:r>
            <a:endParaRPr lang="ru-RU" sz="1600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indent="358775">
              <a:buClr>
                <a:srgbClr val="C00000"/>
              </a:buClr>
              <a:buFont typeface="+mj-lt"/>
              <a:buAutoNum type="arabicPeriod"/>
            </a:pPr>
            <a:r>
              <a:rPr lang="ru-RU" sz="1600" b="1" dirty="0">
                <a:solidFill>
                  <a:srgbClr val="C00000"/>
                </a:solidFill>
                <a:latin typeface="Verdana" panose="020B0604030504040204" pitchFamily="34" charset="0"/>
              </a:rPr>
              <a:t>Доступ к нежелательному содержимому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</a:rPr>
              <a:t>. Это насилие, наркотики, страницы подталкивающие к самоубийствам, отказу от приема пищи, убийствам, страницы с националистической идеологией. Независимо от желания пользователя, на многих сайтах отображаются всплывающие окна, содержащие подобную информацию;</a:t>
            </a:r>
          </a:p>
          <a:p>
            <a:pPr indent="358775">
              <a:buClr>
                <a:srgbClr val="C00000"/>
              </a:buClr>
              <a:buFont typeface="+mj-lt"/>
              <a:buAutoNum type="arabicPeriod"/>
            </a:pPr>
            <a:r>
              <a:rPr lang="ru-RU" sz="1600" b="1" dirty="0">
                <a:solidFill>
                  <a:srgbClr val="C00000"/>
                </a:solidFill>
                <a:latin typeface="Verdana" panose="020B0604030504040204" pitchFamily="34" charset="0"/>
              </a:rPr>
              <a:t>Контакты с незнакомыми людьми</a:t>
            </a:r>
            <a:r>
              <a:rPr lang="ru-RU" sz="1600" dirty="0">
                <a:solidFill>
                  <a:srgbClr val="C00000"/>
                </a:solidFill>
                <a:latin typeface="Verdana" panose="020B0604030504040204" pitchFamily="34" charset="0"/>
              </a:rPr>
              <a:t> 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</a:rPr>
              <a:t>с помощью чатов или электронной почты. Все чаще и чаще злоумышленники используют эти каналы для того, чтобы заставить </a:t>
            </a: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пользователей 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</a:rPr>
              <a:t>выдать личную информацию. Выдавая себя за </a:t>
            </a: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другого человека, 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</a:rPr>
              <a:t>они могут выведывать личную информацию и искать личной встречи;</a:t>
            </a:r>
          </a:p>
          <a:p>
            <a:pPr indent="358775">
              <a:buClr>
                <a:srgbClr val="C00000"/>
              </a:buClr>
              <a:buFont typeface="+mj-lt"/>
              <a:buAutoNum type="arabicPeriod"/>
            </a:pPr>
            <a:r>
              <a:rPr lang="ru-RU" sz="1600" b="1" dirty="0">
                <a:solidFill>
                  <a:srgbClr val="C00000"/>
                </a:solidFill>
                <a:latin typeface="Verdana" panose="020B0604030504040204" pitchFamily="34" charset="0"/>
              </a:rPr>
              <a:t>Поиск развлечений (например, игр) в Интернете. 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</a:rPr>
              <a:t>Иногда при поиске нового игрового сайта можно попасть на карточный сервер и проиграть большую сумму денег.</a:t>
            </a:r>
            <a:endParaRPr lang="ru-RU" sz="16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5212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>
                <a:latin typeface="Verdana" panose="020B0604030504040204" pitchFamily="34" charset="0"/>
              </a:rPr>
              <a:t/>
            </a:r>
            <a:br>
              <a:rPr lang="ru-RU" sz="3100" b="1" dirty="0" smtClean="0">
                <a:latin typeface="Verdana" panose="020B0604030504040204" pitchFamily="34" charset="0"/>
              </a:rPr>
            </a:br>
            <a:r>
              <a:rPr lang="ru-RU" sz="3100" b="1" dirty="0" smtClean="0">
                <a:latin typeface="Verdana" panose="020B0604030504040204" pitchFamily="34" charset="0"/>
              </a:rPr>
              <a:t>1.Наиболее часто встречающиеся угрозы при работе в Интернет:</a:t>
            </a:r>
            <a:r>
              <a:rPr lang="ru-RU" sz="2400" b="1" u="sng" dirty="0" smtClean="0">
                <a:latin typeface="Verdana" panose="020B0604030504040204" pitchFamily="34" charset="0"/>
              </a:rPr>
              <a:t/>
            </a:r>
            <a:br>
              <a:rPr lang="ru-RU" sz="2400" b="1" u="sng" dirty="0" smtClean="0">
                <a:latin typeface="Verdana" panose="020B0604030504040204" pitchFamily="34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358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900igr.net/datas/informatika/Virusy-kompjuternye/0009-009-Istorija-kompjuternogo-virusa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7577" r="-760" b="9201"/>
          <a:stretch>
            <a:fillRect/>
          </a:stretch>
        </p:blipFill>
        <p:spPr bwMode="auto">
          <a:xfrm>
            <a:off x="36512" y="1124744"/>
            <a:ext cx="9144000" cy="57332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0" y="0"/>
            <a:ext cx="9144000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1.1. Угрозы при работе в Интернет: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675</TotalTime>
  <Words>1807</Words>
  <Application>Microsoft Office PowerPoint</Application>
  <PresentationFormat>Экран (4:3)</PresentationFormat>
  <Paragraphs>166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Franklin Gothic Book</vt:lpstr>
      <vt:lpstr>Franklin Gothic Medium</vt:lpstr>
      <vt:lpstr>Times New Roman</vt:lpstr>
      <vt:lpstr>Tunga</vt:lpstr>
      <vt:lpstr>Verdana</vt:lpstr>
      <vt:lpstr>Wingdings</vt:lpstr>
      <vt:lpstr>Углы</vt:lpstr>
      <vt:lpstr>Профилактика интернет-зависимости обучающихся. Обеспечение информационной безопасности.</vt:lpstr>
      <vt:lpstr>Презентация PowerPoint</vt:lpstr>
      <vt:lpstr>С помощью Интернета подросток пытается удовлетворить целый ряд потребностей: </vt:lpstr>
      <vt:lpstr>Интернет-зависимость способствует формированию у подростка целого ряда психологических проблем:  </vt:lpstr>
      <vt:lpstr>Общими чертами Интернет – зависимости является характерный ряд психологических и физических симптомов, тесно связанных между собой: </vt:lpstr>
      <vt:lpstr>Физические симптомы: </vt:lpstr>
      <vt:lpstr>Стадии Интернет – зависимости: </vt:lpstr>
      <vt:lpstr> 1.Наиболее часто встречающиеся угрозы при работе в Интернет: 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правила безопасности при работе в Интернете: </vt:lpstr>
      <vt:lpstr>Общие правила безопасности при работе в Интернете: </vt:lpstr>
      <vt:lpstr>Общие правила безопасности при работе в Интернете: </vt:lpstr>
      <vt:lpstr>Общие правила безопасности при работе в Интернете: </vt:lpstr>
      <vt:lpstr>Инструкции по безопасному общению в чатах </vt:lpstr>
      <vt:lpstr>Интернет-этика</vt:lpstr>
      <vt:lpstr>Профилактика Интернет-зависимости  у обучающихся</vt:lpstr>
      <vt:lpstr>Преодоление  Интернет-зависимости. </vt:lpstr>
      <vt:lpstr>Тест  на интернет-зависимость </vt:lpstr>
      <vt:lpstr>Технологии безопасной работы в сети.</vt:lpstr>
      <vt:lpstr>Пять советов по безопасности при работе на общедоступном компьютере: </vt:lpstr>
      <vt:lpstr>Программы-фильтры</vt:lpstr>
      <vt:lpstr>Программы-фильтры</vt:lpstr>
      <vt:lpstr>Программы-фильтры</vt:lpstr>
      <vt:lpstr>Программы-фильтры</vt:lpstr>
      <vt:lpstr>Программы-фильтры</vt:lpstr>
      <vt:lpstr>Формы профилактики интернет – зависимости у подростков 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ДЕТЕЙ  В ИНТЕРНЕТЕ</dc:title>
  <dc:creator>Маша</dc:creator>
  <cp:lastModifiedBy>admin</cp:lastModifiedBy>
  <cp:revision>48</cp:revision>
  <dcterms:created xsi:type="dcterms:W3CDTF">2010-03-25T20:10:23Z</dcterms:created>
  <dcterms:modified xsi:type="dcterms:W3CDTF">2025-10-10T07:29:20Z</dcterms:modified>
</cp:coreProperties>
</file>