
<file path=[Content_Types].xml><?xml version="1.0" encoding="utf-8"?>
<Types xmlns="http://schemas.openxmlformats.org/package/2006/content-types">
  <Default ContentType="application/x-fontdata" Extension="fntdata"/>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sldIdLst>
    <p:sldId id="256" r:id="rId6"/>
    <p:sldId id="257" r:id="rId7"/>
  </p:sldIdLst>
  <p:sldSz cx="10693400" cy="7556500"/>
  <p:notesSz cx="6858000" cy="9144000"/>
  <p:embeddedFontLst>
    <p:embeddedFont>
      <p:font typeface="TTRounds-Black" charset="1" panose="02000503030000020003"/>
      <p:regular r:id="rId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2" Target="presProps.xml" Type="http://schemas.openxmlformats.org/officeDocument/2006/relationships/presProps"/><Relationship Id="rId3" Target="viewProps.xml" Type="http://schemas.openxmlformats.org/officeDocument/2006/relationships/viewProps"/><Relationship Id="rId4" Target="theme/theme1.xml" Type="http://schemas.openxmlformats.org/officeDocument/2006/relationships/theme"/><Relationship Id="rId5" Target="tableStyles.xml" Type="http://schemas.openxmlformats.org/officeDocument/2006/relationships/tableStyles"/><Relationship Id="rId6" Target="slides/slide1.xml" Type="http://schemas.openxmlformats.org/officeDocument/2006/relationships/slide"/><Relationship Id="rId7" Target="slides/slide2.xml" Type="http://schemas.openxmlformats.org/officeDocument/2006/relationships/slide"/><Relationship Id="rId8" Target="fonts/font8.fntdata" Type="http://schemas.openxmlformats.org/officeDocument/2006/relationships/font"/></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2.png" Type="http://schemas.openxmlformats.org/officeDocument/2006/relationships/image"/><Relationship Id="rId4" Target="../media/image3.png" Type="http://schemas.openxmlformats.org/officeDocument/2006/relationships/image"/><Relationship Id="rId5" Target="../media/image4.svg" Type="http://schemas.openxmlformats.org/officeDocument/2006/relationships/image"/><Relationship Id="rId6" Target="../media/image5.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6.png" Type="http://schemas.openxmlformats.org/officeDocument/2006/relationships/image"/><Relationship Id="rId4" Target="../media/image7.svg" Type="http://schemas.openxmlformats.org/officeDocument/2006/relationships/image"/><Relationship Id="rId5" Target="../media/image8.png" Type="http://schemas.openxmlformats.org/officeDocument/2006/relationships/image"/><Relationship Id="rId6" Target="../media/image9.svg" Type="http://schemas.openxmlformats.org/officeDocument/2006/relationships/image"/></Relationships>
</file>

<file path=ppt/slides/slide1.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0" y="0"/>
            <a:ext cx="10692000" cy="7560000"/>
          </a:xfrm>
          <a:custGeom>
            <a:avLst/>
            <a:gdLst/>
            <a:ahLst/>
            <a:cxnLst/>
            <a:rect r="r" b="b" t="t" l="l"/>
            <a:pathLst>
              <a:path h="7560000" w="10692000">
                <a:moveTo>
                  <a:pt x="0" y="0"/>
                </a:moveTo>
                <a:lnTo>
                  <a:pt x="10692000" y="0"/>
                </a:lnTo>
                <a:lnTo>
                  <a:pt x="10692000" y="7560000"/>
                </a:lnTo>
                <a:lnTo>
                  <a:pt x="0" y="7560000"/>
                </a:lnTo>
                <a:lnTo>
                  <a:pt x="0" y="0"/>
                </a:lnTo>
                <a:close/>
              </a:path>
            </a:pathLst>
          </a:custGeom>
          <a:blipFill>
            <a:blip r:embed="rId2"/>
            <a:stretch>
              <a:fillRect l="-1069" t="-2013" r="-1069" b="-2013"/>
            </a:stretch>
          </a:blipFill>
        </p:spPr>
      </p:sp>
      <p:sp>
        <p:nvSpPr>
          <p:cNvPr name="Freeform 3" id="3"/>
          <p:cNvSpPr/>
          <p:nvPr/>
        </p:nvSpPr>
        <p:spPr>
          <a:xfrm flipH="false" flipV="false" rot="0">
            <a:off x="7096125" y="2537308"/>
            <a:ext cx="3496438" cy="2485385"/>
          </a:xfrm>
          <a:custGeom>
            <a:avLst/>
            <a:gdLst/>
            <a:ahLst/>
            <a:cxnLst/>
            <a:rect r="r" b="b" t="t" l="l"/>
            <a:pathLst>
              <a:path h="2485385" w="3496438">
                <a:moveTo>
                  <a:pt x="0" y="0"/>
                </a:moveTo>
                <a:lnTo>
                  <a:pt x="3496438" y="0"/>
                </a:lnTo>
                <a:lnTo>
                  <a:pt x="3496438" y="2485384"/>
                </a:lnTo>
                <a:lnTo>
                  <a:pt x="0" y="2485384"/>
                </a:lnTo>
                <a:lnTo>
                  <a:pt x="0" y="0"/>
                </a:lnTo>
                <a:close/>
              </a:path>
            </a:pathLst>
          </a:custGeom>
          <a:blipFill>
            <a:blip r:embed="rId3"/>
            <a:stretch>
              <a:fillRect l="0" t="0" r="0" b="0"/>
            </a:stretch>
          </a:blipFill>
        </p:spPr>
      </p:sp>
      <p:sp>
        <p:nvSpPr>
          <p:cNvPr name="Freeform 4" id="4"/>
          <p:cNvSpPr/>
          <p:nvPr/>
        </p:nvSpPr>
        <p:spPr>
          <a:xfrm flipH="false" flipV="false" rot="0">
            <a:off x="1212090" y="6271870"/>
            <a:ext cx="1186457" cy="1186457"/>
          </a:xfrm>
          <a:custGeom>
            <a:avLst/>
            <a:gdLst/>
            <a:ahLst/>
            <a:cxnLst/>
            <a:rect r="r" b="b" t="t" l="l"/>
            <a:pathLst>
              <a:path h="1186457" w="1186457">
                <a:moveTo>
                  <a:pt x="0" y="0"/>
                </a:moveTo>
                <a:lnTo>
                  <a:pt x="1186457" y="0"/>
                </a:lnTo>
                <a:lnTo>
                  <a:pt x="1186457" y="1186457"/>
                </a:lnTo>
                <a:lnTo>
                  <a:pt x="0" y="1186457"/>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5" id="5"/>
          <p:cNvSpPr/>
          <p:nvPr/>
        </p:nvSpPr>
        <p:spPr>
          <a:xfrm flipH="false" flipV="false" rot="0">
            <a:off x="4446170" y="6033477"/>
            <a:ext cx="1799659" cy="1444227"/>
          </a:xfrm>
          <a:custGeom>
            <a:avLst/>
            <a:gdLst/>
            <a:ahLst/>
            <a:cxnLst/>
            <a:rect r="r" b="b" t="t" l="l"/>
            <a:pathLst>
              <a:path h="1444227" w="1799659">
                <a:moveTo>
                  <a:pt x="0" y="0"/>
                </a:moveTo>
                <a:lnTo>
                  <a:pt x="1799660" y="0"/>
                </a:lnTo>
                <a:lnTo>
                  <a:pt x="1799660" y="1444227"/>
                </a:lnTo>
                <a:lnTo>
                  <a:pt x="0" y="1444227"/>
                </a:lnTo>
                <a:lnTo>
                  <a:pt x="0" y="0"/>
                </a:lnTo>
                <a:close/>
              </a:path>
            </a:pathLst>
          </a:custGeom>
          <a:blipFill>
            <a:blip r:embed="rId6"/>
            <a:stretch>
              <a:fillRect l="0" t="0" r="0" b="0"/>
            </a:stretch>
          </a:blipFill>
        </p:spPr>
      </p:sp>
      <p:sp>
        <p:nvSpPr>
          <p:cNvPr name="TextBox 6" id="6"/>
          <p:cNvSpPr txBox="true"/>
          <p:nvPr/>
        </p:nvSpPr>
        <p:spPr>
          <a:xfrm rot="0">
            <a:off x="3655643" y="2873631"/>
            <a:ext cx="3380713" cy="1526540"/>
          </a:xfrm>
          <a:prstGeom prst="rect">
            <a:avLst/>
          </a:prstGeom>
        </p:spPr>
        <p:txBody>
          <a:bodyPr anchor="t" rtlCol="false" tIns="0" lIns="0" bIns="0" rIns="0">
            <a:spAutoFit/>
          </a:bodyPr>
          <a:lstStyle/>
          <a:p>
            <a:pPr algn="ctr">
              <a:lnSpc>
                <a:spcPts val="1960"/>
              </a:lnSpc>
            </a:pPr>
            <a:r>
              <a:rPr lang="en-US" sz="1400">
                <a:solidFill>
                  <a:srgbClr val="1AC5E2"/>
                </a:solidFill>
                <a:latin typeface="TTRounds-Black"/>
                <a:ea typeface="TTRounds-Black"/>
                <a:cs typeface="TTRounds-Black"/>
                <a:sym typeface="TTRounds-Black"/>
              </a:rPr>
              <a:t>Терроризм и экстремизм </a:t>
            </a:r>
            <a:r>
              <a:rPr lang="en-US" sz="1400">
                <a:solidFill>
                  <a:srgbClr val="FFFFFF"/>
                </a:solidFill>
                <a:latin typeface="TTRounds-Black"/>
                <a:ea typeface="TTRounds-Black"/>
                <a:cs typeface="TTRounds-Black"/>
                <a:sym typeface="TTRounds-Black"/>
              </a:rPr>
              <a:t>— это серьёзные угрозы, которые могут разрушить мир и безопасность в обществе. Важно понимать, что каждый из нас может внести свой вклад в борьбу с этими явлениями.</a:t>
            </a:r>
          </a:p>
        </p:txBody>
      </p:sp>
      <p:sp>
        <p:nvSpPr>
          <p:cNvPr name="TextBox 7" id="7"/>
          <p:cNvSpPr txBox="true"/>
          <p:nvPr/>
        </p:nvSpPr>
        <p:spPr>
          <a:xfrm rot="0">
            <a:off x="7221125" y="-21335"/>
            <a:ext cx="3246437" cy="2035176"/>
          </a:xfrm>
          <a:prstGeom prst="rect">
            <a:avLst/>
          </a:prstGeom>
        </p:spPr>
        <p:txBody>
          <a:bodyPr anchor="t" rtlCol="false" tIns="0" lIns="0" bIns="0" rIns="0">
            <a:spAutoFit/>
          </a:bodyPr>
          <a:lstStyle/>
          <a:p>
            <a:pPr algn="ctr">
              <a:lnSpc>
                <a:spcPts val="3909"/>
              </a:lnSpc>
            </a:pPr>
            <a:r>
              <a:rPr lang="en-US" sz="2299">
                <a:solidFill>
                  <a:srgbClr val="FF0000"/>
                </a:solidFill>
                <a:latin typeface="TTRounds-Black"/>
                <a:ea typeface="TTRounds-Black"/>
                <a:cs typeface="TTRounds-Black"/>
                <a:sym typeface="TTRounds-Black"/>
              </a:rPr>
              <a:t>ПРОТИВОДЕЙСТВИЕ ЭКСТРЕМИЗМУ И ТЕРРОРИЗМУ:</a:t>
            </a:r>
          </a:p>
          <a:p>
            <a:pPr algn="ctr">
              <a:lnSpc>
                <a:spcPts val="3909"/>
              </a:lnSpc>
            </a:pPr>
            <a:r>
              <a:rPr lang="en-US" sz="2299">
                <a:solidFill>
                  <a:srgbClr val="FF0000"/>
                </a:solidFill>
                <a:latin typeface="TTRounds-Black"/>
                <a:ea typeface="TTRounds-Black"/>
                <a:cs typeface="TTRounds-Black"/>
                <a:sym typeface="TTRounds-Black"/>
              </a:rPr>
              <a:t>НАШ ВЫБОР</a:t>
            </a:r>
          </a:p>
        </p:txBody>
      </p:sp>
      <p:sp>
        <p:nvSpPr>
          <p:cNvPr name="TextBox 8" id="8"/>
          <p:cNvSpPr txBox="true"/>
          <p:nvPr/>
        </p:nvSpPr>
        <p:spPr>
          <a:xfrm rot="0">
            <a:off x="7153987" y="5644490"/>
            <a:ext cx="3380713" cy="1159510"/>
          </a:xfrm>
          <a:prstGeom prst="rect">
            <a:avLst/>
          </a:prstGeom>
        </p:spPr>
        <p:txBody>
          <a:bodyPr anchor="t" rtlCol="false" tIns="0" lIns="0" bIns="0" rIns="0">
            <a:spAutoFit/>
          </a:bodyPr>
          <a:lstStyle/>
          <a:p>
            <a:pPr algn="ctr">
              <a:lnSpc>
                <a:spcPts val="2239"/>
              </a:lnSpc>
            </a:pPr>
            <a:r>
              <a:rPr lang="en-US" sz="1599">
                <a:solidFill>
                  <a:srgbClr val="FF3131"/>
                </a:solidFill>
                <a:latin typeface="TTRounds-Black"/>
                <a:ea typeface="TTRounds-Black"/>
                <a:cs typeface="TTRounds-Black"/>
                <a:sym typeface="TTRounds-Black"/>
              </a:rPr>
              <a:t> Этот буклет призван помочь вам узнать больше о том,</a:t>
            </a:r>
          </a:p>
          <a:p>
            <a:pPr algn="ctr">
              <a:lnSpc>
                <a:spcPts val="2239"/>
              </a:lnSpc>
            </a:pPr>
            <a:r>
              <a:rPr lang="en-US" sz="1599">
                <a:solidFill>
                  <a:srgbClr val="FF3131"/>
                </a:solidFill>
                <a:latin typeface="TTRounds-Black"/>
                <a:ea typeface="TTRounds-Black"/>
                <a:cs typeface="TTRounds-Black"/>
                <a:sym typeface="TTRounds-Black"/>
              </a:rPr>
              <a:t>как противостоять экстремизму и терроризму.</a:t>
            </a:r>
          </a:p>
        </p:txBody>
      </p:sp>
      <p:sp>
        <p:nvSpPr>
          <p:cNvPr name="TextBox 9" id="9"/>
          <p:cNvSpPr txBox="true"/>
          <p:nvPr/>
        </p:nvSpPr>
        <p:spPr>
          <a:xfrm rot="0">
            <a:off x="3655643" y="4428746"/>
            <a:ext cx="3380713" cy="1774190"/>
          </a:xfrm>
          <a:prstGeom prst="rect">
            <a:avLst/>
          </a:prstGeom>
        </p:spPr>
        <p:txBody>
          <a:bodyPr anchor="t" rtlCol="false" tIns="0" lIns="0" bIns="0" rIns="0">
            <a:spAutoFit/>
          </a:bodyPr>
          <a:lstStyle/>
          <a:p>
            <a:pPr algn="ctr">
              <a:lnSpc>
                <a:spcPts val="1960"/>
              </a:lnSpc>
            </a:pPr>
            <a:r>
              <a:rPr lang="en-US" sz="1400">
                <a:solidFill>
                  <a:srgbClr val="1AC5E2"/>
                </a:solidFill>
                <a:latin typeface="TTRounds-Black"/>
                <a:ea typeface="TTRounds-Black"/>
                <a:cs typeface="TTRounds-Black"/>
                <a:sym typeface="TTRounds-Black"/>
              </a:rPr>
              <a:t>Терроризм </a:t>
            </a:r>
            <a:r>
              <a:rPr lang="en-US" sz="1400">
                <a:solidFill>
                  <a:srgbClr val="FFFFFF"/>
                </a:solidFill>
                <a:latin typeface="TTRounds-Black"/>
                <a:ea typeface="TTRounds-Black"/>
                <a:cs typeface="TTRounds-Black"/>
                <a:sym typeface="TTRounds-Black"/>
              </a:rPr>
              <a:t>— это использование насилия или угрозы насилия для достижения политических, идеологических или религиозных целей. Террористы стремятся запугать общество и вызвать панику.</a:t>
            </a:r>
          </a:p>
        </p:txBody>
      </p:sp>
      <p:sp>
        <p:nvSpPr>
          <p:cNvPr name="TextBox 10" id="10"/>
          <p:cNvSpPr txBox="true"/>
          <p:nvPr/>
        </p:nvSpPr>
        <p:spPr>
          <a:xfrm rot="0">
            <a:off x="114962" y="9782"/>
            <a:ext cx="3380713" cy="1774190"/>
          </a:xfrm>
          <a:prstGeom prst="rect">
            <a:avLst/>
          </a:prstGeom>
        </p:spPr>
        <p:txBody>
          <a:bodyPr anchor="t" rtlCol="false" tIns="0" lIns="0" bIns="0" rIns="0">
            <a:spAutoFit/>
          </a:bodyPr>
          <a:lstStyle/>
          <a:p>
            <a:pPr algn="ctr">
              <a:lnSpc>
                <a:spcPts val="1960"/>
              </a:lnSpc>
            </a:pPr>
            <a:r>
              <a:rPr lang="en-US" sz="1400">
                <a:solidFill>
                  <a:srgbClr val="1AC5E2"/>
                </a:solidFill>
                <a:latin typeface="TTRounds-Black"/>
                <a:ea typeface="TTRounds-Black"/>
                <a:cs typeface="TTRounds-Black"/>
                <a:sym typeface="TTRounds-Black"/>
              </a:rPr>
              <a:t>Экстремизм </a:t>
            </a:r>
            <a:r>
              <a:rPr lang="en-US" sz="1400">
                <a:solidFill>
                  <a:srgbClr val="FFFFFF"/>
                </a:solidFill>
                <a:latin typeface="TTRounds-Black"/>
                <a:ea typeface="TTRounds-Black"/>
                <a:cs typeface="TTRounds-Black"/>
                <a:sym typeface="TTRounds-Black"/>
              </a:rPr>
              <a:t>— это приверженность крайним взглядам и действиям, которые могут включать насилие и нарушение закона. Экстремисты часто используют радикальные методы для достижения своих целей.</a:t>
            </a:r>
          </a:p>
        </p:txBody>
      </p:sp>
      <p:sp>
        <p:nvSpPr>
          <p:cNvPr name="TextBox 11" id="11"/>
          <p:cNvSpPr txBox="true"/>
          <p:nvPr/>
        </p:nvSpPr>
        <p:spPr>
          <a:xfrm rot="0">
            <a:off x="114962" y="1831596"/>
            <a:ext cx="3380713" cy="288290"/>
          </a:xfrm>
          <a:prstGeom prst="rect">
            <a:avLst/>
          </a:prstGeom>
        </p:spPr>
        <p:txBody>
          <a:bodyPr anchor="t" rtlCol="false" tIns="0" lIns="0" bIns="0" rIns="0">
            <a:spAutoFit/>
          </a:bodyPr>
          <a:lstStyle/>
          <a:p>
            <a:pPr algn="ctr">
              <a:lnSpc>
                <a:spcPts val="1960"/>
              </a:lnSpc>
            </a:pPr>
            <a:r>
              <a:rPr lang="en-US" sz="1400">
                <a:solidFill>
                  <a:srgbClr val="FFFFFF"/>
                </a:solidFill>
                <a:latin typeface="TTRounds-Black"/>
                <a:ea typeface="TTRounds-Black"/>
                <a:cs typeface="TTRounds-Black"/>
                <a:sym typeface="TTRounds-Black"/>
              </a:rPr>
              <a:t>Основные виды экстремизма:</a:t>
            </a:r>
          </a:p>
        </p:txBody>
      </p:sp>
      <p:sp>
        <p:nvSpPr>
          <p:cNvPr name="TextBox 12" id="12"/>
          <p:cNvSpPr txBox="true"/>
          <p:nvPr/>
        </p:nvSpPr>
        <p:spPr>
          <a:xfrm rot="0">
            <a:off x="114962" y="2168985"/>
            <a:ext cx="3380713" cy="2269490"/>
          </a:xfrm>
          <a:prstGeom prst="rect">
            <a:avLst/>
          </a:prstGeom>
        </p:spPr>
        <p:txBody>
          <a:bodyPr anchor="t" rtlCol="false" tIns="0" lIns="0" bIns="0" rIns="0">
            <a:spAutoFit/>
          </a:bodyPr>
          <a:lstStyle/>
          <a:p>
            <a:pPr algn="ctr">
              <a:lnSpc>
                <a:spcPts val="1960"/>
              </a:lnSpc>
            </a:pPr>
            <a:r>
              <a:rPr lang="en-US" sz="1400">
                <a:solidFill>
                  <a:srgbClr val="1AC5E2"/>
                </a:solidFill>
                <a:latin typeface="TTRounds-Black"/>
                <a:ea typeface="TTRounds-Black"/>
                <a:cs typeface="TTRounds-Black"/>
                <a:sym typeface="TTRounds-Black"/>
              </a:rPr>
              <a:t>Политический экстремизм.</a:t>
            </a:r>
          </a:p>
          <a:p>
            <a:pPr algn="ctr">
              <a:lnSpc>
                <a:spcPts val="1960"/>
              </a:lnSpc>
            </a:pPr>
            <a:r>
              <a:rPr lang="en-US" sz="1400">
                <a:solidFill>
                  <a:srgbClr val="FFFFFF"/>
                </a:solidFill>
                <a:latin typeface="TTRounds-Black"/>
                <a:ea typeface="TTRounds-Black"/>
                <a:cs typeface="TTRounds-Black"/>
                <a:sym typeface="TTRounds-Black"/>
              </a:rPr>
              <a:t>Этот вид экстремизма связан с радикальными политическими взглядами и действиями. Политические экстремисты могут стремиться к изменению существующего политического строя или к установлению своей власти. </a:t>
            </a:r>
          </a:p>
        </p:txBody>
      </p:sp>
      <p:sp>
        <p:nvSpPr>
          <p:cNvPr name="TextBox 13" id="13"/>
          <p:cNvSpPr txBox="true"/>
          <p:nvPr/>
        </p:nvSpPr>
        <p:spPr>
          <a:xfrm rot="0">
            <a:off x="114962" y="4486100"/>
            <a:ext cx="3380713" cy="2269490"/>
          </a:xfrm>
          <a:prstGeom prst="rect">
            <a:avLst/>
          </a:prstGeom>
        </p:spPr>
        <p:txBody>
          <a:bodyPr anchor="t" rtlCol="false" tIns="0" lIns="0" bIns="0" rIns="0">
            <a:spAutoFit/>
          </a:bodyPr>
          <a:lstStyle/>
          <a:p>
            <a:pPr algn="ctr">
              <a:lnSpc>
                <a:spcPts val="1960"/>
              </a:lnSpc>
            </a:pPr>
            <a:r>
              <a:rPr lang="en-US" sz="1400">
                <a:solidFill>
                  <a:srgbClr val="1AC5E2"/>
                </a:solidFill>
                <a:latin typeface="TTRounds-Black"/>
                <a:ea typeface="TTRounds-Black"/>
                <a:cs typeface="TTRounds-Black"/>
                <a:sym typeface="TTRounds-Black"/>
              </a:rPr>
              <a:t>Религиозный экстремизм.</a:t>
            </a:r>
          </a:p>
          <a:p>
            <a:pPr algn="ctr">
              <a:lnSpc>
                <a:spcPts val="1960"/>
              </a:lnSpc>
            </a:pPr>
            <a:r>
              <a:rPr lang="en-US" sz="1400">
                <a:solidFill>
                  <a:srgbClr val="FFFFFF"/>
                </a:solidFill>
                <a:latin typeface="TTRounds-Black"/>
                <a:ea typeface="TTRounds-Black"/>
                <a:cs typeface="TTRounds-Black"/>
                <a:sym typeface="TTRounds-Black"/>
              </a:rPr>
              <a:t>Религиозный экстремизм связан с радикальными религиозными взглядами и действиями. Религиозные экстремисты могут стремиться к установлению своего религиозного порядка или к навязыванию своих религиозных убеждений другим. </a:t>
            </a:r>
          </a:p>
        </p:txBody>
      </p:sp>
      <p:sp>
        <p:nvSpPr>
          <p:cNvPr name="TextBox 14" id="14"/>
          <p:cNvSpPr txBox="true"/>
          <p:nvPr/>
        </p:nvSpPr>
        <p:spPr>
          <a:xfrm rot="0">
            <a:off x="3655643" y="11051"/>
            <a:ext cx="3380713" cy="1278890"/>
          </a:xfrm>
          <a:prstGeom prst="rect">
            <a:avLst/>
          </a:prstGeom>
        </p:spPr>
        <p:txBody>
          <a:bodyPr anchor="t" rtlCol="false" tIns="0" lIns="0" bIns="0" rIns="0">
            <a:spAutoFit/>
          </a:bodyPr>
          <a:lstStyle/>
          <a:p>
            <a:pPr algn="ctr">
              <a:lnSpc>
                <a:spcPts val="1960"/>
              </a:lnSpc>
            </a:pPr>
            <a:r>
              <a:rPr lang="en-US" sz="1400">
                <a:solidFill>
                  <a:srgbClr val="1AC5E2"/>
                </a:solidFill>
                <a:latin typeface="TTRounds-Black"/>
                <a:ea typeface="TTRounds-Black"/>
                <a:cs typeface="TTRounds-Black"/>
                <a:sym typeface="TTRounds-Black"/>
              </a:rPr>
              <a:t>Экономический экстремизм</a:t>
            </a:r>
            <a:r>
              <a:rPr lang="en-US" sz="1400">
                <a:solidFill>
                  <a:srgbClr val="29AAD6"/>
                </a:solidFill>
                <a:latin typeface="TTRounds-Black"/>
                <a:ea typeface="TTRounds-Black"/>
                <a:cs typeface="TTRounds-Black"/>
                <a:sym typeface="TTRounds-Black"/>
              </a:rPr>
              <a:t> </a:t>
            </a:r>
            <a:r>
              <a:rPr lang="en-US" sz="1400">
                <a:solidFill>
                  <a:srgbClr val="FFFFFF"/>
                </a:solidFill>
                <a:latin typeface="TTRounds-Black"/>
                <a:ea typeface="TTRounds-Black"/>
                <a:cs typeface="TTRounds-Black"/>
                <a:sym typeface="TTRounds-Black"/>
              </a:rPr>
              <a:t>связан с радикальными взглядами на экономические вопросы и действия, направленные на изменение экономической системы. </a:t>
            </a:r>
          </a:p>
        </p:txBody>
      </p:sp>
      <p:sp>
        <p:nvSpPr>
          <p:cNvPr name="TextBox 15" id="15"/>
          <p:cNvSpPr txBox="true"/>
          <p:nvPr/>
        </p:nvSpPr>
        <p:spPr>
          <a:xfrm rot="0">
            <a:off x="3655643" y="1318516"/>
            <a:ext cx="3380713" cy="1526540"/>
          </a:xfrm>
          <a:prstGeom prst="rect">
            <a:avLst/>
          </a:prstGeom>
        </p:spPr>
        <p:txBody>
          <a:bodyPr anchor="t" rtlCol="false" tIns="0" lIns="0" bIns="0" rIns="0">
            <a:spAutoFit/>
          </a:bodyPr>
          <a:lstStyle/>
          <a:p>
            <a:pPr algn="ctr">
              <a:lnSpc>
                <a:spcPts val="1960"/>
              </a:lnSpc>
            </a:pPr>
            <a:r>
              <a:rPr lang="en-US" sz="1400">
                <a:solidFill>
                  <a:srgbClr val="1AC5E2"/>
                </a:solidFill>
                <a:latin typeface="TTRounds-Black"/>
                <a:ea typeface="TTRounds-Black"/>
                <a:cs typeface="TTRounds-Black"/>
                <a:sym typeface="TTRounds-Black"/>
              </a:rPr>
              <a:t>Этнический экстремизм </a:t>
            </a:r>
            <a:r>
              <a:rPr lang="en-US" sz="1400">
                <a:solidFill>
                  <a:srgbClr val="FFFFFF"/>
                </a:solidFill>
                <a:latin typeface="TTRounds-Black"/>
                <a:ea typeface="TTRounds-Black"/>
                <a:cs typeface="TTRounds-Black"/>
                <a:sym typeface="TTRounds-Black"/>
              </a:rPr>
              <a:t>связан с радикальными взглядами на этническую принадлежность и действия, направленные на защиту или продвижение интересов определенной этнической группы.</a:t>
            </a:r>
          </a:p>
        </p:txBody>
      </p:sp>
    </p:spTree>
  </p:cSld>
  <p:clrMapOvr>
    <a:masterClrMapping/>
  </p:clrMapOvr>
</p:sld>
</file>

<file path=ppt/slides/slide2.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0" y="0"/>
            <a:ext cx="10692000" cy="7560000"/>
          </a:xfrm>
          <a:custGeom>
            <a:avLst/>
            <a:gdLst/>
            <a:ahLst/>
            <a:cxnLst/>
            <a:rect r="r" b="b" t="t" l="l"/>
            <a:pathLst>
              <a:path h="7560000" w="10692000">
                <a:moveTo>
                  <a:pt x="0" y="0"/>
                </a:moveTo>
                <a:lnTo>
                  <a:pt x="10692000" y="0"/>
                </a:lnTo>
                <a:lnTo>
                  <a:pt x="10692000" y="7560000"/>
                </a:lnTo>
                <a:lnTo>
                  <a:pt x="0" y="7560000"/>
                </a:lnTo>
                <a:lnTo>
                  <a:pt x="0" y="0"/>
                </a:lnTo>
                <a:close/>
              </a:path>
            </a:pathLst>
          </a:custGeom>
          <a:blipFill>
            <a:blip r:embed="rId2"/>
            <a:stretch>
              <a:fillRect l="-1069" t="-2013" r="-1069" b="-2013"/>
            </a:stretch>
          </a:blipFill>
        </p:spPr>
      </p:sp>
      <p:sp>
        <p:nvSpPr>
          <p:cNvPr name="Freeform 3" id="3"/>
          <p:cNvSpPr/>
          <p:nvPr/>
        </p:nvSpPr>
        <p:spPr>
          <a:xfrm flipH="false" flipV="false" rot="0">
            <a:off x="251061" y="5050797"/>
            <a:ext cx="669266" cy="775961"/>
          </a:xfrm>
          <a:custGeom>
            <a:avLst/>
            <a:gdLst/>
            <a:ahLst/>
            <a:cxnLst/>
            <a:rect r="r" b="b" t="t" l="l"/>
            <a:pathLst>
              <a:path h="775961" w="669266">
                <a:moveTo>
                  <a:pt x="0" y="0"/>
                </a:moveTo>
                <a:lnTo>
                  <a:pt x="669267" y="0"/>
                </a:lnTo>
                <a:lnTo>
                  <a:pt x="669267" y="775961"/>
                </a:lnTo>
                <a:lnTo>
                  <a:pt x="0" y="775961"/>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TextBox 4" id="4"/>
          <p:cNvSpPr txBox="true"/>
          <p:nvPr/>
        </p:nvSpPr>
        <p:spPr>
          <a:xfrm rot="0">
            <a:off x="3655643" y="603078"/>
            <a:ext cx="3380713" cy="6727190"/>
          </a:xfrm>
          <a:prstGeom prst="rect">
            <a:avLst/>
          </a:prstGeom>
        </p:spPr>
        <p:txBody>
          <a:bodyPr anchor="t" rtlCol="false" tIns="0" lIns="0" bIns="0" rIns="0">
            <a:spAutoFit/>
          </a:bodyPr>
          <a:lstStyle/>
          <a:p>
            <a:pPr algn="ctr">
              <a:lnSpc>
                <a:spcPts val="1960"/>
              </a:lnSpc>
            </a:pPr>
            <a:r>
              <a:rPr lang="en-US" sz="1400">
                <a:solidFill>
                  <a:srgbClr val="FEFEFE"/>
                </a:solidFill>
                <a:latin typeface="TTRounds-Black"/>
                <a:ea typeface="TTRounds-Black"/>
                <a:cs typeface="TTRounds-Black"/>
                <a:sym typeface="TTRounds-Black"/>
              </a:rPr>
              <a:t>Узнавайте больше о терроризме и экстремизме, их причинах и последствиях. Это поможет лучше понимать природу этих явлений и их влияние на общество.</a:t>
            </a:r>
          </a:p>
          <a:p>
            <a:pPr algn="ctr">
              <a:lnSpc>
                <a:spcPts val="1960"/>
              </a:lnSpc>
            </a:pPr>
          </a:p>
          <a:p>
            <a:pPr algn="ctr">
              <a:lnSpc>
                <a:spcPts val="1960"/>
              </a:lnSpc>
            </a:pPr>
            <a:r>
              <a:rPr lang="en-US" sz="1400">
                <a:solidFill>
                  <a:srgbClr val="FFFFFF"/>
                </a:solidFill>
                <a:latin typeface="TTRounds-Black"/>
                <a:ea typeface="TTRounds-Black"/>
                <a:cs typeface="TTRounds-Black"/>
                <a:sym typeface="TTRounds-Black"/>
              </a:rPr>
              <a:t>Воспи</a:t>
            </a:r>
            <a:r>
              <a:rPr lang="en-US" sz="1400">
                <a:solidFill>
                  <a:srgbClr val="FEFEFE"/>
                </a:solidFill>
                <a:latin typeface="TTRounds-Black"/>
                <a:ea typeface="TTRounds-Black"/>
                <a:cs typeface="TTRounds-Black"/>
                <a:sym typeface="TTRounds-Black"/>
              </a:rPr>
              <a:t>тывайте в себе и окружающих уважение к другим культурам, религиям и национальностям. Это способствует формированию толерантного общества.</a:t>
            </a:r>
          </a:p>
          <a:p>
            <a:pPr algn="ctr">
              <a:lnSpc>
                <a:spcPts val="1960"/>
              </a:lnSpc>
            </a:pPr>
          </a:p>
          <a:p>
            <a:pPr algn="ctr">
              <a:lnSpc>
                <a:spcPts val="1960"/>
              </a:lnSpc>
            </a:pPr>
            <a:r>
              <a:rPr lang="en-US" sz="1400">
                <a:solidFill>
                  <a:srgbClr val="FFFFFF"/>
                </a:solidFill>
                <a:latin typeface="TTRounds-Black"/>
                <a:ea typeface="TTRounds-Black"/>
                <a:cs typeface="TTRounds-Black"/>
                <a:sym typeface="TTRounds-Black"/>
              </a:rPr>
              <a:t>Обращайте внимание на подозрительные действия или поведение людей, которые могут быть связаны с терроризмом или экстремизмом.</a:t>
            </a:r>
          </a:p>
          <a:p>
            <a:pPr algn="ctr">
              <a:lnSpc>
                <a:spcPts val="1960"/>
              </a:lnSpc>
            </a:pPr>
          </a:p>
          <a:p>
            <a:pPr algn="ctr">
              <a:lnSpc>
                <a:spcPts val="1960"/>
              </a:lnSpc>
            </a:pPr>
            <a:r>
              <a:rPr lang="en-US" sz="1400">
                <a:solidFill>
                  <a:srgbClr val="FFFFFF"/>
                </a:solidFill>
                <a:latin typeface="TTRounds-Black"/>
                <a:ea typeface="TTRounds-Black"/>
                <a:cs typeface="TTRounds-Black"/>
                <a:sym typeface="TTRounds-Black"/>
              </a:rPr>
              <a:t>Если вы заметили что-то подозрительное, немедленно сообщите об этом в полицию или другие компетентные органы.</a:t>
            </a:r>
          </a:p>
          <a:p>
            <a:pPr algn="ctr">
              <a:lnSpc>
                <a:spcPts val="1960"/>
              </a:lnSpc>
            </a:pPr>
          </a:p>
          <a:p>
            <a:pPr algn="ctr">
              <a:lnSpc>
                <a:spcPts val="1960"/>
              </a:lnSpc>
            </a:pPr>
            <a:r>
              <a:rPr lang="en-US" sz="1400">
                <a:solidFill>
                  <a:srgbClr val="FFFFFF"/>
                </a:solidFill>
                <a:latin typeface="TTRounds-Black"/>
                <a:ea typeface="TTRounds-Black"/>
                <a:cs typeface="TTRounds-Black"/>
                <a:sym typeface="TTRounds-Black"/>
              </a:rPr>
              <a:t>Следуйте рекомендациям по безопасности в общественных местах, на транспорте и в других потенциально уязвимых зонах.</a:t>
            </a:r>
          </a:p>
        </p:txBody>
      </p:sp>
      <p:sp>
        <p:nvSpPr>
          <p:cNvPr name="Freeform 5" id="5"/>
          <p:cNvSpPr/>
          <p:nvPr/>
        </p:nvSpPr>
        <p:spPr>
          <a:xfrm flipH="false" flipV="false" rot="0">
            <a:off x="6661742" y="1619032"/>
            <a:ext cx="458560" cy="458560"/>
          </a:xfrm>
          <a:custGeom>
            <a:avLst/>
            <a:gdLst/>
            <a:ahLst/>
            <a:cxnLst/>
            <a:rect r="r" b="b" t="t" l="l"/>
            <a:pathLst>
              <a:path h="458560" w="458560">
                <a:moveTo>
                  <a:pt x="0" y="0"/>
                </a:moveTo>
                <a:lnTo>
                  <a:pt x="458560" y="0"/>
                </a:lnTo>
                <a:lnTo>
                  <a:pt x="458560" y="458560"/>
                </a:lnTo>
                <a:lnTo>
                  <a:pt x="0" y="458560"/>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TextBox 6" id="6"/>
          <p:cNvSpPr txBox="true"/>
          <p:nvPr/>
        </p:nvSpPr>
        <p:spPr>
          <a:xfrm rot="0">
            <a:off x="114962" y="56342"/>
            <a:ext cx="3380713" cy="3507740"/>
          </a:xfrm>
          <a:prstGeom prst="rect">
            <a:avLst/>
          </a:prstGeom>
        </p:spPr>
        <p:txBody>
          <a:bodyPr anchor="t" rtlCol="false" tIns="0" lIns="0" bIns="0" rIns="0">
            <a:spAutoFit/>
          </a:bodyPr>
          <a:lstStyle/>
          <a:p>
            <a:pPr algn="ctr">
              <a:lnSpc>
                <a:spcPts val="1960"/>
              </a:lnSpc>
            </a:pPr>
            <a:r>
              <a:rPr lang="en-US" sz="1400">
                <a:solidFill>
                  <a:srgbClr val="1AC5E2"/>
                </a:solidFill>
                <a:latin typeface="TTRounds-Black"/>
                <a:ea typeface="TTRounds-Black"/>
                <a:cs typeface="TTRounds-Black"/>
                <a:sym typeface="TTRounds-Black"/>
              </a:rPr>
              <a:t>Экстремистская организация </a:t>
            </a:r>
            <a:r>
              <a:rPr lang="en-US" sz="1400">
                <a:solidFill>
                  <a:srgbClr val="FFFFFF"/>
                </a:solidFill>
                <a:latin typeface="TTRounds-Black"/>
                <a:ea typeface="TTRounds-Black"/>
                <a:cs typeface="TTRounds-Black"/>
                <a:sym typeface="TTRounds-Black"/>
              </a:rPr>
              <a:t>— это группа или объединение людей, которые придерживаются радикальных взглядов и используют насильственные или незаконные методы для достижения своих целей. Такие организации могут быть направлены на изменение существующего политического строя, установление своего порядка или навязывание своих убеждений другим. Они часто нарушают закон и могут представлять угрозу для общества и государства.</a:t>
            </a:r>
          </a:p>
        </p:txBody>
      </p:sp>
      <p:sp>
        <p:nvSpPr>
          <p:cNvPr name="TextBox 7" id="7"/>
          <p:cNvSpPr txBox="true"/>
          <p:nvPr/>
        </p:nvSpPr>
        <p:spPr>
          <a:xfrm rot="0">
            <a:off x="114962" y="3629667"/>
            <a:ext cx="3380713" cy="2021840"/>
          </a:xfrm>
          <a:prstGeom prst="rect">
            <a:avLst/>
          </a:prstGeom>
        </p:spPr>
        <p:txBody>
          <a:bodyPr anchor="t" rtlCol="false" tIns="0" lIns="0" bIns="0" rIns="0">
            <a:spAutoFit/>
          </a:bodyPr>
          <a:lstStyle/>
          <a:p>
            <a:pPr algn="ctr">
              <a:lnSpc>
                <a:spcPts val="1960"/>
              </a:lnSpc>
            </a:pPr>
            <a:r>
              <a:rPr lang="en-US" sz="1400">
                <a:solidFill>
                  <a:srgbClr val="1AC5E2"/>
                </a:solidFill>
                <a:latin typeface="TTRounds-Black"/>
                <a:ea typeface="TTRounds-Black"/>
                <a:cs typeface="TTRounds-Black"/>
                <a:sym typeface="TTRounds-Black"/>
              </a:rPr>
              <a:t>В Российской Федерации</a:t>
            </a:r>
          </a:p>
          <a:p>
            <a:pPr algn="ctr">
              <a:lnSpc>
                <a:spcPts val="1960"/>
              </a:lnSpc>
            </a:pPr>
            <a:r>
              <a:rPr lang="en-US" sz="1400">
                <a:solidFill>
                  <a:srgbClr val="FF0000"/>
                </a:solidFill>
                <a:latin typeface="TTRounds-Black"/>
                <a:ea typeface="TTRounds-Black"/>
                <a:cs typeface="TTRounds-Black"/>
                <a:sym typeface="TTRounds-Black"/>
              </a:rPr>
              <a:t>ЗАПРЕЩАЕТСЯ </a:t>
            </a:r>
            <a:r>
              <a:rPr lang="en-US" sz="1400">
                <a:solidFill>
                  <a:srgbClr val="FFFFFF"/>
                </a:solidFill>
                <a:latin typeface="TTRounds-Black"/>
                <a:ea typeface="TTRounds-Black"/>
                <a:cs typeface="TTRounds-Black"/>
                <a:sym typeface="TTRounds-Black"/>
              </a:rPr>
              <a:t>создание и деятельность общественных и религиозных объединений, иных организаций, цели или действия которых направлены на осуществление экстремистской деятельности.</a:t>
            </a:r>
          </a:p>
        </p:txBody>
      </p:sp>
      <p:sp>
        <p:nvSpPr>
          <p:cNvPr name="TextBox 8" id="8"/>
          <p:cNvSpPr txBox="true"/>
          <p:nvPr/>
        </p:nvSpPr>
        <p:spPr>
          <a:xfrm rot="0">
            <a:off x="3655643" y="58522"/>
            <a:ext cx="3380713" cy="535940"/>
          </a:xfrm>
          <a:prstGeom prst="rect">
            <a:avLst/>
          </a:prstGeom>
        </p:spPr>
        <p:txBody>
          <a:bodyPr anchor="t" rtlCol="false" tIns="0" lIns="0" bIns="0" rIns="0">
            <a:spAutoFit/>
          </a:bodyPr>
          <a:lstStyle/>
          <a:p>
            <a:pPr algn="ctr">
              <a:lnSpc>
                <a:spcPts val="1960"/>
              </a:lnSpc>
            </a:pPr>
            <a:r>
              <a:rPr lang="en-US" sz="1400">
                <a:solidFill>
                  <a:srgbClr val="ED3237"/>
                </a:solidFill>
                <a:latin typeface="TTRounds-Black"/>
                <a:ea typeface="TTRounds-Black"/>
                <a:cs typeface="TTRounds-Black"/>
                <a:sym typeface="TTRounds-Black"/>
              </a:rPr>
              <a:t>Как противостоять терроризму и экстремизму ?</a:t>
            </a:r>
          </a:p>
        </p:txBody>
      </p:sp>
      <p:sp>
        <p:nvSpPr>
          <p:cNvPr name="TextBox 9" id="9"/>
          <p:cNvSpPr txBox="true"/>
          <p:nvPr/>
        </p:nvSpPr>
        <p:spPr>
          <a:xfrm rot="0">
            <a:off x="7200900" y="58522"/>
            <a:ext cx="3380713" cy="783590"/>
          </a:xfrm>
          <a:prstGeom prst="rect">
            <a:avLst/>
          </a:prstGeom>
        </p:spPr>
        <p:txBody>
          <a:bodyPr anchor="t" rtlCol="false" tIns="0" lIns="0" bIns="0" rIns="0">
            <a:spAutoFit/>
          </a:bodyPr>
          <a:lstStyle/>
          <a:p>
            <a:pPr algn="ctr">
              <a:lnSpc>
                <a:spcPts val="1960"/>
              </a:lnSpc>
            </a:pPr>
            <a:r>
              <a:rPr lang="en-US" sz="1400">
                <a:solidFill>
                  <a:srgbClr val="ED3237"/>
                </a:solidFill>
                <a:latin typeface="TTRounds-Black"/>
                <a:ea typeface="TTRounds-Black"/>
                <a:cs typeface="TTRounds-Black"/>
                <a:sym typeface="TTRounds-Black"/>
              </a:rPr>
              <a:t>Как оградить себя и близких от экстремистской и террористической пропаганды ?</a:t>
            </a:r>
          </a:p>
        </p:txBody>
      </p:sp>
      <p:sp>
        <p:nvSpPr>
          <p:cNvPr name="TextBox 10" id="10"/>
          <p:cNvSpPr txBox="true"/>
          <p:nvPr/>
        </p:nvSpPr>
        <p:spPr>
          <a:xfrm rot="0">
            <a:off x="7200900" y="833118"/>
            <a:ext cx="3380713" cy="4993640"/>
          </a:xfrm>
          <a:prstGeom prst="rect">
            <a:avLst/>
          </a:prstGeom>
        </p:spPr>
        <p:txBody>
          <a:bodyPr anchor="t" rtlCol="false" tIns="0" lIns="0" bIns="0" rIns="0">
            <a:spAutoFit/>
          </a:bodyPr>
          <a:lstStyle/>
          <a:p>
            <a:pPr algn="ctr">
              <a:lnSpc>
                <a:spcPts val="1960"/>
              </a:lnSpc>
            </a:pPr>
            <a:r>
              <a:rPr lang="en-US" sz="1400">
                <a:solidFill>
                  <a:srgbClr val="FEFEFE"/>
                </a:solidFill>
                <a:latin typeface="TTRounds-Black"/>
                <a:ea typeface="TTRounds-Black"/>
                <a:cs typeface="TTRounds-Black"/>
                <a:sym typeface="TTRounds-Black"/>
              </a:rPr>
              <a:t>Развивайте навыки критического мышления, чтобы уметь анализировать информацию и не подд</a:t>
            </a:r>
            <a:r>
              <a:rPr lang="en-US" sz="1400">
                <a:solidFill>
                  <a:srgbClr val="FEFEFE"/>
                </a:solidFill>
                <a:latin typeface="TTRounds-Black"/>
                <a:ea typeface="TTRounds-Black"/>
                <a:cs typeface="TTRounds-Black"/>
                <a:sym typeface="TTRounds-Black"/>
              </a:rPr>
              <a:t>аваться радикальным идеям. Проверяйте источники информации и не доверяйте непроверенным данным.</a:t>
            </a:r>
          </a:p>
          <a:p>
            <a:pPr algn="ctr">
              <a:lnSpc>
                <a:spcPts val="1960"/>
              </a:lnSpc>
            </a:pPr>
            <a:r>
              <a:rPr lang="en-US" sz="1400">
                <a:solidFill>
                  <a:srgbClr val="FFFFFF"/>
                </a:solidFill>
                <a:latin typeface="TTRounds-Black"/>
                <a:ea typeface="TTRounds-Black"/>
                <a:cs typeface="TTRounds-Black"/>
                <a:sym typeface="TTRounds-Black"/>
              </a:rPr>
              <a:t>Ограничьте доступ к информации из непроверенных или радикальных источников. </a:t>
            </a:r>
          </a:p>
          <a:p>
            <a:pPr algn="ctr">
              <a:lnSpc>
                <a:spcPts val="1960"/>
              </a:lnSpc>
            </a:pPr>
          </a:p>
          <a:p>
            <a:pPr algn="ctr">
              <a:lnSpc>
                <a:spcPts val="1960"/>
              </a:lnSpc>
            </a:pPr>
            <a:r>
              <a:rPr lang="en-US" sz="1400">
                <a:solidFill>
                  <a:srgbClr val="FFFFFF"/>
                </a:solidFill>
                <a:latin typeface="TTRounds-Black"/>
                <a:ea typeface="TTRounds-Black"/>
                <a:cs typeface="TTRounds-Black"/>
                <a:sym typeface="TTRounds-Black"/>
              </a:rPr>
              <a:t>Регулярно обсуждайте с близкими вопросы безопасности, терроризма и экстремизма. Объясняйте им, почему важно избегать радикальных идей и пропаганды.</a:t>
            </a:r>
          </a:p>
          <a:p>
            <a:pPr algn="ctr">
              <a:lnSpc>
                <a:spcPts val="1960"/>
              </a:lnSpc>
            </a:pPr>
          </a:p>
          <a:p>
            <a:pPr algn="ctr">
              <a:lnSpc>
                <a:spcPts val="1960"/>
              </a:lnSpc>
            </a:pPr>
            <a:r>
              <a:rPr lang="en-US" sz="1400">
                <a:solidFill>
                  <a:srgbClr val="FFFFFF"/>
                </a:solidFill>
                <a:latin typeface="TTRounds-Black"/>
                <a:ea typeface="TTRounds-Black"/>
                <a:cs typeface="TTRounds-Black"/>
                <a:sym typeface="TTRounds-Black"/>
              </a:rPr>
              <a:t>Воспитывайте в себе и окружающих уважение к другим культурам, религиям и национальностям.</a:t>
            </a:r>
          </a:p>
        </p:txBody>
      </p:sp>
      <p:sp>
        <p:nvSpPr>
          <p:cNvPr name="TextBox 11" id="11"/>
          <p:cNvSpPr txBox="true"/>
          <p:nvPr/>
        </p:nvSpPr>
        <p:spPr>
          <a:xfrm rot="0">
            <a:off x="7200900" y="6051378"/>
            <a:ext cx="3380713" cy="1278890"/>
          </a:xfrm>
          <a:prstGeom prst="rect">
            <a:avLst/>
          </a:prstGeom>
        </p:spPr>
        <p:txBody>
          <a:bodyPr anchor="t" rtlCol="false" tIns="0" lIns="0" bIns="0" rIns="0">
            <a:spAutoFit/>
          </a:bodyPr>
          <a:lstStyle/>
          <a:p>
            <a:pPr algn="ctr">
              <a:lnSpc>
                <a:spcPts val="1960"/>
              </a:lnSpc>
            </a:pPr>
            <a:r>
              <a:rPr lang="en-US" sz="1400">
                <a:solidFill>
                  <a:srgbClr val="ED3237"/>
                </a:solidFill>
                <a:latin typeface="TTRounds-Black"/>
                <a:ea typeface="TTRounds-Black"/>
                <a:cs typeface="TTRounds-Black"/>
                <a:sym typeface="TTRounds-Black"/>
              </a:rPr>
              <a:t>Помните, что РОССИЯ - это многонациональное государство.</a:t>
            </a:r>
          </a:p>
          <a:p>
            <a:pPr algn="ctr">
              <a:lnSpc>
                <a:spcPts val="1960"/>
              </a:lnSpc>
            </a:pPr>
            <a:r>
              <a:rPr lang="en-US" sz="1400">
                <a:solidFill>
                  <a:srgbClr val="ED3237"/>
                </a:solidFill>
                <a:latin typeface="TTRounds-Black"/>
                <a:ea typeface="TTRounds-Black"/>
                <a:cs typeface="TTRounds-Black"/>
                <a:sym typeface="TTRounds-Black"/>
              </a:rPr>
              <a:t>Будьте толерантны к представителям других культур, национальностей, религий.</a:t>
            </a:r>
          </a:p>
        </p:txBody>
      </p:sp>
      <p:sp>
        <p:nvSpPr>
          <p:cNvPr name="TextBox 12" id="12"/>
          <p:cNvSpPr txBox="true"/>
          <p:nvPr/>
        </p:nvSpPr>
        <p:spPr>
          <a:xfrm rot="0">
            <a:off x="114962" y="5803728"/>
            <a:ext cx="3380713" cy="1526540"/>
          </a:xfrm>
          <a:prstGeom prst="rect">
            <a:avLst/>
          </a:prstGeom>
        </p:spPr>
        <p:txBody>
          <a:bodyPr anchor="t" rtlCol="false" tIns="0" lIns="0" bIns="0" rIns="0">
            <a:spAutoFit/>
          </a:bodyPr>
          <a:lstStyle/>
          <a:p>
            <a:pPr algn="ctr">
              <a:lnSpc>
                <a:spcPts val="1960"/>
              </a:lnSpc>
            </a:pPr>
            <a:r>
              <a:rPr lang="en-US" sz="1400">
                <a:solidFill>
                  <a:srgbClr val="ED3237"/>
                </a:solidFill>
                <a:latin typeface="TTRounds-Black"/>
                <a:ea typeface="TTRounds-Black"/>
                <a:cs typeface="TTRounds-Black"/>
                <a:sym typeface="TTRounds-Black"/>
              </a:rPr>
              <a:t>Важно быть бдительными, критически оценивать информацию и поддерживать открытые и доверительные отношения с близкими. Вместе мы можем сделать мир безопаснее и лучше.</a:t>
            </a:r>
          </a:p>
        </p:txBody>
      </p:sp>
      <p:sp>
        <p:nvSpPr>
          <p:cNvPr name="Freeform 13" id="13"/>
          <p:cNvSpPr/>
          <p:nvPr/>
        </p:nvSpPr>
        <p:spPr>
          <a:xfrm flipH="false" flipV="false" rot="0">
            <a:off x="3831334" y="4678687"/>
            <a:ext cx="458560" cy="458560"/>
          </a:xfrm>
          <a:custGeom>
            <a:avLst/>
            <a:gdLst/>
            <a:ahLst/>
            <a:cxnLst/>
            <a:rect r="r" b="b" t="t" l="l"/>
            <a:pathLst>
              <a:path h="458560" w="458560">
                <a:moveTo>
                  <a:pt x="0" y="0"/>
                </a:moveTo>
                <a:lnTo>
                  <a:pt x="458560" y="0"/>
                </a:lnTo>
                <a:lnTo>
                  <a:pt x="458560" y="458559"/>
                </a:lnTo>
                <a:lnTo>
                  <a:pt x="0" y="458559"/>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DAGrcGaddSQ</dc:identifier>
  <dcterms:modified xsi:type="dcterms:W3CDTF">2011-08-01T06:04:30Z</dcterms:modified>
  <cp:revision>1</cp:revision>
  <dc:title>Буклет экстремизм и терроризм</dc:title>
</cp:coreProperties>
</file>