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2412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6AE3F-ACA3-4F8D-9B9A-7F0618F8311E}" type="datetimeFigureOut">
              <a:rPr lang="ru-RU" smtClean="0"/>
              <a:t>06.08.2025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0DD04-EB0C-4E9A-85E4-61AF3B7AF2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8557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6AE3F-ACA3-4F8D-9B9A-7F0618F8311E}" type="datetimeFigureOut">
              <a:rPr lang="ru-RU" smtClean="0"/>
              <a:t>06.08.2025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0DD04-EB0C-4E9A-85E4-61AF3B7AF2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980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6AE3F-ACA3-4F8D-9B9A-7F0618F8311E}" type="datetimeFigureOut">
              <a:rPr lang="ru-RU" smtClean="0"/>
              <a:t>06.08.2025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0DD04-EB0C-4E9A-85E4-61AF3B7AF2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607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6AE3F-ACA3-4F8D-9B9A-7F0618F8311E}" type="datetimeFigureOut">
              <a:rPr lang="ru-RU" smtClean="0"/>
              <a:t>06.08.2025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0DD04-EB0C-4E9A-85E4-61AF3B7AF2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561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6AE3F-ACA3-4F8D-9B9A-7F0618F8311E}" type="datetimeFigureOut">
              <a:rPr lang="ru-RU" smtClean="0"/>
              <a:t>06.08.2025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0DD04-EB0C-4E9A-85E4-61AF3B7AF2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758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6AE3F-ACA3-4F8D-9B9A-7F0618F8311E}" type="datetimeFigureOut">
              <a:rPr lang="ru-RU" smtClean="0"/>
              <a:t>06.08.2025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0DD04-EB0C-4E9A-85E4-61AF3B7AF2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80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6AE3F-ACA3-4F8D-9B9A-7F0618F8311E}" type="datetimeFigureOut">
              <a:rPr lang="ru-RU" smtClean="0"/>
              <a:t>06.08.2025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0DD04-EB0C-4E9A-85E4-61AF3B7AF2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690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6AE3F-ACA3-4F8D-9B9A-7F0618F8311E}" type="datetimeFigureOut">
              <a:rPr lang="ru-RU" smtClean="0"/>
              <a:t>06.08.2025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0DD04-EB0C-4E9A-85E4-61AF3B7AF2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32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6AE3F-ACA3-4F8D-9B9A-7F0618F8311E}" type="datetimeFigureOut">
              <a:rPr lang="ru-RU" smtClean="0"/>
              <a:t>06.08.2025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0DD04-EB0C-4E9A-85E4-61AF3B7AF2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887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6AE3F-ACA3-4F8D-9B9A-7F0618F8311E}" type="datetimeFigureOut">
              <a:rPr lang="ru-RU" smtClean="0"/>
              <a:t>06.08.2025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0DD04-EB0C-4E9A-85E4-61AF3B7AF2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056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6AE3F-ACA3-4F8D-9B9A-7F0618F8311E}" type="datetimeFigureOut">
              <a:rPr lang="ru-RU" smtClean="0"/>
              <a:t>06.08.2025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0DD04-EB0C-4E9A-85E4-61AF3B7AF2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223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6AE3F-ACA3-4F8D-9B9A-7F0618F8311E}" type="datetimeFigureOut">
              <a:rPr lang="ru-RU" smtClean="0"/>
              <a:t>06.08.2025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0DD04-EB0C-4E9A-85E4-61AF3B7AF2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78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E018B1-DE57-4B71-BDF2-571E44B68F35}"/>
              </a:ext>
            </a:extLst>
          </p:cNvPr>
          <p:cNvSpPr txBox="1"/>
          <p:nvPr/>
        </p:nvSpPr>
        <p:spPr>
          <a:xfrm>
            <a:off x="594359" y="755570"/>
            <a:ext cx="603504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пешехода «Безопасное поведение на дороге»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Отряды ЮИД и ЮПИД напоминают: безопасность — в твоих руках!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Переходи дорогу правильно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Переходи улицу только по пешеходному переходу.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регулируемом переходе иди только на зелёный сигнал светофора.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тем как переходить, остановись, посмотри налево, направо, ещё раз налево.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Убедись, что водитель тебя увидел и пропускает.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Не отвлекайся на проезжей части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пользуйся телефоном или наушниками, переходя дорогу.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Убирай гаджеты — внимание должно быть на дороге!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Ходи по тротуару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Двигайся по правой стороне тротуара.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отсутствии тротуара иди по обочине навстречу движению транспорта.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В тёмное время суток — будь заметным!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Носи светоотражающие элементы на одежде, рюкзаке, обуви.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поможет водителям заметить тебя заранее.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Будь примером!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Соблюдай правила сам и помогай другим: младшим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детям, пожилым людям.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Рассказывай друзьям о важности правил дорожного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движения.</a:t>
            </a: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Помни: соблюдение правил — залог твоей жизни и здоровья!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A98223-D22C-4752-AB97-FF29CBA8F818}"/>
              </a:ext>
            </a:extLst>
          </p:cNvPr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8900000" scaled="1"/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C061581-3F0A-43CD-9CE9-011B1CEDB21F}"/>
              </a:ext>
            </a:extLst>
          </p:cNvPr>
          <p:cNvSpPr/>
          <p:nvPr/>
        </p:nvSpPr>
        <p:spPr>
          <a:xfrm>
            <a:off x="411479" y="385354"/>
            <a:ext cx="6035040" cy="8373292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0" i="0" dirty="0">
              <a:solidFill>
                <a:srgbClr val="000000"/>
              </a:solidFill>
              <a:effectLst/>
              <a:latin typeface="-apple-system"/>
            </a:endParaRPr>
          </a:p>
          <a:p>
            <a:pPr algn="ctr"/>
            <a:endParaRPr lang="ru-RU" sz="2400" dirty="0">
              <a:solidFill>
                <a:srgbClr val="000000"/>
              </a:solidFill>
              <a:latin typeface="-apple-system"/>
            </a:endParaRPr>
          </a:p>
          <a:p>
            <a:pPr algn="ctr"/>
            <a:endParaRPr lang="ru-RU" sz="2400" b="0" i="0" dirty="0">
              <a:solidFill>
                <a:srgbClr val="000000"/>
              </a:solidFill>
              <a:effectLst/>
              <a:latin typeface="-apple-system"/>
            </a:endParaRPr>
          </a:p>
          <a:p>
            <a:pPr algn="ctr"/>
            <a:endParaRPr lang="ru-RU" sz="2400" b="0" i="0" dirty="0">
              <a:solidFill>
                <a:srgbClr val="000000"/>
              </a:solidFill>
              <a:effectLst/>
              <a:latin typeface="-apple-system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FCE2319-CF46-4C25-BF6E-093210AF6C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2318" y="7286130"/>
            <a:ext cx="6982635" cy="2073312"/>
          </a:xfrm>
          <a:prstGeom prst="rect">
            <a:avLst/>
          </a:prstGeom>
        </p:spPr>
      </p:pic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544F6519-496D-41EB-9897-98A528227C02}"/>
              </a:ext>
            </a:extLst>
          </p:cNvPr>
          <p:cNvSpPr/>
          <p:nvPr/>
        </p:nvSpPr>
        <p:spPr>
          <a:xfrm>
            <a:off x="182879" y="150317"/>
            <a:ext cx="6446520" cy="1151607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33FC3F5-8DC9-4F5C-8FB6-228D51666D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658" y="86145"/>
            <a:ext cx="1338849" cy="1338849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979684A-6FB2-4F4E-93C4-B4B0A437DDF0}"/>
              </a:ext>
            </a:extLst>
          </p:cNvPr>
          <p:cNvSpPr/>
          <p:nvPr/>
        </p:nvSpPr>
        <p:spPr>
          <a:xfrm>
            <a:off x="1152428" y="187511"/>
            <a:ext cx="5447855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Что такое экстремизм и терроризм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57ECB11B-12F4-4D61-AD4E-386DB16FCBE0}"/>
              </a:ext>
            </a:extLst>
          </p:cNvPr>
          <p:cNvSpPr/>
          <p:nvPr/>
        </p:nvSpPr>
        <p:spPr>
          <a:xfrm>
            <a:off x="532042" y="1869982"/>
            <a:ext cx="5793916" cy="1151607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0" dirty="0">
                <a:solidFill>
                  <a:srgbClr val="C00000"/>
                </a:solidFill>
                <a:effectLst/>
                <a:latin typeface="-apple-system"/>
              </a:rPr>
              <a:t>Экстремизм - </a:t>
            </a:r>
            <a:r>
              <a:rPr lang="ru-RU" b="1" i="0" dirty="0">
                <a:solidFill>
                  <a:srgbClr val="000000"/>
                </a:solidFill>
                <a:effectLst/>
                <a:latin typeface="-apple-system"/>
              </a:rPr>
              <a:t>это приверженность радикальным взглядам, проявляющаяся в призывах к насилию, вражде, нарушению прав других людей.</a:t>
            </a:r>
            <a:endParaRPr lang="ru-RU" b="1" dirty="0"/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28D64BB0-ACFA-4884-93B0-A1845C504E84}"/>
              </a:ext>
            </a:extLst>
          </p:cNvPr>
          <p:cNvSpPr/>
          <p:nvPr/>
        </p:nvSpPr>
        <p:spPr>
          <a:xfrm>
            <a:off x="532041" y="3265489"/>
            <a:ext cx="5793916" cy="1151607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0" dirty="0">
                <a:solidFill>
                  <a:srgbClr val="C00000"/>
                </a:solidFill>
                <a:effectLst/>
                <a:latin typeface="-apple-system"/>
              </a:rPr>
              <a:t>Терроризм - </a:t>
            </a:r>
            <a:r>
              <a:rPr lang="ru-RU" b="1" i="0" dirty="0">
                <a:solidFill>
                  <a:schemeClr val="tx1"/>
                </a:solidFill>
                <a:effectLst/>
                <a:latin typeface="-apple-system"/>
              </a:rPr>
              <a:t>это преступная деятельность, связанная с применением насилия или угрозой его применения для достижения политических, религиозных или иных целей.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9D1D81B-F915-4ED8-B420-4709CADAABF2}"/>
              </a:ext>
            </a:extLst>
          </p:cNvPr>
          <p:cNvSpPr txBox="1"/>
          <p:nvPr/>
        </p:nvSpPr>
        <p:spPr>
          <a:xfrm>
            <a:off x="716962" y="4638088"/>
            <a:ext cx="6217920" cy="2722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</a:rPr>
              <a:t>Террористические действия могут включать:</a:t>
            </a:r>
          </a:p>
          <a:p>
            <a:pPr>
              <a:lnSpc>
                <a:spcPct val="150000"/>
              </a:lnSpc>
            </a:pPr>
            <a:r>
              <a:rPr lang="ru-RU" sz="2000" b="1" dirty="0"/>
              <a:t>взрывы,</a:t>
            </a:r>
          </a:p>
          <a:p>
            <a:pPr>
              <a:lnSpc>
                <a:spcPct val="150000"/>
              </a:lnSpc>
            </a:pPr>
            <a:r>
              <a:rPr lang="ru-RU" sz="2000" b="1" dirty="0"/>
              <a:t>захваты заложников,</a:t>
            </a:r>
          </a:p>
          <a:p>
            <a:pPr>
              <a:lnSpc>
                <a:spcPct val="150000"/>
              </a:lnSpc>
            </a:pPr>
            <a:r>
              <a:rPr lang="ru-RU" sz="2000" b="1" dirty="0"/>
              <a:t>поджоги,</a:t>
            </a:r>
          </a:p>
          <a:p>
            <a:pPr>
              <a:lnSpc>
                <a:spcPct val="150000"/>
              </a:lnSpc>
            </a:pPr>
            <a:r>
              <a:rPr lang="ru-RU" sz="2000" b="1" dirty="0"/>
              <a:t>убийства,</a:t>
            </a:r>
          </a:p>
          <a:p>
            <a:pPr>
              <a:lnSpc>
                <a:spcPct val="150000"/>
              </a:lnSpc>
            </a:pPr>
            <a:r>
              <a:rPr lang="ru-RU" sz="2000" b="1" dirty="0"/>
              <a:t>иные акты насилия.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6B30FB56-B431-468B-AA47-AB2E28F018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79" y="5052156"/>
            <a:ext cx="387023" cy="388790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B0E70D11-A8AB-4088-8FC4-F69D4F2F85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479" y="5536771"/>
            <a:ext cx="390178" cy="390178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649476AC-7AB1-431E-8965-00D5891048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479" y="6009005"/>
            <a:ext cx="390178" cy="390178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3670B515-6450-4149-8E26-A13F2879B2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479" y="6452478"/>
            <a:ext cx="390178" cy="390178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7AAF7E86-D8F9-4B9E-A6F9-6DFC9D6C48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479" y="6897770"/>
            <a:ext cx="390178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872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E018B1-DE57-4B71-BDF2-571E44B68F35}"/>
              </a:ext>
            </a:extLst>
          </p:cNvPr>
          <p:cNvSpPr txBox="1"/>
          <p:nvPr/>
        </p:nvSpPr>
        <p:spPr>
          <a:xfrm>
            <a:off x="594359" y="755570"/>
            <a:ext cx="603504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пешехода «Безопасное поведение на дороге»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Отряды ЮИД и ЮПИД напоминают: безопасность — в твоих руках!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Переходи дорогу правильно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Переходи улицу только по пешеходному переходу.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регулируемом переходе иди только на зелёный сигнал светофора.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тем как переходить, остановись, посмотри налево, направо, ещё раз налево.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Убедись, что водитель тебя увидел и пропускает.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Не отвлекайся на проезжей части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пользуйся телефоном или наушниками, переходя дорогу.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Убирай гаджеты — внимание должно быть на дороге!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Ходи по тротуару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Двигайся по правой стороне тротуара.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отсутствии тротуара иди по обочине навстречу движению транспорта.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В тёмное время суток — будь заметным!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Носи светоотражающие элементы на одежде, рюкзаке, обуви.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поможет водителям заметить тебя заранее.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Будь примером!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Соблюдай правила сам и помогай другим: младшим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детям, пожилым людям.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Рассказывай друзьям о важности правил дорожного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движения.</a:t>
            </a: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Помни: соблюдение правил — залог твоей жизни и здоровья!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A98223-D22C-4752-AB97-FF29CBA8F818}"/>
              </a:ext>
            </a:extLst>
          </p:cNvPr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8900000" scaled="1"/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C061581-3F0A-43CD-9CE9-011B1CEDB21F}"/>
              </a:ext>
            </a:extLst>
          </p:cNvPr>
          <p:cNvSpPr/>
          <p:nvPr/>
        </p:nvSpPr>
        <p:spPr>
          <a:xfrm>
            <a:off x="404199" y="150317"/>
            <a:ext cx="6035040" cy="8373292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0" i="0" dirty="0">
              <a:solidFill>
                <a:srgbClr val="000000"/>
              </a:solidFill>
              <a:effectLst/>
              <a:latin typeface="-apple-system"/>
            </a:endParaRPr>
          </a:p>
          <a:p>
            <a:pPr algn="ctr"/>
            <a:endParaRPr lang="ru-RU" sz="2400" dirty="0">
              <a:solidFill>
                <a:srgbClr val="000000"/>
              </a:solidFill>
              <a:latin typeface="-apple-system"/>
            </a:endParaRPr>
          </a:p>
          <a:p>
            <a:pPr algn="ctr"/>
            <a:endParaRPr lang="ru-RU" sz="2400" b="0" i="0" dirty="0">
              <a:solidFill>
                <a:srgbClr val="000000"/>
              </a:solidFill>
              <a:effectLst/>
              <a:latin typeface="-apple-system"/>
            </a:endParaRPr>
          </a:p>
          <a:p>
            <a:pPr algn="ctr"/>
            <a:endParaRPr lang="ru-RU" sz="2400" b="0" i="0" dirty="0">
              <a:solidFill>
                <a:srgbClr val="000000"/>
              </a:solidFill>
              <a:effectLst/>
              <a:latin typeface="-apple-system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FCE2319-CF46-4C25-BF6E-093210AF6C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2318" y="7678104"/>
            <a:ext cx="6982635" cy="1681337"/>
          </a:xfrm>
          <a:prstGeom prst="rect">
            <a:avLst/>
          </a:prstGeom>
        </p:spPr>
      </p:pic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544F6519-496D-41EB-9897-98A528227C02}"/>
              </a:ext>
            </a:extLst>
          </p:cNvPr>
          <p:cNvSpPr/>
          <p:nvPr/>
        </p:nvSpPr>
        <p:spPr>
          <a:xfrm>
            <a:off x="182879" y="150317"/>
            <a:ext cx="6446520" cy="1151607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33FC3F5-8DC9-4F5C-8FB6-228D51666D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658" y="86145"/>
            <a:ext cx="1338849" cy="1338849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979684A-6FB2-4F4E-93C4-B4B0A437DDF0}"/>
              </a:ext>
            </a:extLst>
          </p:cNvPr>
          <p:cNvSpPr/>
          <p:nvPr/>
        </p:nvSpPr>
        <p:spPr>
          <a:xfrm>
            <a:off x="1140385" y="215442"/>
            <a:ext cx="5527455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Признаки вовлечённости в экстремизм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57ECB11B-12F4-4D61-AD4E-386DB16FCBE0}"/>
              </a:ext>
            </a:extLst>
          </p:cNvPr>
          <p:cNvSpPr/>
          <p:nvPr/>
        </p:nvSpPr>
        <p:spPr>
          <a:xfrm>
            <a:off x="501898" y="1465895"/>
            <a:ext cx="5808481" cy="105590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0" dirty="0">
                <a:solidFill>
                  <a:srgbClr val="C00000"/>
                </a:solidFill>
                <a:effectLst/>
                <a:latin typeface="-apple-system"/>
              </a:rPr>
              <a:t>Как распознать признаки вовлечённости в экстремистскую деятельность:</a:t>
            </a:r>
            <a:endParaRPr lang="ru-RU" b="1" dirty="0">
              <a:latin typeface="-apple-system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9D1D81B-F915-4ED8-B420-4709CADAABF2}"/>
              </a:ext>
            </a:extLst>
          </p:cNvPr>
          <p:cNvSpPr txBox="1"/>
          <p:nvPr/>
        </p:nvSpPr>
        <p:spPr>
          <a:xfrm>
            <a:off x="-554423" y="7348814"/>
            <a:ext cx="79522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Будьте внимательны к себе и своим близким!</a:t>
            </a: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6B29DFD4-8610-4382-81A1-CF251FDADD08}"/>
              </a:ext>
            </a:extLst>
          </p:cNvPr>
          <p:cNvSpPr/>
          <p:nvPr/>
        </p:nvSpPr>
        <p:spPr>
          <a:xfrm>
            <a:off x="484343" y="2617528"/>
            <a:ext cx="3441315" cy="55359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0" dirty="0">
                <a:solidFill>
                  <a:srgbClr val="000000"/>
                </a:solidFill>
                <a:effectLst/>
                <a:latin typeface="-apple-system"/>
              </a:rPr>
              <a:t>Резкое изменение поведения, круга общения, интересов.</a:t>
            </a:r>
            <a:endParaRPr lang="ru-RU" b="1" dirty="0">
              <a:latin typeface="-apple-system"/>
            </a:endParaRP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DFA1AA86-BA3E-47F8-B987-4BD588822B28}"/>
              </a:ext>
            </a:extLst>
          </p:cNvPr>
          <p:cNvSpPr/>
          <p:nvPr/>
        </p:nvSpPr>
        <p:spPr>
          <a:xfrm>
            <a:off x="2889166" y="3266855"/>
            <a:ext cx="3441315" cy="79007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0" dirty="0">
                <a:solidFill>
                  <a:srgbClr val="000000"/>
                </a:solidFill>
                <a:effectLst/>
                <a:latin typeface="-apple-system"/>
              </a:rPr>
              <a:t>Проявление агрессии и нетерпимости к другим людям или группам</a:t>
            </a:r>
            <a:endParaRPr lang="ru-RU" b="1" dirty="0">
              <a:latin typeface="-apple-system"/>
            </a:endParaRPr>
          </a:p>
        </p:txBody>
      </p:sp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id="{9A68333F-1167-4DCB-908C-6CACFD938EC4}"/>
              </a:ext>
            </a:extLst>
          </p:cNvPr>
          <p:cNvSpPr/>
          <p:nvPr/>
        </p:nvSpPr>
        <p:spPr>
          <a:xfrm>
            <a:off x="418761" y="4097273"/>
            <a:ext cx="3441315" cy="68305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0" dirty="0">
                <a:solidFill>
                  <a:srgbClr val="000000"/>
                </a:solidFill>
                <a:effectLst/>
                <a:latin typeface="-apple-system"/>
              </a:rPr>
              <a:t>Увлечение радикальной идеологией.</a:t>
            </a:r>
            <a:endParaRPr lang="ru-RU" b="1" dirty="0">
              <a:latin typeface="-apple-system"/>
            </a:endParaRPr>
          </a:p>
        </p:txBody>
      </p:sp>
      <p:sp>
        <p:nvSpPr>
          <p:cNvPr id="23" name="Прямоугольник: скругленные углы 22">
            <a:extLst>
              <a:ext uri="{FF2B5EF4-FFF2-40B4-BE49-F238E27FC236}">
                <a16:creationId xmlns:a16="http://schemas.microsoft.com/office/drawing/2014/main" id="{B949ACF8-D26D-4CC1-9122-B48DE83C5162}"/>
              </a:ext>
            </a:extLst>
          </p:cNvPr>
          <p:cNvSpPr/>
          <p:nvPr/>
        </p:nvSpPr>
        <p:spPr>
          <a:xfrm>
            <a:off x="2869064" y="4851734"/>
            <a:ext cx="3441315" cy="76048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0" dirty="0">
                <a:solidFill>
                  <a:srgbClr val="000000"/>
                </a:solidFill>
                <a:effectLst/>
                <a:latin typeface="-apple-system"/>
              </a:rPr>
              <a:t>Частое посещение экстремистских интернет-ресурсов</a:t>
            </a:r>
            <a:endParaRPr lang="ru-RU" b="1" dirty="0">
              <a:latin typeface="-apple-system"/>
            </a:endParaRPr>
          </a:p>
        </p:txBody>
      </p:sp>
      <p:sp>
        <p:nvSpPr>
          <p:cNvPr id="28" name="Прямоугольник: скругленные углы 27">
            <a:extLst>
              <a:ext uri="{FF2B5EF4-FFF2-40B4-BE49-F238E27FC236}">
                <a16:creationId xmlns:a16="http://schemas.microsoft.com/office/drawing/2014/main" id="{9B1A1272-FF60-405E-B126-CB9402293C6A}"/>
              </a:ext>
            </a:extLst>
          </p:cNvPr>
          <p:cNvSpPr/>
          <p:nvPr/>
        </p:nvSpPr>
        <p:spPr>
          <a:xfrm>
            <a:off x="462797" y="5667444"/>
            <a:ext cx="3441315" cy="71450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0" dirty="0">
                <a:solidFill>
                  <a:srgbClr val="000000"/>
                </a:solidFill>
                <a:effectLst/>
                <a:latin typeface="-apple-system"/>
              </a:rPr>
              <a:t>Попытки вовлечь других в распространение идей насилия</a:t>
            </a:r>
            <a:endParaRPr lang="ru-RU" b="1" dirty="0">
              <a:latin typeface="-apple-system"/>
            </a:endParaRPr>
          </a:p>
        </p:txBody>
      </p:sp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8FED650F-5A9C-4DFB-B7E6-19DA1E096BB8}"/>
              </a:ext>
            </a:extLst>
          </p:cNvPr>
          <p:cNvSpPr/>
          <p:nvPr/>
        </p:nvSpPr>
        <p:spPr>
          <a:xfrm>
            <a:off x="2889166" y="6475891"/>
            <a:ext cx="3441315" cy="831897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0" dirty="0">
                <a:solidFill>
                  <a:srgbClr val="000000"/>
                </a:solidFill>
                <a:effectLst/>
                <a:latin typeface="-apple-system"/>
              </a:rPr>
              <a:t>Носители запрещённой символики, лозунгов, </a:t>
            </a:r>
            <a:r>
              <a:rPr lang="ru-RU" b="1" i="0" dirty="0">
                <a:solidFill>
                  <a:schemeClr val="tx1"/>
                </a:solidFill>
                <a:effectLst/>
                <a:latin typeface="-apple-system"/>
              </a:rPr>
              <a:t>экстремистской</a:t>
            </a:r>
            <a:r>
              <a:rPr lang="ru-RU" b="1" i="0" dirty="0">
                <a:solidFill>
                  <a:srgbClr val="000000"/>
                </a:solidFill>
                <a:effectLst/>
                <a:latin typeface="-apple-system"/>
              </a:rPr>
              <a:t> литературы</a:t>
            </a:r>
            <a:endParaRPr lang="ru-RU" b="1" dirty="0"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3069165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E018B1-DE57-4B71-BDF2-571E44B68F35}"/>
              </a:ext>
            </a:extLst>
          </p:cNvPr>
          <p:cNvSpPr txBox="1"/>
          <p:nvPr/>
        </p:nvSpPr>
        <p:spPr>
          <a:xfrm>
            <a:off x="594359" y="755570"/>
            <a:ext cx="603504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пешехода «Безопасное поведение на дороге»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Отряды ЮИД и ЮПИД напоминают: безопасность — в твоих руках!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Переходи дорогу правильно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Переходи улицу только по пешеходному переходу.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регулируемом переходе иди только на зелёный сигнал светофора.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тем как переходить, остановись, посмотри налево, направо, ещё раз налево.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Убедись, что водитель тебя увидел и пропускает.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Не отвлекайся на проезжей части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пользуйся телефоном или наушниками, переходя дорогу.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Убирай гаджеты — внимание должно быть на дороге!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Ходи по тротуару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Двигайся по правой стороне тротуара.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отсутствии тротуара иди по обочине навстречу движению транспорта.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В тёмное время суток — будь заметным!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Носи светоотражающие элементы на одежде, рюкзаке, обуви.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поможет водителям заметить тебя заранее.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Будь примером!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Соблюдай правила сам и помогай другим: младшим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детям, пожилым людям.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Рассказывай друзьям о важности правил дорожного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движения.</a:t>
            </a: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Помни: соблюдение правил — залог твоей жизни и здоровья!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A98223-D22C-4752-AB97-FF29CBA8F818}"/>
              </a:ext>
            </a:extLst>
          </p:cNvPr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8900000" scaled="1"/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C061581-3F0A-43CD-9CE9-011B1CEDB21F}"/>
              </a:ext>
            </a:extLst>
          </p:cNvPr>
          <p:cNvSpPr/>
          <p:nvPr/>
        </p:nvSpPr>
        <p:spPr>
          <a:xfrm>
            <a:off x="411479" y="230580"/>
            <a:ext cx="6035040" cy="8373292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000" b="1" i="0" dirty="0">
              <a:solidFill>
                <a:srgbClr val="000000"/>
              </a:solidFill>
              <a:effectLst/>
              <a:latin typeface="-apple-system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FCE2319-CF46-4C25-BF6E-093210AF6C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2318" y="7678104"/>
            <a:ext cx="6982635" cy="1681337"/>
          </a:xfrm>
          <a:prstGeom prst="rect">
            <a:avLst/>
          </a:prstGeom>
        </p:spPr>
      </p:pic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544F6519-496D-41EB-9897-98A528227C02}"/>
              </a:ext>
            </a:extLst>
          </p:cNvPr>
          <p:cNvSpPr/>
          <p:nvPr/>
        </p:nvSpPr>
        <p:spPr>
          <a:xfrm>
            <a:off x="182879" y="150317"/>
            <a:ext cx="6446520" cy="1151607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33FC3F5-8DC9-4F5C-8FB6-228D51666D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658" y="86145"/>
            <a:ext cx="1338849" cy="1338849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979684A-6FB2-4F4E-93C4-B4B0A437DDF0}"/>
              </a:ext>
            </a:extLst>
          </p:cNvPr>
          <p:cNvSpPr/>
          <p:nvPr/>
        </p:nvSpPr>
        <p:spPr>
          <a:xfrm>
            <a:off x="1140385" y="215442"/>
            <a:ext cx="5527455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Как обезопасить себя и других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57ECB11B-12F4-4D61-AD4E-386DB16FCBE0}"/>
              </a:ext>
            </a:extLst>
          </p:cNvPr>
          <p:cNvSpPr/>
          <p:nvPr/>
        </p:nvSpPr>
        <p:spPr>
          <a:xfrm>
            <a:off x="501898" y="1465895"/>
            <a:ext cx="5808481" cy="105590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0" dirty="0">
                <a:solidFill>
                  <a:srgbClr val="C00000"/>
                </a:solidFill>
                <a:effectLst/>
                <a:latin typeface="-apple-system"/>
              </a:rPr>
              <a:t>Что нужно делать, чтобы не попасть под влияние экстремистской идеологии:</a:t>
            </a:r>
            <a:endParaRPr lang="ru-RU" b="1" dirty="0">
              <a:latin typeface="-apple-system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9D1D81B-F915-4ED8-B420-4709CADAABF2}"/>
              </a:ext>
            </a:extLst>
          </p:cNvPr>
          <p:cNvSpPr txBox="1"/>
          <p:nvPr/>
        </p:nvSpPr>
        <p:spPr>
          <a:xfrm>
            <a:off x="-554423" y="7348814"/>
            <a:ext cx="79522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Будьте внимательны к себе и своим близким!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7D3FDA-4292-4AAC-8022-0E9D0B705943}"/>
              </a:ext>
            </a:extLst>
          </p:cNvPr>
          <p:cNvSpPr txBox="1"/>
          <p:nvPr/>
        </p:nvSpPr>
        <p:spPr>
          <a:xfrm>
            <a:off x="580275" y="2734704"/>
            <a:ext cx="586624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/>
              <a:t>Критически относитесь к информации в интернете.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/>
              <a:t>Не вступайте в сомнительные сообщества в соцсетях.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/>
              <a:t>Обсуждайте важные темы с близкими и детьми.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/>
              <a:t>Укрепляйте навыки критического мышления.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/>
              <a:t>Не поддавайтесь на провокации.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/>
              <a:t>Не принимайте участие в несанкционированных акциях.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/>
              <a:t>Избегайте общения с людьми, продвигающими идеи насилия и вражды.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/>
              <a:t>При подозрении — сообщайте взрослым или в правоохранительные органы.</a:t>
            </a:r>
          </a:p>
        </p:txBody>
      </p:sp>
    </p:spTree>
    <p:extLst>
      <p:ext uri="{BB962C8B-B14F-4D97-AF65-F5344CB8AC3E}">
        <p14:creationId xmlns:p14="http://schemas.microsoft.com/office/powerpoint/2010/main" val="3288678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E018B1-DE57-4B71-BDF2-571E44B68F35}"/>
              </a:ext>
            </a:extLst>
          </p:cNvPr>
          <p:cNvSpPr txBox="1"/>
          <p:nvPr/>
        </p:nvSpPr>
        <p:spPr>
          <a:xfrm>
            <a:off x="594359" y="755570"/>
            <a:ext cx="603504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пешехода «Безопасное поведение на дороге»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Отряды ЮИД и ЮПИД напоминают: безопасность — в твоих руках!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Переходи дорогу правильно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Переходи улицу только по пешеходному переходу.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регулируемом переходе иди только на зелёный сигнал светофора.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тем как переходить, остановись, посмотри налево, направо, ещё раз налево.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Убедись, что водитель тебя увидел и пропускает.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Не отвлекайся на проезжей части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пользуйся телефоном или наушниками, переходя дорогу.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Убирай гаджеты — внимание должно быть на дороге!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Ходи по тротуару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Двигайся по правой стороне тротуара.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отсутствии тротуара иди по обочине навстречу движению транспорта.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В тёмное время суток — будь заметным!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Носи светоотражающие элементы на одежде, рюкзаке, обуви.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поможет водителям заметить тебя заранее.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Будь примером!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Соблюдай правила сам и помогай другим: младшим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детям, пожилым людям.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Рассказывай друзьям о важности правил дорожного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движения.</a:t>
            </a: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Помни: соблюдение правил — залог твоей жизни и здоровья!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A98223-D22C-4752-AB97-FF29CBA8F818}"/>
              </a:ext>
            </a:extLst>
          </p:cNvPr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8900000" scaled="1"/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C061581-3F0A-43CD-9CE9-011B1CEDB21F}"/>
              </a:ext>
            </a:extLst>
          </p:cNvPr>
          <p:cNvSpPr/>
          <p:nvPr/>
        </p:nvSpPr>
        <p:spPr>
          <a:xfrm>
            <a:off x="404198" y="385354"/>
            <a:ext cx="6035040" cy="8373292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 w="9525">
                <a:solidFill>
                  <a:prstClr val="white"/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prstClr val="white">
                    <a:lumMod val="50000"/>
                  </a:prstClr>
                </a:outerShdw>
              </a:effectLst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prstClr val="white">
                      <a:lumMod val="50000"/>
                    </a:prstClr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Сообщите об этом в правоохранительные органы: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FCE2319-CF46-4C25-BF6E-093210AF6C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2318" y="7678104"/>
            <a:ext cx="6982635" cy="1681337"/>
          </a:xfrm>
          <a:prstGeom prst="rect">
            <a:avLst/>
          </a:prstGeom>
        </p:spPr>
      </p:pic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544F6519-496D-41EB-9897-98A528227C02}"/>
              </a:ext>
            </a:extLst>
          </p:cNvPr>
          <p:cNvSpPr/>
          <p:nvPr/>
        </p:nvSpPr>
        <p:spPr>
          <a:xfrm>
            <a:off x="182879" y="150317"/>
            <a:ext cx="6446520" cy="1151607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33FC3F5-8DC9-4F5C-8FB6-228D51666D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658" y="86145"/>
            <a:ext cx="1338849" cy="1338849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979684A-6FB2-4F4E-93C4-B4B0A437DDF0}"/>
              </a:ext>
            </a:extLst>
          </p:cNvPr>
          <p:cNvSpPr/>
          <p:nvPr/>
        </p:nvSpPr>
        <p:spPr>
          <a:xfrm>
            <a:off x="1140385" y="215442"/>
            <a:ext cx="5527455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Куда обращаться при угрозе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57ECB11B-12F4-4D61-AD4E-386DB16FCBE0}"/>
              </a:ext>
            </a:extLst>
          </p:cNvPr>
          <p:cNvSpPr/>
          <p:nvPr/>
        </p:nvSpPr>
        <p:spPr>
          <a:xfrm>
            <a:off x="501898" y="1465895"/>
            <a:ext cx="5808481" cy="728681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0" dirty="0">
                <a:solidFill>
                  <a:srgbClr val="C00000"/>
                </a:solidFill>
                <a:effectLst/>
                <a:latin typeface="-apple-system"/>
              </a:rPr>
              <a:t>Если вы стали свидетелем подозрительных действий:</a:t>
            </a:r>
            <a:endParaRPr lang="ru-RU" b="1" dirty="0">
              <a:latin typeface="-apple-system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9D1D81B-F915-4ED8-B420-4709CADAABF2}"/>
              </a:ext>
            </a:extLst>
          </p:cNvPr>
          <p:cNvSpPr txBox="1"/>
          <p:nvPr/>
        </p:nvSpPr>
        <p:spPr>
          <a:xfrm>
            <a:off x="-547143" y="7095145"/>
            <a:ext cx="79522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Помните: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Своевременное сообщение может спасти жизни!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4357C770-C526-49CE-99E3-FD5CA1306A41}"/>
              </a:ext>
            </a:extLst>
          </p:cNvPr>
          <p:cNvSpPr/>
          <p:nvPr/>
        </p:nvSpPr>
        <p:spPr>
          <a:xfrm>
            <a:off x="595107" y="2358534"/>
            <a:ext cx="3830952" cy="797536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0" dirty="0">
                <a:solidFill>
                  <a:schemeClr val="tx1"/>
                </a:solidFill>
                <a:effectLst/>
                <a:latin typeface="-apple-system"/>
              </a:rPr>
              <a:t>Не вступайте в конфликт.</a:t>
            </a:r>
            <a:endParaRPr lang="ru-RU" sz="1400" b="1" dirty="0">
              <a:solidFill>
                <a:schemeClr val="tx1"/>
              </a:solidFill>
              <a:latin typeface="-apple-system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D52025BE-8140-4DA5-B0E3-8F1E84157621}"/>
              </a:ext>
            </a:extLst>
          </p:cNvPr>
          <p:cNvSpPr/>
          <p:nvPr/>
        </p:nvSpPr>
        <p:spPr>
          <a:xfrm>
            <a:off x="2479427" y="3268104"/>
            <a:ext cx="3830952" cy="797536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0" dirty="0">
                <a:solidFill>
                  <a:schemeClr val="tx1"/>
                </a:solidFill>
                <a:effectLst/>
                <a:latin typeface="-apple-system"/>
              </a:rPr>
              <a:t>По возможности зафиксируйте факт (фото, видео).</a:t>
            </a:r>
            <a:endParaRPr lang="ru-RU" sz="1400" b="1" dirty="0">
              <a:solidFill>
                <a:schemeClr val="tx1"/>
              </a:solidFill>
              <a:latin typeface="-apple-system"/>
            </a:endParaRP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97ED33B2-C045-4349-A851-AF6D64FB542B}"/>
              </a:ext>
            </a:extLst>
          </p:cNvPr>
          <p:cNvSpPr/>
          <p:nvPr/>
        </p:nvSpPr>
        <p:spPr>
          <a:xfrm>
            <a:off x="636766" y="5650854"/>
            <a:ext cx="3166996" cy="66123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0" dirty="0">
                <a:solidFill>
                  <a:schemeClr val="tx1"/>
                </a:solidFill>
                <a:effectLst/>
                <a:latin typeface="-apple-system"/>
              </a:rPr>
              <a:t>Полиция: 102</a:t>
            </a: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CB8F8B64-BCF3-4134-9428-1B4901852A94}"/>
              </a:ext>
            </a:extLst>
          </p:cNvPr>
          <p:cNvSpPr/>
          <p:nvPr/>
        </p:nvSpPr>
        <p:spPr>
          <a:xfrm>
            <a:off x="649126" y="6456170"/>
            <a:ext cx="5545184" cy="681806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0" dirty="0">
                <a:solidFill>
                  <a:schemeClr val="tx1"/>
                </a:solidFill>
                <a:effectLst/>
                <a:latin typeface="-apple-system"/>
              </a:rPr>
              <a:t>ФСБ России: 8 (800) 224-22-22 (круглосуточно)</a:t>
            </a:r>
          </a:p>
        </p:txBody>
      </p:sp>
    </p:spTree>
    <p:extLst>
      <p:ext uri="{BB962C8B-B14F-4D97-AF65-F5344CB8AC3E}">
        <p14:creationId xmlns:p14="http://schemas.microsoft.com/office/powerpoint/2010/main" val="3832796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E018B1-DE57-4B71-BDF2-571E44B68F35}"/>
              </a:ext>
            </a:extLst>
          </p:cNvPr>
          <p:cNvSpPr txBox="1"/>
          <p:nvPr/>
        </p:nvSpPr>
        <p:spPr>
          <a:xfrm>
            <a:off x="594359" y="755570"/>
            <a:ext cx="603504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пешехода «Безопасное поведение на дороге»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Отряды ЮИД и ЮПИД напоминают: безопасность — в твоих руках!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Переходи дорогу правильно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Переходи улицу только по пешеходному переходу.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регулируемом переходе иди только на зелёный сигнал светофора.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тем как переходить, остановись, посмотри налево, направо, ещё раз налево.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Убедись, что водитель тебя увидел и пропускает.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Не отвлекайся на проезжей части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пользуйся телефоном или наушниками, переходя дорогу.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Убирай гаджеты — внимание должно быть на дороге!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Ходи по тротуару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Двигайся по правой стороне тротуара.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отсутствии тротуара иди по обочине навстречу движению транспорта.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В тёмное время суток — будь заметным!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Носи светоотражающие элементы на одежде, рюкзаке, обуви.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поможет водителям заметить тебя заранее.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Будь примером!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Соблюдай правила сам и помогай другим: младшим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детям, пожилым людям.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Рассказывай друзьям о важности правил дорожного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движения.</a:t>
            </a: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Помни: соблюдение правил — залог твоей жизни и здоровья!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A98223-D22C-4752-AB97-FF29CBA8F818}"/>
              </a:ext>
            </a:extLst>
          </p:cNvPr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8900000" scaled="1"/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C061581-3F0A-43CD-9CE9-011B1CEDB21F}"/>
              </a:ext>
            </a:extLst>
          </p:cNvPr>
          <p:cNvSpPr/>
          <p:nvPr/>
        </p:nvSpPr>
        <p:spPr>
          <a:xfrm>
            <a:off x="365758" y="277633"/>
            <a:ext cx="6035040" cy="8373292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 w="9525">
                <a:solidFill>
                  <a:prstClr val="white"/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prstClr val="white">
                    <a:lumMod val="50000"/>
                  </a:prstClr>
                </a:outerShdw>
              </a:effectLst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FCE2319-CF46-4C25-BF6E-093210AF6C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2318" y="7678104"/>
            <a:ext cx="6982635" cy="1681337"/>
          </a:xfrm>
          <a:prstGeom prst="rect">
            <a:avLst/>
          </a:prstGeom>
        </p:spPr>
      </p:pic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544F6519-496D-41EB-9897-98A528227C02}"/>
              </a:ext>
            </a:extLst>
          </p:cNvPr>
          <p:cNvSpPr/>
          <p:nvPr/>
        </p:nvSpPr>
        <p:spPr>
          <a:xfrm>
            <a:off x="182879" y="150317"/>
            <a:ext cx="6446520" cy="1151607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33FC3F5-8DC9-4F5C-8FB6-228D51666D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658" y="86145"/>
            <a:ext cx="1338849" cy="1338849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979684A-6FB2-4F4E-93C4-B4B0A437DDF0}"/>
              </a:ext>
            </a:extLst>
          </p:cNvPr>
          <p:cNvSpPr/>
          <p:nvPr/>
        </p:nvSpPr>
        <p:spPr>
          <a:xfrm>
            <a:off x="1019824" y="296347"/>
            <a:ext cx="5671893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Ответственность и важность профилактики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57ECB11B-12F4-4D61-AD4E-386DB16FCBE0}"/>
              </a:ext>
            </a:extLst>
          </p:cNvPr>
          <p:cNvSpPr/>
          <p:nvPr/>
        </p:nvSpPr>
        <p:spPr>
          <a:xfrm>
            <a:off x="524758" y="1578473"/>
            <a:ext cx="5808481" cy="30772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0" dirty="0">
                <a:solidFill>
                  <a:schemeClr val="accent1">
                    <a:lumMod val="50000"/>
                  </a:schemeClr>
                </a:solidFill>
                <a:effectLst/>
                <a:latin typeface="-apple-system"/>
              </a:rPr>
              <a:t>За участие в экстремистской и террористической деятельности предусмотрена ответственность: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chemeClr val="tx1"/>
                </a:solidFill>
                <a:effectLst/>
                <a:latin typeface="-apple-system"/>
              </a:rPr>
              <a:t>Уголовная (лишение свободы, крупные штрафы).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chemeClr val="tx1"/>
                </a:solidFill>
                <a:effectLst/>
                <a:latin typeface="-apple-system"/>
              </a:rPr>
              <a:t> Административная (штрафы, ограничительные меры).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chemeClr val="tx1"/>
                </a:solidFill>
                <a:effectLst/>
                <a:latin typeface="-apple-system"/>
              </a:rPr>
              <a:t>Ответственность родителей — за действия несовершеннолетних.</a:t>
            </a:r>
            <a:endParaRPr lang="ru-RU" sz="1600" b="1" dirty="0">
              <a:solidFill>
                <a:schemeClr val="tx1"/>
              </a:solidFill>
              <a:latin typeface="-apple-system"/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AD473820-A1F0-4BAF-8E58-10E7C976C985}"/>
              </a:ext>
            </a:extLst>
          </p:cNvPr>
          <p:cNvSpPr/>
          <p:nvPr/>
        </p:nvSpPr>
        <p:spPr>
          <a:xfrm>
            <a:off x="501898" y="5044323"/>
            <a:ext cx="5808481" cy="24952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0" dirty="0">
                <a:solidFill>
                  <a:schemeClr val="accent1">
                    <a:lumMod val="50000"/>
                  </a:schemeClr>
                </a:solidFill>
                <a:effectLst/>
                <a:latin typeface="-apple-system"/>
              </a:rPr>
              <a:t>Важно помнить: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chemeClr val="tx1"/>
                </a:solidFill>
                <a:effectLst/>
                <a:latin typeface="-apple-system"/>
              </a:rPr>
              <a:t>Безопасность общества начинается с каждого.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chemeClr val="tx1"/>
                </a:solidFill>
                <a:effectLst/>
                <a:latin typeface="-apple-system"/>
              </a:rPr>
              <a:t>Будьте ответственны за свои поступки.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chemeClr val="tx1"/>
                </a:solidFill>
                <a:effectLst/>
                <a:latin typeface="-apple-system"/>
              </a:rPr>
              <a:t>Не поддавайтесь на уговоры и давление.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chemeClr val="tx1"/>
                </a:solidFill>
                <a:effectLst/>
                <a:latin typeface="-apple-system"/>
              </a:rPr>
              <a:t>Различайте свободу слова и призывы к вражде!</a:t>
            </a:r>
            <a:endParaRPr lang="ru-RU" sz="2000" b="1" dirty="0">
              <a:solidFill>
                <a:schemeClr val="tx1"/>
              </a:solidFill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3440914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E018B1-DE57-4B71-BDF2-571E44B68F35}"/>
              </a:ext>
            </a:extLst>
          </p:cNvPr>
          <p:cNvSpPr txBox="1"/>
          <p:nvPr/>
        </p:nvSpPr>
        <p:spPr>
          <a:xfrm>
            <a:off x="594359" y="755570"/>
            <a:ext cx="603504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пешехода «Безопасное поведение на дороге»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Отряды ЮИД и ЮПИД напоминают: безопасность — в твоих руках!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Переходи дорогу правильно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Переходи улицу только по пешеходному переходу.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регулируемом переходе иди только на зелёный сигнал светофора.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тем как переходить, остановись, посмотри налево, направо, ещё раз налево.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Убедись, что водитель тебя увидел и пропускает.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Не отвлекайся на проезжей части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пользуйся телефоном или наушниками, переходя дорогу.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Убирай гаджеты — внимание должно быть на дороге!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Ходи по тротуару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Двигайся по правой стороне тротуара.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отсутствии тротуара иди по обочине навстречу движению транспорта.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В тёмное время суток — будь заметным!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Носи светоотражающие элементы на одежде, рюкзаке, обуви.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поможет водителям заметить тебя заранее.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Будь примером!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Соблюдай правила сам и помогай другим: младшим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детям, пожилым людям.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Рассказывай друзьям о важности правил дорожного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движения.</a:t>
            </a: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Помни: соблюдение правил — залог твоей жизни и здоровья!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A98223-D22C-4752-AB97-FF29CBA8F818}"/>
              </a:ext>
            </a:extLst>
          </p:cNvPr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8900000" scaled="1"/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C061581-3F0A-43CD-9CE9-011B1CEDB21F}"/>
              </a:ext>
            </a:extLst>
          </p:cNvPr>
          <p:cNvSpPr/>
          <p:nvPr/>
        </p:nvSpPr>
        <p:spPr>
          <a:xfrm>
            <a:off x="365758" y="277633"/>
            <a:ext cx="6035040" cy="8373292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 w="9525">
                <a:solidFill>
                  <a:prstClr val="white"/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prstClr val="white">
                    <a:lumMod val="50000"/>
                  </a:prstClr>
                </a:outerShdw>
              </a:effectLst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FCE2319-CF46-4C25-BF6E-093210AF6C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2318" y="7678104"/>
            <a:ext cx="6982635" cy="1681337"/>
          </a:xfrm>
          <a:prstGeom prst="rect">
            <a:avLst/>
          </a:prstGeom>
        </p:spPr>
      </p:pic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544F6519-496D-41EB-9897-98A528227C02}"/>
              </a:ext>
            </a:extLst>
          </p:cNvPr>
          <p:cNvSpPr/>
          <p:nvPr/>
        </p:nvSpPr>
        <p:spPr>
          <a:xfrm>
            <a:off x="182879" y="150317"/>
            <a:ext cx="6446520" cy="1151607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33FC3F5-8DC9-4F5C-8FB6-228D51666D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658" y="86145"/>
            <a:ext cx="1338849" cy="1338849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979684A-6FB2-4F4E-93C4-B4B0A437DDF0}"/>
              </a:ext>
            </a:extLst>
          </p:cNvPr>
          <p:cNvSpPr/>
          <p:nvPr/>
        </p:nvSpPr>
        <p:spPr>
          <a:xfrm>
            <a:off x="1019824" y="296347"/>
            <a:ext cx="5671893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Влияние интернета. </a:t>
            </a:r>
          </a:p>
          <a:p>
            <a:pPr algn="ctr"/>
            <a:r>
              <a:rPr lang="ru-RU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Роль семьи и школы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583BCE-C23A-4B3D-8BDA-C8B56198BACA}"/>
              </a:ext>
            </a:extLst>
          </p:cNvPr>
          <p:cNvSpPr txBox="1"/>
          <p:nvPr/>
        </p:nvSpPr>
        <p:spPr>
          <a:xfrm>
            <a:off x="471187" y="1414726"/>
            <a:ext cx="5962269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 и соцсети — зона риска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случаев вовлечения подростков в экстремистскую и террористическую деятельность начинается с виртуального общения.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Радикальные группы маскируются под — «клубы по интересам», — «закрытые сообщества» и используют язык, близкий подросткам.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Чаще всего подростков вовлекают через — героизацию насилия, — обещания «значимости», — «миссии» или — «мести».</a:t>
            </a:r>
          </a:p>
          <a:p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переходите по сомнительным ссылкам.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вступайте в закрытые группы, чья тематика вызывает тревогу.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Сообщайте взрослым о странной активности в сети.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семьи и школы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 — первая линия профилактики.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Уважительное общение, доверие, внимание к интересам ребёнка помогают предотвратить беду.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Школа формирует нравственные ориентиры, учит различать добро и зло, воспитывает гражданскую позицию.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Важно: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Ребёнок должен знать, что он не один, и что у него всегда есть поддержка.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Позитивные альтернативы для подростков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избежать влияния радикальных идей, важно: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Реализовать себя в творчестве, спорте, добровольчестве.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Участвовать в школьных и общественных проектах.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Учиться выражать свои мысли и чувства безопасным способом.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единомышленников в здоровом и конструктивном общении.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Запомните:</a:t>
            </a:r>
          </a:p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Активная жизненная позиция, занятость и развитие личности — лучшая защита от идеологии насилия.</a:t>
            </a:r>
          </a:p>
        </p:txBody>
      </p:sp>
    </p:spTree>
    <p:extLst>
      <p:ext uri="{BB962C8B-B14F-4D97-AF65-F5344CB8AC3E}">
        <p14:creationId xmlns:p14="http://schemas.microsoft.com/office/powerpoint/2010/main" val="9923956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1632</Words>
  <Application>Microsoft Office PowerPoint</Application>
  <PresentationFormat>Экран (4:3)</PresentationFormat>
  <Paragraphs>286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-apple-system</vt:lpstr>
      <vt:lpstr>Arial</vt:lpstr>
      <vt:lpstr>Arial Black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Мой комп</dc:creator>
  <cp:lastModifiedBy>Мой комп</cp:lastModifiedBy>
  <cp:revision>12</cp:revision>
  <dcterms:created xsi:type="dcterms:W3CDTF">2025-07-09T11:33:24Z</dcterms:created>
  <dcterms:modified xsi:type="dcterms:W3CDTF">2025-08-06T09:46:22Z</dcterms:modified>
</cp:coreProperties>
</file>