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3" autoAdjust="0"/>
    <p:restoredTop sz="94660"/>
  </p:normalViewPr>
  <p:slideViewPr>
    <p:cSldViewPr snapToGrid="0">
      <p:cViewPr varScale="1">
        <p:scale>
          <a:sx n="70" d="100"/>
          <a:sy n="70" d="100"/>
        </p:scale>
        <p:origin x="54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верхнего колонтитула 1"/>
          <p:cNvSpPr>
            <a:spLocks noGrp="1" noEditPoints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  <a:p>
            <a:endParaRPr lang="en-US"/>
          </a:p>
        </p:txBody>
      </p:sp>
      <p:sp>
        <p:nvSpPr>
          <p:cNvPr id="3" name="Заполнитель даты 2"/>
          <p:cNvSpPr>
            <a:spLocks noGrp="1" noEditPoints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D8FC33-2EDD-474C-9819-7A993C90C1AD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4" name="Заполнитель изображения слайда 3"/>
          <p:cNvSpPr>
            <a:spLocks noGrp="1" noRot="1" noChangeAspect="1" noEditPoints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  <a:p>
            <a:endParaRPr lang="en-US"/>
          </a:p>
        </p:txBody>
      </p:sp>
      <p:sp>
        <p:nvSpPr>
          <p:cNvPr id="5" name="Заполнитель заметок 4"/>
          <p:cNvSpPr>
            <a:spLocks noGrp="1" noEditPoints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8CF8C9-BCC9-49EE-80DA-DD84AC1DE62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74CB245F-3F51-4690-845D-5B637E9185DE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0D0D32AD-CB77-4EB5-8827-D0A1B6CD5EB4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D8EFB515-869D-4ADD-9071-287C3DA36F67}" type="slidenum">
              <a:rPr lang="en-US" smtClean="0"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C84AA0ED-C29D-4B04-A3B9-AA4F46074DD4}" type="slidenum">
              <a:rPr lang="en-US" smtClean="0"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8960C5CE-5EAD-45A6-AEB7-7D5500EA95BA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62AA0A44-3258-481F-B589-B559C1758008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D60CF1FA-6B3E-4098-A8F1-4136C71340CB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6816F43C-A62E-4B25-B9F0-80D7C9ACD148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55853EF1-2BE0-4B05-BE03-A45486C5BDA0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DEDC0429-BCBC-46EA-8F46-B71B9BBB99FC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BC719B34-A436-47E6-8BEB-83E7D8AEE8BE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289E4538-C747-4A7E-89B1-353E288CD810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EditPoints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Subtitle 2"/>
          <p:cNvSpPr>
            <a:spLocks noGrp="1" noEditPoints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ru-RU" altLang="en-US"/>
              <a:t>Щелкните для изменения стиля основного подзаголовка</a:t>
            </a:r>
          </a:p>
        </p:txBody>
      </p:sp>
      <p:sp>
        <p:nvSpPr>
          <p:cNvPr id="9" name="Oval 8"/>
          <p:cNvSpPr/>
          <p:nvPr/>
        </p:nvSpPr>
        <p:spPr>
          <a:xfrm>
            <a:off x="6848475" y="5038949"/>
            <a:ext cx="600075" cy="600075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4743449" y="5049837"/>
            <a:ext cx="600075" cy="600075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5795962" y="5038950"/>
            <a:ext cx="600075" cy="600075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-12700" y="6176962"/>
            <a:ext cx="12204700" cy="681037"/>
          </a:xfrm>
          <a:prstGeom prst="rect">
            <a:avLst/>
          </a:prstGeom>
          <a:solidFill>
            <a:schemeClr val="tx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Название и текст по вертикал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Vertical Text Placeholder 2"/>
          <p:cNvSpPr>
            <a:spLocks noGrp="1" noEditPoints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Date Placeholder 3"/>
          <p:cNvSpPr>
            <a:spLocks noGrp="1" noEditPoints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BA785E-6E67-4B64-B9BE-8B3417A9CC68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 noEditPoints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 altLang="en-US"/>
          </a:p>
        </p:txBody>
      </p:sp>
      <p:sp>
        <p:nvSpPr>
          <p:cNvPr id="6" name="Slide Number Placeholder 5"/>
          <p:cNvSpPr>
            <a:spLocks noGrp="1" noEditPoints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BF4351E-3AFC-49FF-AC85-ADC9489D25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Название по вертикали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 noEditPoints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Vertical Text Placeholder 2"/>
          <p:cNvSpPr>
            <a:spLocks noGrp="1" noEditPoints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Date Placeholder 3"/>
          <p:cNvSpPr>
            <a:spLocks noGrp="1" noEditPoints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BA785E-6E67-4B64-B9BE-8B3417A9CC68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 noEditPoints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 altLang="en-US"/>
          </a:p>
        </p:txBody>
      </p:sp>
      <p:sp>
        <p:nvSpPr>
          <p:cNvPr id="6" name="Slide Number Placeholder 5"/>
          <p:cNvSpPr>
            <a:spLocks noGrp="1" noEditPoints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BF4351E-3AFC-49FF-AC85-ADC9489D25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ние и контен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Content Placeholder 2"/>
          <p:cNvSpPr>
            <a:spLocks noGrp="1" noEditPoints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Date Placeholder 3"/>
          <p:cNvSpPr>
            <a:spLocks noGrp="1" noEditPoints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BA785E-6E67-4B64-B9BE-8B3417A9CC68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 noEditPoints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 altLang="en-US"/>
          </a:p>
        </p:txBody>
      </p:sp>
      <p:sp>
        <p:nvSpPr>
          <p:cNvPr id="6" name="Slide Number Placeholder 5"/>
          <p:cNvSpPr>
            <a:spLocks noGrp="1" noEditPoints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BF4351E-3AFC-49FF-AC85-ADC9489D25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-12700" y="6176962"/>
            <a:ext cx="12204700" cy="681037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 noEditPoints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Text Placeholder 2"/>
          <p:cNvSpPr>
            <a:spLocks noGrp="1" noEditPoints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4" name="Date Placeholder 3"/>
          <p:cNvSpPr>
            <a:spLocks noGrp="1" noEditPoints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fld id="{86BA785E-6E67-4B64-B9BE-8B3417A9CC68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 noEditPoints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endParaRPr lang="ru-RU" altLang="en-US"/>
          </a:p>
        </p:txBody>
      </p:sp>
      <p:sp>
        <p:nvSpPr>
          <p:cNvPr id="6" name="Slide Number Placeholder 5"/>
          <p:cNvSpPr>
            <a:spLocks noGrp="1" noEditPoints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fld id="{BBF4351E-3AFC-49FF-AC85-ADC9489D25D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981325" y="1709738"/>
            <a:ext cx="600075" cy="600075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876299" y="1720626"/>
            <a:ext cx="600075" cy="600075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928812" y="1709739"/>
            <a:ext cx="600075" cy="600075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контен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Content Placeholder 2"/>
          <p:cNvSpPr>
            <a:spLocks noGrp="1" noEditPoints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Content Placeholder 3"/>
          <p:cNvSpPr>
            <a:spLocks noGrp="1" noEditPoints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5" name="Date Placeholder 4"/>
          <p:cNvSpPr>
            <a:spLocks noGrp="1" noEditPoints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BA785E-6E67-4B64-B9BE-8B3417A9CC68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6" name="Footer Placeholder 5"/>
          <p:cNvSpPr>
            <a:spLocks noGrp="1" noEditPoints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 altLang="en-US"/>
          </a:p>
        </p:txBody>
      </p:sp>
      <p:sp>
        <p:nvSpPr>
          <p:cNvPr id="7" name="Slide Number Placeholder 6"/>
          <p:cNvSpPr>
            <a:spLocks noGrp="1" noEditPoints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BF4351E-3AFC-49FF-AC85-ADC9489D25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EditPoints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Text Placeholder 2"/>
          <p:cNvSpPr>
            <a:spLocks noGrp="1" noEditPoints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4" name="Content Placeholder 3"/>
          <p:cNvSpPr>
            <a:spLocks noGrp="1" noEditPoints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5" name="Text Placeholder 4"/>
          <p:cNvSpPr>
            <a:spLocks noGrp="1" noEditPoints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6" name="Content Placeholder 5"/>
          <p:cNvSpPr>
            <a:spLocks noGrp="1" noEditPoints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7" name="Date Placeholder 6"/>
          <p:cNvSpPr>
            <a:spLocks noGrp="1" noEditPoints="1"/>
          </p:cNvSpPr>
          <p:nvPr>
            <p:ph type="dt" sz="half" idx="10"/>
          </p:nvPr>
        </p:nvSpPr>
        <p:spPr>
          <a:xfrm>
            <a:off x="838200" y="641014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fld id="{86BA785E-6E67-4B64-B9BE-8B3417A9CC68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8" name="Footer Placeholder 7"/>
          <p:cNvSpPr>
            <a:spLocks noGrp="1" noEditPoints="1"/>
          </p:cNvSpPr>
          <p:nvPr>
            <p:ph type="ftr" sz="quarter" idx="11"/>
          </p:nvPr>
        </p:nvSpPr>
        <p:spPr>
          <a:xfrm>
            <a:off x="4038600" y="641014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endParaRPr lang="ru-RU" altLang="en-US"/>
          </a:p>
        </p:txBody>
      </p:sp>
      <p:sp>
        <p:nvSpPr>
          <p:cNvPr id="9" name="Slide Number Placeholder 8"/>
          <p:cNvSpPr>
            <a:spLocks noGrp="1" noEditPoints="1"/>
          </p:cNvSpPr>
          <p:nvPr>
            <p:ph type="sldNum" sz="quarter" idx="12"/>
          </p:nvPr>
        </p:nvSpPr>
        <p:spPr>
          <a:xfrm>
            <a:off x="8610600" y="641014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fld id="{BBF4351E-3AFC-49FF-AC85-ADC9489D25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назв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Контен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EditPoints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Content Placeholder 2"/>
          <p:cNvSpPr>
            <a:spLocks noGrp="1" noEditPoints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Text Placeholder 3"/>
          <p:cNvSpPr>
            <a:spLocks noGrp="1" noEditPoints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5" name="Date Placeholder 4"/>
          <p:cNvSpPr>
            <a:spLocks noGrp="1" noEditPoints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BA785E-6E67-4B64-B9BE-8B3417A9CC68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6" name="Footer Placeholder 5"/>
          <p:cNvSpPr>
            <a:spLocks noGrp="1" noEditPoints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 altLang="en-US"/>
          </a:p>
        </p:txBody>
      </p:sp>
      <p:sp>
        <p:nvSpPr>
          <p:cNvPr id="7" name="Slide Number Placeholder 6"/>
          <p:cNvSpPr>
            <a:spLocks noGrp="1" noEditPoints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BF4351E-3AFC-49FF-AC85-ADC9489D25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Изображение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EditPoints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Picture Placeholder 2"/>
          <p:cNvSpPr>
            <a:spLocks noGrp="1" noEditPoints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altLang="en-US"/>
              <a:t>Щелкните значок, чтобы добавить рисунок</a:t>
            </a:r>
          </a:p>
        </p:txBody>
      </p:sp>
      <p:sp>
        <p:nvSpPr>
          <p:cNvPr id="4" name="Text Placeholder 3"/>
          <p:cNvSpPr>
            <a:spLocks noGrp="1" noEditPoints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5" name="Date Placeholder 4"/>
          <p:cNvSpPr>
            <a:spLocks noGrp="1" noEditPoints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BA785E-6E67-4B64-B9BE-8B3417A9CC68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6" name="Footer Placeholder 5"/>
          <p:cNvSpPr>
            <a:spLocks noGrp="1" noEditPoints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 altLang="en-US"/>
          </a:p>
        </p:txBody>
      </p:sp>
      <p:sp>
        <p:nvSpPr>
          <p:cNvPr id="7" name="Slide Number Placeholder 6"/>
          <p:cNvSpPr>
            <a:spLocks noGrp="1" noEditPoints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BF4351E-3AFC-49FF-AC85-ADC9489D25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-12700" y="6176962"/>
            <a:ext cx="12204700" cy="681037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 noEditPoints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Text Placeholder 2"/>
          <p:cNvSpPr>
            <a:spLocks noGrp="1" noEditPoints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11" name="Oval 10"/>
          <p:cNvSpPr/>
          <p:nvPr/>
        </p:nvSpPr>
        <p:spPr>
          <a:xfrm>
            <a:off x="1438468" y="5977805"/>
            <a:ext cx="408526" cy="408526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303530" y="5977805"/>
            <a:ext cx="408526" cy="408526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870999" y="5977805"/>
            <a:ext cx="408526" cy="408526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Date Placeholder 6"/>
          <p:cNvSpPr>
            <a:spLocks noGrp="1" noEditPoints="1"/>
          </p:cNvSpPr>
          <p:nvPr>
            <p:ph type="dt" sz="half" idx="2"/>
          </p:nvPr>
        </p:nvSpPr>
        <p:spPr>
          <a:xfrm>
            <a:off x="838200" y="641014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fld id="{86BA785E-6E67-4B64-B9BE-8B3417A9CC68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16" name="Footer Placeholder 7"/>
          <p:cNvSpPr>
            <a:spLocks noGrp="1" noEditPoints="1"/>
          </p:cNvSpPr>
          <p:nvPr>
            <p:ph type="ftr" sz="quarter" idx="3"/>
          </p:nvPr>
        </p:nvSpPr>
        <p:spPr>
          <a:xfrm>
            <a:off x="4038600" y="641014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endParaRPr lang="ru-RU" altLang="en-US"/>
          </a:p>
        </p:txBody>
      </p:sp>
      <p:sp>
        <p:nvSpPr>
          <p:cNvPr id="17" name="Slide Number Placeholder 8"/>
          <p:cNvSpPr>
            <a:spLocks noGrp="1" noEditPoints="1"/>
          </p:cNvSpPr>
          <p:nvPr>
            <p:ph type="sldNum" sz="quarter" idx="4"/>
          </p:nvPr>
        </p:nvSpPr>
        <p:spPr>
          <a:xfrm>
            <a:off x="8610600" y="641014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fld id="{BBF4351E-3AFC-49FF-AC85-ADC9489D25D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2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altLang="en-US" sz="5500"/>
              <a:t>Ранние маркеры неблагополучия и алгоритмы действия педагога</a:t>
            </a:r>
          </a:p>
        </p:txBody>
      </p:sp>
      <p:sp>
        <p:nvSpPr>
          <p:cNvPr id="3" name="Подзаголовок 2"/>
          <p:cNvSpPr>
            <a:spLocks noGrp="1" noEditPoints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altLang="en-US" sz="2000"/>
              <a:t>Как распознать проблему и грамотно выстроить алгоритм помощи ребенку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t>Алгоритм действий педагога:</a:t>
            </a:r>
            <a:r>
              <a:rPr lang="ru-RU"/>
              <a:t> </a:t>
            </a:r>
            <a:r>
              <a:t>Шаг 4. Взаимодействие с семьей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sz="2400"/>
              <a:t>Проводите беседу только совместно с психологом/соцпедагогом/администрацией.</a:t>
            </a:r>
          </a:p>
          <a:p>
            <a:r>
              <a:rPr sz="2400"/>
              <a:t>Начинайте с нейтральных тем (успеваемость, таланты ребенка).</a:t>
            </a:r>
          </a:p>
          <a:p>
            <a:r>
              <a:rPr sz="2400"/>
              <a:t>Выражайте озабоченность, а не выдвигайте обвинения. «Мы заметили некоторые изменения в поведении Маши, хотели узнать ваше мнение...»</a:t>
            </a:r>
          </a:p>
          <a:p>
            <a:r>
              <a:rPr sz="2400"/>
              <a:t>Предлагайте помощь и ресурсы (консультация психолога, дополнительные занятия).</a:t>
            </a:r>
          </a:p>
          <a:p>
            <a:r>
              <a:rPr sz="2400"/>
              <a:t>Если вы подозреваете насилие, НЕ высказывайте это родителям! Это может усугубить ситуацию для ребенка. Дальнейшее взаимодействие с семьей ведут специалисты.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t>Куда можно обратиться? 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sz="2400"/>
              <a:t>Внутри образовательного учреждения: Педагог-психолог, социальный педагог, администрация.</a:t>
            </a:r>
          </a:p>
          <a:p>
            <a:r>
              <a:rPr sz="2400"/>
              <a:t>Районные/городские службы:</a:t>
            </a:r>
          </a:p>
          <a:p>
            <a:r>
              <a:rPr sz="2400"/>
              <a:t>Психолого-педагогический центр.</a:t>
            </a:r>
          </a:p>
          <a:p>
            <a:r>
              <a:rPr sz="2400"/>
              <a:t>Комиссия по делам несовершеннолетних и защите их прав (КДНиЗП).</a:t>
            </a:r>
          </a:p>
          <a:p>
            <a:r>
              <a:rPr sz="2400"/>
              <a:t>Органы опеки и попечительства.</a:t>
            </a:r>
          </a:p>
          <a:p>
            <a:r>
              <a:rPr sz="2400"/>
              <a:t>Экстренные случаи (угроза жизни и здоровью):</a:t>
            </a:r>
          </a:p>
          <a:p>
            <a:r>
              <a:rPr sz="2400"/>
              <a:t>Служба экстренной психологической помощи (телефон доверия).</a:t>
            </a:r>
          </a:p>
          <a:p>
            <a:r>
              <a:rPr sz="2400"/>
              <a:t>Правоохранительные органы.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t>Заключение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/>
        <p:txBody>
          <a:bodyPr/>
          <a:lstStyle/>
          <a:p>
            <a:r>
              <a:rPr sz="2400"/>
              <a:t>Ваша роль — наблюдатель и «сигнальщик», а не следователь или психотерапевт.</a:t>
            </a:r>
          </a:p>
          <a:p>
            <a:r>
              <a:rPr sz="2400"/>
              <a:t>Действуйте последовательно, в соответствии с алгоритмом и регламентом вашего учреждения.</a:t>
            </a:r>
          </a:p>
          <a:p>
            <a:r>
              <a:rPr sz="2400"/>
              <a:t>Не оставайтесь наедине с проблемой. Подключайте команду специалистов.</a:t>
            </a:r>
          </a:p>
          <a:p>
            <a:r>
              <a:rPr sz="2400"/>
              <a:t>Профессионализм и человеческое участие — ваши главные инструменты.</a:t>
            </a: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9976880" y="5214609"/>
            <a:ext cx="1900574" cy="1403501"/>
          </a:xfrm>
          <a:prstGeom prst="rect">
            <a:avLst/>
          </a:prstGeom>
        </p:spPr>
      </p:pic>
      <p:pic>
        <p:nvPicPr>
          <p:cNvPr id="5" name="Изображение 4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8071933" y="4885332"/>
            <a:ext cx="1819255" cy="180802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t>Роль педагога как наблюдателя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/>
        <p:txBody>
          <a:bodyPr/>
          <a:lstStyle/>
          <a:p>
            <a:r>
              <a:rPr sz="2400"/>
              <a:t>Школа — ключевое социальное пространство: Ребенок проводит в школе значительную часть времени, и его поведение здесь наиболее показательно.</a:t>
            </a:r>
          </a:p>
          <a:p>
            <a:r>
              <a:rPr sz="2400"/>
              <a:t>Раннее выявление — эффективная помощь: Своевременное обнаружение проблемы значительно увеличивает шансы на ее успешное разрешение.</a:t>
            </a:r>
          </a:p>
          <a:p>
            <a:r>
              <a:rPr sz="2400"/>
              <a:t>Профессиональная и моральная ответственность: Педагог не просто передает знания, но и несет ответственность за безопасность и благополучие детей.</a:t>
            </a: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9976880" y="5214609"/>
            <a:ext cx="1900574" cy="1403501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t>Принципы наблюдения и этические нормы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/>
        <p:txBody>
          <a:bodyPr/>
          <a:lstStyle/>
          <a:p>
            <a:r>
              <a:rPr sz="2400"/>
              <a:t>Конфиденциальность: Вся информация — строго профессиональная тайна. Обсуждается только со специалистами, вовлеченными в случай.</a:t>
            </a:r>
          </a:p>
          <a:p>
            <a:r>
              <a:rPr sz="2400"/>
              <a:t>Объективность: Фиксация конкретных фактов и наблюдений, а не личных оценок и домыслов.</a:t>
            </a:r>
          </a:p>
          <a:p>
            <a:r>
              <a:rPr sz="2400"/>
              <a:t>Комплексность: Единичный признак — не показатель. О проблеме говорит совокупность маркеров и их устойчивость.</a:t>
            </a:r>
          </a:p>
          <a:p>
            <a:r>
              <a:rPr lang="ru-RU" sz="2400"/>
              <a:t>Отсутствие</a:t>
            </a:r>
            <a:r>
              <a:rPr sz="2400"/>
              <a:t> вреда: Любые действия должны быть продуманы и не должны усугублять ситуацию для ребенка.</a:t>
            </a:r>
          </a:p>
        </p:txBody>
      </p:sp>
      <p:pic>
        <p:nvPicPr>
          <p:cNvPr id="5" name="Изображение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9976880" y="5214609"/>
            <a:ext cx="1900574" cy="1403501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t>Маркеры неблагополучия: Физическое состояние</a:t>
            </a:r>
            <a:r>
              <a:rPr lang="ru-RU"/>
              <a:t> </a:t>
            </a:r>
            <a:r>
              <a:t>и внешний вид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/>
        <p:txBody>
          <a:bodyPr/>
          <a:lstStyle/>
          <a:p>
            <a:r>
              <a:rPr sz="2400"/>
              <a:t>Постоянные признаки голода или жажды.</a:t>
            </a:r>
          </a:p>
          <a:p>
            <a:r>
              <a:rPr sz="2400"/>
              <a:t>Неряшливость, неопрятность, несоответствующая одежда (не по сезону, сильно изношенная).</a:t>
            </a:r>
          </a:p>
          <a:p>
            <a:r>
              <a:rPr sz="2400"/>
              <a:t>Следы побоев, синяки, ссадины (особенно если они регулярны и ребенок не может логично объяснить их происхождение).</a:t>
            </a:r>
          </a:p>
          <a:p>
            <a:r>
              <a:rPr sz="2400"/>
              <a:t>Сонливость, хроническая усталость, апатия.</a:t>
            </a:r>
          </a:p>
          <a:p>
            <a:r>
              <a:rPr sz="2400"/>
              <a:t>Проблемы с личной гигиеной (стойкий запах, грязная одежда).</a:t>
            </a:r>
          </a:p>
        </p:txBody>
      </p:sp>
      <p:pic>
        <p:nvPicPr>
          <p:cNvPr id="5" name="Изображение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9976880" y="5214609"/>
            <a:ext cx="1900574" cy="1403501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Маркеры неблагополучия: Эмоциональное состояние и поведение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/>
        <p:txBody>
          <a:bodyPr/>
          <a:lstStyle/>
          <a:p>
            <a:r>
              <a:rPr sz="2400"/>
              <a:t>Резкие изменения в поведении: Активный стал замкнутым, общительный — агрессивным.</a:t>
            </a:r>
          </a:p>
          <a:p>
            <a:r>
              <a:rPr sz="2400"/>
              <a:t>Нежелание идти домой после уроков.</a:t>
            </a:r>
          </a:p>
          <a:p>
            <a:r>
              <a:rPr sz="2400"/>
              <a:t>Тревожность, плаксивость, частые вспышки гнева.</a:t>
            </a:r>
          </a:p>
          <a:p>
            <a:r>
              <a:rPr sz="2400"/>
              <a:t>Низкая самооценка, самоуничижительные высказывания.</a:t>
            </a:r>
          </a:p>
          <a:p>
            <a:r>
              <a:rPr sz="2400"/>
              <a:t>Трудности в общении со сверстниками (изоляция или конфликты).</a:t>
            </a:r>
          </a:p>
          <a:p>
            <a:r>
              <a:rPr sz="2400"/>
              <a:t>Страх перед взрослыми (особенно перед конкретными людьми).</a:t>
            </a: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9976880" y="5214609"/>
            <a:ext cx="1900574" cy="1403501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t>Маркеры неблагополучия: Учебная деятельность и социальные контакты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/>
        <p:txBody>
          <a:bodyPr/>
          <a:lstStyle/>
          <a:p>
            <a:r>
              <a:rPr sz="2400"/>
              <a:t>Резкое снижение успеваемости.</a:t>
            </a:r>
          </a:p>
          <a:p>
            <a:r>
              <a:rPr sz="2400"/>
              <a:t>Систематическая неготовность к урокам, забытые тетради.</a:t>
            </a:r>
          </a:p>
          <a:p>
            <a:r>
              <a:rPr sz="2400"/>
              <a:t>Частые пропуски занятий (или регулярные опоздания) без уважительных причин.</a:t>
            </a:r>
          </a:p>
          <a:p>
            <a:r>
              <a:rPr sz="2400"/>
              <a:t>Родители не выходят на контакт, не посещают родительские собрания, не отвечают на звонки.</a:t>
            </a:r>
          </a:p>
          <a:p>
            <a:r>
              <a:rPr sz="2400"/>
              <a:t>Ребенок постоянно ищет внимание и ласку у любых взрослых.</a:t>
            </a: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9976880" y="5214609"/>
            <a:ext cx="1900574" cy="1403501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t>Алгоритм действий педагога: Шаг 1. Наблюдение и фиксация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sz="2400"/>
              <a:t>Ведите дневник наблюдений. Фиксируйте:</a:t>
            </a:r>
          </a:p>
          <a:p>
            <a:r>
              <a:rPr sz="2400"/>
              <a:t>Дату и время</a:t>
            </a:r>
          </a:p>
          <a:p>
            <a:r>
              <a:rPr sz="2400"/>
              <a:t>Конкретный факт («Не обедал в столовой, сказал, что забыл деньги»)</a:t>
            </a:r>
          </a:p>
          <a:p>
            <a:r>
              <a:rPr sz="2400"/>
              <a:t>Реакцию ребенка на ваши вопросы</a:t>
            </a:r>
          </a:p>
          <a:p>
            <a:r>
              <a:rPr sz="2400"/>
              <a:t>Слова ребенка (дословно, если возможно)</a:t>
            </a:r>
          </a:p>
          <a:p>
            <a:r>
              <a:rPr sz="2400"/>
              <a:t>Пообщайтесь с другими педагогами, работающими с ребенком. Узнайте, наблюдают ли они что-то подобное.</a:t>
            </a: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9976880" y="5214609"/>
            <a:ext cx="1900574" cy="1403501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8200" y="133113"/>
            <a:ext cx="10515600" cy="1325563"/>
          </a:xfrm>
        </p:spPr>
        <p:txBody>
          <a:bodyPr/>
          <a:lstStyle/>
          <a:p>
            <a:r>
              <a:rPr dirty="0" err="1"/>
              <a:t>Алгоритм</a:t>
            </a:r>
            <a:r>
              <a:rPr dirty="0"/>
              <a:t> </a:t>
            </a:r>
            <a:r>
              <a:rPr dirty="0" err="1"/>
              <a:t>действий</a:t>
            </a:r>
            <a:r>
              <a:rPr dirty="0"/>
              <a:t> </a:t>
            </a:r>
            <a:r>
              <a:rPr dirty="0" err="1"/>
              <a:t>педагога</a:t>
            </a:r>
            <a:r>
              <a:rPr dirty="0"/>
              <a:t>: </a:t>
            </a:r>
            <a:r>
              <a:rPr dirty="0" err="1"/>
              <a:t>Шаг</a:t>
            </a:r>
            <a:r>
              <a:rPr dirty="0"/>
              <a:t> 2. </a:t>
            </a:r>
            <a:r>
              <a:rPr dirty="0" err="1"/>
              <a:t>Беседа</a:t>
            </a:r>
            <a:r>
              <a:rPr dirty="0"/>
              <a:t> с </a:t>
            </a:r>
            <a:r>
              <a:rPr dirty="0" err="1"/>
              <a:t>ребенком</a:t>
            </a:r>
            <a:endParaRPr dirty="0"/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sz="2400"/>
              <a:t>Правила беседы:</a:t>
            </a:r>
          </a:p>
          <a:p>
            <a:r>
              <a:rPr sz="2400"/>
              <a:t>Выберите спокойное, уединенное место, где вас никто не услышит.</a:t>
            </a:r>
          </a:p>
          <a:p>
            <a:r>
              <a:rPr sz="2400"/>
              <a:t>Начните с поддержки. Скажите, что вы переживаете за него («Я заметил, что ты выглядишь уставшим...»).</a:t>
            </a:r>
          </a:p>
          <a:p>
            <a:r>
              <a:rPr sz="2400"/>
              <a:t>Используйте «Я-сообщения»: «Я волнуюсь», «Я хочу помочь».</a:t>
            </a:r>
          </a:p>
          <a:p>
            <a:r>
              <a:rPr sz="2400"/>
              <a:t>Не давите, не обвиняйте, не устраивайте допрос.</a:t>
            </a:r>
          </a:p>
          <a:p>
            <a:r>
              <a:rPr sz="2400"/>
              <a:t>Дайте понять, что вы на его стороне. «Что бы ни случилось, я готов тебя выслушать».</a:t>
            </a:r>
          </a:p>
          <a:p>
            <a:r>
              <a:rPr sz="2400"/>
              <a:t>Уважайте его право молчать. Если ребенок не готов говорить, не настаивайте. Просто дайте знать, что вы рядом.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t>Алгоритм действий  педагога:</a:t>
            </a:r>
            <a:r>
              <a:rPr lang="ru-RU"/>
              <a:t> </a:t>
            </a:r>
            <a:r>
              <a:t>Шаг 3. Информирование специалистов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/>
        <p:txBody>
          <a:bodyPr/>
          <a:lstStyle/>
          <a:p>
            <a:r>
              <a:rPr sz="2400"/>
              <a:t>Сообщите школьному психологу и социальному педагогу. Предоставьте им свои наблюдения.</a:t>
            </a:r>
          </a:p>
          <a:p>
            <a:r>
              <a:rPr sz="2400"/>
              <a:t>Информируйте администрацию образовательного учреждения (директора, завуча).</a:t>
            </a:r>
          </a:p>
          <a:p>
            <a:r>
              <a:rPr sz="2400"/>
              <a:t>ВАЖНО: Действуйте согласно внутренним регламентам вашего учреждения. Ваша задача — передать информацию по инстанции.</a:t>
            </a: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9976880" y="5214609"/>
            <a:ext cx="1900574" cy="140350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Простая жизнь">
  <a:themeElements>
    <a:clrScheme name="Простая жизнь">
      <a:dk1>
        <a:sysClr val="windowText" lastClr="000000"/>
      </a:dk1>
      <a:lt1>
        <a:sysClr val="window" lastClr="FFFFFF"/>
      </a:lt1>
      <a:dk2>
        <a:srgbClr val="354855"/>
      </a:dk2>
      <a:lt2>
        <a:srgbClr val="F3F3F3"/>
      </a:lt2>
      <a:accent1>
        <a:srgbClr val="723E4E"/>
      </a:accent1>
      <a:accent2>
        <a:srgbClr val="EF3353"/>
      </a:accent2>
      <a:accent3>
        <a:srgbClr val="F17145"/>
      </a:accent3>
      <a:accent4>
        <a:srgbClr val="FBBA5B"/>
      </a:accent4>
      <a:accent5>
        <a:srgbClr val="903089"/>
      </a:accent5>
      <a:accent6>
        <a:srgbClr val="005570"/>
      </a:accent6>
      <a:hlink>
        <a:srgbClr val="4CA8E6"/>
      </a:hlink>
      <a:folHlink>
        <a:srgbClr val="86C4EE"/>
      </a:folHlink>
    </a:clrScheme>
    <a:fontScheme name="Простая жизнь">
      <a:majorFont>
        <a:latin typeface="Verdana bold"/>
        <a:ea typeface=""/>
        <a:cs typeface=""/>
      </a:majorFont>
      <a:minorFont>
        <a:latin typeface="Verdana"/>
        <a:ea typeface=""/>
        <a:cs typeface=""/>
      </a:minorFont>
    </a:fontScheme>
    <a:fmtScheme name="Простая жизн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Notes Theme">
  <a:themeElements>
    <a:clrScheme name="Office Notes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Notes Them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 Notes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1"/>
        </a:gradFill>
      </a:fillStyleLst>
      <a:lnStyleLst>
        <a:ln w="9525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>
          <a:solidFill>
            <a:schemeClr val="phClr"/>
          </a:solidFill>
          <a:prstDash val="solid"/>
        </a:ln>
        <a:ln w="38100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751</Words>
  <Application>Microsoft Office PowerPoint</Application>
  <PresentationFormat>Широкоэкранный</PresentationFormat>
  <Paragraphs>81</Paragraphs>
  <Slides>12</Slides>
  <Notes>12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Calibri</vt:lpstr>
      <vt:lpstr>Verdana</vt:lpstr>
      <vt:lpstr>Verdana bold</vt:lpstr>
      <vt:lpstr>Простая жизнь</vt:lpstr>
      <vt:lpstr>Ранние маркеры неблагополучия и алгоритмы действия педагога</vt:lpstr>
      <vt:lpstr>Роль педагога как наблюдателя</vt:lpstr>
      <vt:lpstr>Принципы наблюдения и этические нормы</vt:lpstr>
      <vt:lpstr>Маркеры неблагополучия: Физическое состояние и внешний вид</vt:lpstr>
      <vt:lpstr>Маркеры неблагополучия: Эмоциональное состояние и поведение</vt:lpstr>
      <vt:lpstr>Маркеры неблагополучия: Учебная деятельность и социальные контакты</vt:lpstr>
      <vt:lpstr>Алгоритм действий педагога: Шаг 1. Наблюдение и фиксация</vt:lpstr>
      <vt:lpstr>Алгоритм действий педагога: Шаг 2. Беседа с ребенком</vt:lpstr>
      <vt:lpstr>Алгоритм действий  педагога: Шаг 3. Информирование специалистов</vt:lpstr>
      <vt:lpstr>Алгоритм действий педагога: Шаг 4. Взаимодействие с семьей</vt:lpstr>
      <vt:lpstr>Куда можно обратиться? </vt:lpstr>
      <vt:lpstr>Заключение</vt:lpstr>
    </vt:vector>
  </TitlesOfParts>
  <Company>Mobile Systems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Ангелина</dc:creator>
  <cp:lastModifiedBy>admin</cp:lastModifiedBy>
  <cp:revision>2</cp:revision>
  <dcterms:created xsi:type="dcterms:W3CDTF">2025-09-02T12:16:17Z</dcterms:created>
  <dcterms:modified xsi:type="dcterms:W3CDTF">2025-09-12T19:20:17Z</dcterms:modified>
</cp:coreProperties>
</file>