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Intro" panose="02000000000000000000" charset="0"/>
      <p:regular r:id="rId9"/>
    </p:embeddedFont>
    <p:embeddedFont>
      <p:font typeface="Lora Bold" panose="020B0604020202020204" charset="-5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ra" panose="020B0604020202020204" charset="-5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182036" y="-1367770"/>
            <a:ext cx="5515066" cy="5752350"/>
          </a:xfrm>
          <a:custGeom>
            <a:avLst/>
            <a:gdLst/>
            <a:ahLst/>
            <a:cxnLst/>
            <a:rect l="l" t="t" r="r" b="b"/>
            <a:pathLst>
              <a:path w="5515066" h="5752350">
                <a:moveTo>
                  <a:pt x="0" y="0"/>
                </a:moveTo>
                <a:lnTo>
                  <a:pt x="5515066" y="0"/>
                </a:lnTo>
                <a:lnTo>
                  <a:pt x="5515066" y="5752350"/>
                </a:lnTo>
                <a:lnTo>
                  <a:pt x="0" y="575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700000">
            <a:off x="137233" y="7519095"/>
            <a:ext cx="5180285" cy="5403166"/>
          </a:xfrm>
          <a:custGeom>
            <a:avLst/>
            <a:gdLst/>
            <a:ahLst/>
            <a:cxnLst/>
            <a:rect l="l" t="t" r="r" b="b"/>
            <a:pathLst>
              <a:path w="5180285" h="5403166">
                <a:moveTo>
                  <a:pt x="0" y="0"/>
                </a:moveTo>
                <a:lnTo>
                  <a:pt x="5180285" y="0"/>
                </a:lnTo>
                <a:lnTo>
                  <a:pt x="5180285" y="5403166"/>
                </a:lnTo>
                <a:lnTo>
                  <a:pt x="0" y="5403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029146" y="2534435"/>
            <a:ext cx="10229709" cy="5592086"/>
            <a:chOff x="0" y="0"/>
            <a:chExt cx="2694244" cy="14728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4244" cy="1472813"/>
            </a:xfrm>
            <a:custGeom>
              <a:avLst/>
              <a:gdLst/>
              <a:ahLst/>
              <a:cxnLst/>
              <a:rect l="l" t="t" r="r" b="b"/>
              <a:pathLst>
                <a:path w="2694244" h="1472813">
                  <a:moveTo>
                    <a:pt x="38597" y="0"/>
                  </a:moveTo>
                  <a:lnTo>
                    <a:pt x="2655647" y="0"/>
                  </a:lnTo>
                  <a:cubicBezTo>
                    <a:pt x="2665884" y="0"/>
                    <a:pt x="2675701" y="4066"/>
                    <a:pt x="2682939" y="11305"/>
                  </a:cubicBezTo>
                  <a:cubicBezTo>
                    <a:pt x="2690178" y="18543"/>
                    <a:pt x="2694244" y="28361"/>
                    <a:pt x="2694244" y="38597"/>
                  </a:cubicBezTo>
                  <a:lnTo>
                    <a:pt x="2694244" y="1434216"/>
                  </a:lnTo>
                  <a:cubicBezTo>
                    <a:pt x="2694244" y="1455532"/>
                    <a:pt x="2676964" y="1472813"/>
                    <a:pt x="2655647" y="1472813"/>
                  </a:cubicBezTo>
                  <a:lnTo>
                    <a:pt x="38597" y="1472813"/>
                  </a:lnTo>
                  <a:cubicBezTo>
                    <a:pt x="17281" y="1472813"/>
                    <a:pt x="0" y="1455532"/>
                    <a:pt x="0" y="1434216"/>
                  </a:cubicBezTo>
                  <a:lnTo>
                    <a:pt x="0" y="38597"/>
                  </a:lnTo>
                  <a:cubicBezTo>
                    <a:pt x="0" y="17281"/>
                    <a:pt x="17281" y="0"/>
                    <a:pt x="38597" y="0"/>
                  </a:cubicBezTo>
                  <a:close/>
                </a:path>
              </a:pathLst>
            </a:custGeom>
            <a:solidFill>
              <a:srgbClr val="B4DBD5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94244" cy="1510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02852" y="1674704"/>
            <a:ext cx="6482296" cy="1719462"/>
            <a:chOff x="0" y="0"/>
            <a:chExt cx="1707271" cy="452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7271" cy="452863"/>
            </a:xfrm>
            <a:custGeom>
              <a:avLst/>
              <a:gdLst/>
              <a:ahLst/>
              <a:cxnLst/>
              <a:rect l="l" t="t" r="r" b="b"/>
              <a:pathLst>
                <a:path w="1707271" h="452863">
                  <a:moveTo>
                    <a:pt x="60910" y="0"/>
                  </a:moveTo>
                  <a:lnTo>
                    <a:pt x="1646361" y="0"/>
                  </a:lnTo>
                  <a:cubicBezTo>
                    <a:pt x="1662516" y="0"/>
                    <a:pt x="1678008" y="6417"/>
                    <a:pt x="1689431" y="17840"/>
                  </a:cubicBezTo>
                  <a:cubicBezTo>
                    <a:pt x="1700854" y="29263"/>
                    <a:pt x="1707271" y="44756"/>
                    <a:pt x="1707271" y="60910"/>
                  </a:cubicBezTo>
                  <a:lnTo>
                    <a:pt x="1707271" y="391952"/>
                  </a:lnTo>
                  <a:cubicBezTo>
                    <a:pt x="1707271" y="408107"/>
                    <a:pt x="1700854" y="423599"/>
                    <a:pt x="1689431" y="435022"/>
                  </a:cubicBezTo>
                  <a:cubicBezTo>
                    <a:pt x="1678008" y="446445"/>
                    <a:pt x="1662516" y="452863"/>
                    <a:pt x="1646361" y="452863"/>
                  </a:cubicBezTo>
                  <a:lnTo>
                    <a:pt x="60910" y="452863"/>
                  </a:lnTo>
                  <a:cubicBezTo>
                    <a:pt x="27270" y="452863"/>
                    <a:pt x="0" y="425592"/>
                    <a:pt x="0" y="391952"/>
                  </a:cubicBezTo>
                  <a:lnTo>
                    <a:pt x="0" y="60910"/>
                  </a:lnTo>
                  <a:cubicBezTo>
                    <a:pt x="0" y="44756"/>
                    <a:pt x="6417" y="29263"/>
                    <a:pt x="17840" y="17840"/>
                  </a:cubicBezTo>
                  <a:cubicBezTo>
                    <a:pt x="29263" y="6417"/>
                    <a:pt x="44756" y="0"/>
                    <a:pt x="60910" y="0"/>
                  </a:cubicBezTo>
                  <a:close/>
                </a:path>
              </a:pathLst>
            </a:custGeom>
            <a:solidFill>
              <a:srgbClr val="507DAD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7271" cy="49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2769" y="2112409"/>
            <a:ext cx="3031091" cy="303109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231425" y="157296"/>
            <a:ext cx="2116890" cy="21168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15119821" y="7451570"/>
            <a:ext cx="3168179" cy="316817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3702993" y="157296"/>
            <a:ext cx="5528738" cy="552873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11995296" y="-372813"/>
            <a:ext cx="2263559" cy="226355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14398805" y="5663486"/>
            <a:ext cx="2068557" cy="206855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3626681" y="620671"/>
            <a:ext cx="1775469" cy="177546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-536332" y="5686034"/>
            <a:ext cx="5340848" cy="534084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28" name="TextBox 28"/>
          <p:cNvSpPr txBox="1"/>
          <p:nvPr/>
        </p:nvSpPr>
        <p:spPr>
          <a:xfrm>
            <a:off x="4233645" y="3626447"/>
            <a:ext cx="10025210" cy="404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333333"/>
                </a:solidFill>
                <a:latin typeface="Intro"/>
                <a:ea typeface="Intro"/>
                <a:cs typeface="Intro"/>
                <a:sym typeface="Intro"/>
              </a:rPr>
              <a:t>МЕЖДУНАРОДНЫЙ ДЕНЬ БОРЬБЫ С НАРКОТИКАМИ</a:t>
            </a:r>
          </a:p>
        </p:txBody>
      </p:sp>
      <p:sp>
        <p:nvSpPr>
          <p:cNvPr id="29" name="Freeform 29"/>
          <p:cNvSpPr/>
          <p:nvPr/>
        </p:nvSpPr>
        <p:spPr>
          <a:xfrm>
            <a:off x="-139289" y="6812010"/>
            <a:ext cx="4653704" cy="3088896"/>
          </a:xfrm>
          <a:custGeom>
            <a:avLst/>
            <a:gdLst/>
            <a:ahLst/>
            <a:cxnLst/>
            <a:rect l="l" t="t" r="r" b="b"/>
            <a:pathLst>
              <a:path w="4653704" h="3088896">
                <a:moveTo>
                  <a:pt x="0" y="0"/>
                </a:moveTo>
                <a:lnTo>
                  <a:pt x="4653704" y="0"/>
                </a:lnTo>
                <a:lnTo>
                  <a:pt x="4653704" y="3088896"/>
                </a:lnTo>
                <a:lnTo>
                  <a:pt x="0" y="30888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229914" y="1985996"/>
            <a:ext cx="5828172" cy="125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3"/>
              </a:lnSpc>
            </a:pPr>
            <a:r>
              <a:rPr lang="en-US" sz="8900">
                <a:solidFill>
                  <a:srgbClr val="FFFFFF"/>
                </a:solidFill>
                <a:latin typeface="Intro"/>
                <a:ea typeface="Intro"/>
                <a:cs typeface="Intro"/>
                <a:sym typeface="Intro"/>
              </a:rPr>
              <a:t>26 июня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3086032"/>
            <a:chOff x="0" y="0"/>
            <a:chExt cx="4274726" cy="8127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812782"/>
            </a:xfrm>
            <a:custGeom>
              <a:avLst/>
              <a:gdLst/>
              <a:ahLst/>
              <a:cxnLst/>
              <a:rect l="l" t="t" r="r" b="b"/>
              <a:pathLst>
                <a:path w="4274726" h="81278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788455"/>
                  </a:lnTo>
                  <a:cubicBezTo>
                    <a:pt x="4274726" y="801891"/>
                    <a:pt x="4263834" y="812782"/>
                    <a:pt x="4250399" y="812782"/>
                  </a:cubicBezTo>
                  <a:lnTo>
                    <a:pt x="24327" y="812782"/>
                  </a:lnTo>
                  <a:cubicBezTo>
                    <a:pt x="10891" y="812782"/>
                    <a:pt x="0" y="801891"/>
                    <a:pt x="0" y="78845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850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523127" y="4400545"/>
            <a:ext cx="5865050" cy="5886455"/>
          </a:xfrm>
          <a:custGeom>
            <a:avLst/>
            <a:gdLst/>
            <a:ahLst/>
            <a:cxnLst/>
            <a:rect l="l" t="t" r="r" b="b"/>
            <a:pathLst>
              <a:path w="5865050" h="5886455">
                <a:moveTo>
                  <a:pt x="0" y="0"/>
                </a:moveTo>
                <a:lnTo>
                  <a:pt x="5865050" y="0"/>
                </a:lnTo>
                <a:lnTo>
                  <a:pt x="5865050" y="5886455"/>
                </a:lnTo>
                <a:lnTo>
                  <a:pt x="0" y="5886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91988" y="1581268"/>
            <a:ext cx="15638681" cy="281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Наркотики 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— это вещества, которые могут изменять наше сознание и влиять на работу организма. Они бывают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легальными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(например, некоторые лекарства, которые врач назначает для лечения болезней) и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нелегальными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(те, что запрещены законом и могут нанести серьёзный вред здоровью).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780282"/>
            <a:chOff x="0" y="0"/>
            <a:chExt cx="4274726" cy="1522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522379"/>
            </a:xfrm>
            <a:custGeom>
              <a:avLst/>
              <a:gdLst/>
              <a:ahLst/>
              <a:cxnLst/>
              <a:rect l="l" t="t" r="r" b="b"/>
              <a:pathLst>
                <a:path w="4274726" h="152237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98052"/>
                  </a:lnTo>
                  <a:cubicBezTo>
                    <a:pt x="4274726" y="1511487"/>
                    <a:pt x="4263834" y="1522379"/>
                    <a:pt x="4250399" y="1522379"/>
                  </a:cubicBezTo>
                  <a:lnTo>
                    <a:pt x="24327" y="1522379"/>
                  </a:lnTo>
                  <a:cubicBezTo>
                    <a:pt x="10891" y="1522379"/>
                    <a:pt x="0" y="1511487"/>
                    <a:pt x="0" y="149805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560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1988" y="1581268"/>
            <a:ext cx="15638681" cy="476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Нелегальные наркотики 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очень опасны, потому что: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Разрушают здоровье: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они могут повредить внутренние органы, такие как сердце, печень и мозг.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Вызывают зависимость: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человек может начать чувствовать, что ему постоянно нужно принимать наркотики, чтобы чувствовать себя нормально. Это может привести к тому, что он будет забывать о своих обязанностях, друзьях и семье.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Могут привести к смерти: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некоторые наркотики могут вызвать остановку сердца или другие опасные для жизни состояния.</a:t>
            </a:r>
          </a:p>
        </p:txBody>
      </p:sp>
      <p:sp>
        <p:nvSpPr>
          <p:cNvPr id="8" name="Freeform 8"/>
          <p:cNvSpPr/>
          <p:nvPr/>
        </p:nvSpPr>
        <p:spPr>
          <a:xfrm>
            <a:off x="13699593" y="5719117"/>
            <a:ext cx="3131076" cy="4567883"/>
          </a:xfrm>
          <a:custGeom>
            <a:avLst/>
            <a:gdLst/>
            <a:ahLst/>
            <a:cxnLst/>
            <a:rect l="l" t="t" r="r" b="b"/>
            <a:pathLst>
              <a:path w="3131076" h="4567883">
                <a:moveTo>
                  <a:pt x="0" y="0"/>
                </a:moveTo>
                <a:lnTo>
                  <a:pt x="3131076" y="0"/>
                </a:lnTo>
                <a:lnTo>
                  <a:pt x="3131076" y="4567883"/>
                </a:lnTo>
                <a:lnTo>
                  <a:pt x="0" y="4567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113769"/>
            <a:ext cx="16230600" cy="6450558"/>
            <a:chOff x="0" y="0"/>
            <a:chExt cx="4274726" cy="16989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698912"/>
            </a:xfrm>
            <a:custGeom>
              <a:avLst/>
              <a:gdLst/>
              <a:ahLst/>
              <a:cxnLst/>
              <a:rect l="l" t="t" r="r" b="b"/>
              <a:pathLst>
                <a:path w="4274726" h="169891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74586"/>
                  </a:lnTo>
                  <a:cubicBezTo>
                    <a:pt x="4274726" y="1688021"/>
                    <a:pt x="4263834" y="1698912"/>
                    <a:pt x="4250399" y="1698912"/>
                  </a:cubicBezTo>
                  <a:lnTo>
                    <a:pt x="24327" y="1698912"/>
                  </a:lnTo>
                  <a:cubicBezTo>
                    <a:pt x="10891" y="1698912"/>
                    <a:pt x="0" y="1688021"/>
                    <a:pt x="0" y="167458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737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2735" y="498014"/>
            <a:ext cx="11822531" cy="1615754"/>
            <a:chOff x="0" y="0"/>
            <a:chExt cx="3113753" cy="425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13753" cy="425548"/>
            </a:xfrm>
            <a:custGeom>
              <a:avLst/>
              <a:gdLst/>
              <a:ahLst/>
              <a:cxnLst/>
              <a:rect l="l" t="t" r="r" b="b"/>
              <a:pathLst>
                <a:path w="3113753" h="425548">
                  <a:moveTo>
                    <a:pt x="26194" y="0"/>
                  </a:moveTo>
                  <a:lnTo>
                    <a:pt x="3087559" y="0"/>
                  </a:lnTo>
                  <a:cubicBezTo>
                    <a:pt x="3102026" y="0"/>
                    <a:pt x="3113753" y="11727"/>
                    <a:pt x="3113753" y="26194"/>
                  </a:cubicBezTo>
                  <a:lnTo>
                    <a:pt x="3113753" y="399355"/>
                  </a:lnTo>
                  <a:cubicBezTo>
                    <a:pt x="3113753" y="413821"/>
                    <a:pt x="3102026" y="425548"/>
                    <a:pt x="3087559" y="425548"/>
                  </a:cubicBezTo>
                  <a:lnTo>
                    <a:pt x="26194" y="425548"/>
                  </a:lnTo>
                  <a:cubicBezTo>
                    <a:pt x="11727" y="425548"/>
                    <a:pt x="0" y="413821"/>
                    <a:pt x="0" y="399355"/>
                  </a:cubicBezTo>
                  <a:lnTo>
                    <a:pt x="0" y="26194"/>
                  </a:lnTo>
                  <a:cubicBezTo>
                    <a:pt x="0" y="11727"/>
                    <a:pt x="11727" y="0"/>
                    <a:pt x="26194" y="0"/>
                  </a:cubicBezTo>
                  <a:close/>
                </a:path>
              </a:pathLst>
            </a:custGeom>
            <a:solidFill>
              <a:srgbClr val="507DAD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13753" cy="463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33685" y="7819980"/>
            <a:ext cx="2490314" cy="2315992"/>
          </a:xfrm>
          <a:custGeom>
            <a:avLst/>
            <a:gdLst/>
            <a:ahLst/>
            <a:cxnLst/>
            <a:rect l="l" t="t" r="r" b="b"/>
            <a:pathLst>
              <a:path w="2490314" h="2315992">
                <a:moveTo>
                  <a:pt x="0" y="0"/>
                </a:moveTo>
                <a:lnTo>
                  <a:pt x="2490314" y="0"/>
                </a:lnTo>
                <a:lnTo>
                  <a:pt x="2490314" y="2315992"/>
                </a:lnTo>
                <a:lnTo>
                  <a:pt x="0" y="2315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32735" y="735776"/>
            <a:ext cx="11822531" cy="137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5000">
                <a:solidFill>
                  <a:srgbClr val="FFFFFF"/>
                </a:solidFill>
                <a:latin typeface="Intro"/>
                <a:ea typeface="Intro"/>
                <a:cs typeface="Intro"/>
                <a:sym typeface="Intro"/>
              </a:rPr>
              <a:t>Последствия употребления наркотиков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7331" y="2383881"/>
            <a:ext cx="15638681" cy="582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Употребление наркотиков может иметь серьёзные последствия не только для самого человека, но и для его близких: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Разрушение семьи: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из-за зависимости человек может стать агрессивным, раздражительным и потерять интерес к семье. Это может привести к конфликтам и даже разрыву отношений.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Потеря друзей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 под влиянием наркотиков человек может вести себя странно или агрессивно, что может оттолкнуть друзей.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Проблемы с законом: 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употребление и распространение нелегальных наркотиков могут привести к штрафам, арестам и другим юридическим последствиям.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113769"/>
            <a:ext cx="16230600" cy="5450420"/>
            <a:chOff x="0" y="0"/>
            <a:chExt cx="4274726" cy="14355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35502"/>
            </a:xfrm>
            <a:custGeom>
              <a:avLst/>
              <a:gdLst/>
              <a:ahLst/>
              <a:cxnLst/>
              <a:rect l="l" t="t" r="r" b="b"/>
              <a:pathLst>
                <a:path w="4274726" h="1435502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11175"/>
                  </a:lnTo>
                  <a:cubicBezTo>
                    <a:pt x="4274726" y="1424610"/>
                    <a:pt x="4263834" y="1435502"/>
                    <a:pt x="4250399" y="1435502"/>
                  </a:cubicBezTo>
                  <a:lnTo>
                    <a:pt x="24327" y="1435502"/>
                  </a:lnTo>
                  <a:cubicBezTo>
                    <a:pt x="10891" y="1435502"/>
                    <a:pt x="0" y="1424610"/>
                    <a:pt x="0" y="1411175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473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2735" y="498014"/>
            <a:ext cx="11822531" cy="1615754"/>
            <a:chOff x="0" y="0"/>
            <a:chExt cx="3113753" cy="425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13753" cy="425548"/>
            </a:xfrm>
            <a:custGeom>
              <a:avLst/>
              <a:gdLst/>
              <a:ahLst/>
              <a:cxnLst/>
              <a:rect l="l" t="t" r="r" b="b"/>
              <a:pathLst>
                <a:path w="3113753" h="425548">
                  <a:moveTo>
                    <a:pt x="26194" y="0"/>
                  </a:moveTo>
                  <a:lnTo>
                    <a:pt x="3087559" y="0"/>
                  </a:lnTo>
                  <a:cubicBezTo>
                    <a:pt x="3102026" y="0"/>
                    <a:pt x="3113753" y="11727"/>
                    <a:pt x="3113753" y="26194"/>
                  </a:cubicBezTo>
                  <a:lnTo>
                    <a:pt x="3113753" y="399355"/>
                  </a:lnTo>
                  <a:cubicBezTo>
                    <a:pt x="3113753" y="413821"/>
                    <a:pt x="3102026" y="425548"/>
                    <a:pt x="3087559" y="425548"/>
                  </a:cubicBezTo>
                  <a:lnTo>
                    <a:pt x="26194" y="425548"/>
                  </a:lnTo>
                  <a:cubicBezTo>
                    <a:pt x="11727" y="425548"/>
                    <a:pt x="0" y="413821"/>
                    <a:pt x="0" y="399355"/>
                  </a:cubicBezTo>
                  <a:lnTo>
                    <a:pt x="0" y="26194"/>
                  </a:lnTo>
                  <a:cubicBezTo>
                    <a:pt x="0" y="11727"/>
                    <a:pt x="11727" y="0"/>
                    <a:pt x="26194" y="0"/>
                  </a:cubicBezTo>
                  <a:close/>
                </a:path>
              </a:pathLst>
            </a:custGeom>
            <a:solidFill>
              <a:srgbClr val="507DAD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113753" cy="463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386641" y="6729294"/>
            <a:ext cx="5042723" cy="3410142"/>
          </a:xfrm>
          <a:custGeom>
            <a:avLst/>
            <a:gdLst/>
            <a:ahLst/>
            <a:cxnLst/>
            <a:rect l="l" t="t" r="r" b="b"/>
            <a:pathLst>
              <a:path w="5042723" h="3410142">
                <a:moveTo>
                  <a:pt x="0" y="0"/>
                </a:moveTo>
                <a:lnTo>
                  <a:pt x="5042723" y="0"/>
                </a:lnTo>
                <a:lnTo>
                  <a:pt x="5042723" y="3410142"/>
                </a:lnTo>
                <a:lnTo>
                  <a:pt x="0" y="3410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7146236"/>
            <a:ext cx="4652983" cy="3140764"/>
          </a:xfrm>
          <a:custGeom>
            <a:avLst/>
            <a:gdLst/>
            <a:ahLst/>
            <a:cxnLst/>
            <a:rect l="l" t="t" r="r" b="b"/>
            <a:pathLst>
              <a:path w="4652983" h="3140764">
                <a:moveTo>
                  <a:pt x="0" y="0"/>
                </a:moveTo>
                <a:lnTo>
                  <a:pt x="4652983" y="0"/>
                </a:lnTo>
                <a:lnTo>
                  <a:pt x="4652983" y="3140764"/>
                </a:lnTo>
                <a:lnTo>
                  <a:pt x="0" y="3140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57331" y="2383881"/>
            <a:ext cx="15638681" cy="476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Здоровый образ жизни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— это лучший способ избежать проблем, связанных с наркотиками. Он включает в себя: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Правильное питание: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употребление свежих фруктов и овощей, злаков и других полезных продуктов помогает поддерживать здоровье организма.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Физическая активность: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регулярные занятия спортом или просто прогулки на свежем воздухе помогают укрепить организм и улучшить настроение.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Отказ от вредных привычек: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избегание курения, алкоголя и наркотиков помогает сохранить здоровье и избежать зависимости.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32735" y="983618"/>
            <a:ext cx="11822531" cy="70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5000">
                <a:solidFill>
                  <a:srgbClr val="FFFFFF"/>
                </a:solidFill>
                <a:latin typeface="Intro"/>
                <a:ea typeface="Intro"/>
                <a:cs typeface="Intro"/>
                <a:sym typeface="Intro"/>
              </a:rPr>
              <a:t>Здоровый образ жизни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113769"/>
            <a:ext cx="16230600" cy="5511653"/>
            <a:chOff x="0" y="0"/>
            <a:chExt cx="4274726" cy="14516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451629"/>
            </a:xfrm>
            <a:custGeom>
              <a:avLst/>
              <a:gdLst/>
              <a:ahLst/>
              <a:cxnLst/>
              <a:rect l="l" t="t" r="r" b="b"/>
              <a:pathLst>
                <a:path w="4274726" h="1451629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427302"/>
                  </a:lnTo>
                  <a:cubicBezTo>
                    <a:pt x="4274726" y="1440737"/>
                    <a:pt x="4263834" y="1451629"/>
                    <a:pt x="4250399" y="1451629"/>
                  </a:cubicBezTo>
                  <a:lnTo>
                    <a:pt x="24327" y="1451629"/>
                  </a:lnTo>
                  <a:cubicBezTo>
                    <a:pt x="10891" y="1451629"/>
                    <a:pt x="0" y="1440737"/>
                    <a:pt x="0" y="1427302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489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08214" y="498014"/>
            <a:ext cx="12271572" cy="1615754"/>
            <a:chOff x="0" y="0"/>
            <a:chExt cx="3232019" cy="425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32019" cy="425548"/>
            </a:xfrm>
            <a:custGeom>
              <a:avLst/>
              <a:gdLst/>
              <a:ahLst/>
              <a:cxnLst/>
              <a:rect l="l" t="t" r="r" b="b"/>
              <a:pathLst>
                <a:path w="3232019" h="425548">
                  <a:moveTo>
                    <a:pt x="25235" y="0"/>
                  </a:moveTo>
                  <a:lnTo>
                    <a:pt x="3206784" y="0"/>
                  </a:lnTo>
                  <a:cubicBezTo>
                    <a:pt x="3213477" y="0"/>
                    <a:pt x="3219895" y="2659"/>
                    <a:pt x="3224628" y="7391"/>
                  </a:cubicBezTo>
                  <a:cubicBezTo>
                    <a:pt x="3229360" y="12124"/>
                    <a:pt x="3232019" y="18542"/>
                    <a:pt x="3232019" y="25235"/>
                  </a:cubicBezTo>
                  <a:lnTo>
                    <a:pt x="3232019" y="400313"/>
                  </a:lnTo>
                  <a:cubicBezTo>
                    <a:pt x="3232019" y="414250"/>
                    <a:pt x="3220721" y="425548"/>
                    <a:pt x="3206784" y="425548"/>
                  </a:cubicBezTo>
                  <a:lnTo>
                    <a:pt x="25235" y="425548"/>
                  </a:lnTo>
                  <a:cubicBezTo>
                    <a:pt x="18542" y="425548"/>
                    <a:pt x="12124" y="422890"/>
                    <a:pt x="7391" y="418157"/>
                  </a:cubicBezTo>
                  <a:cubicBezTo>
                    <a:pt x="2659" y="413425"/>
                    <a:pt x="0" y="407006"/>
                    <a:pt x="0" y="400313"/>
                  </a:cubicBezTo>
                  <a:lnTo>
                    <a:pt x="0" y="25235"/>
                  </a:lnTo>
                  <a:cubicBezTo>
                    <a:pt x="0" y="18542"/>
                    <a:pt x="2659" y="12124"/>
                    <a:pt x="7391" y="7391"/>
                  </a:cubicBezTo>
                  <a:cubicBezTo>
                    <a:pt x="12124" y="2659"/>
                    <a:pt x="18542" y="0"/>
                    <a:pt x="25235" y="0"/>
                  </a:cubicBezTo>
                  <a:close/>
                </a:path>
              </a:pathLst>
            </a:custGeom>
            <a:solidFill>
              <a:srgbClr val="507DAD"/>
            </a:solidFill>
            <a:ln cap="rnd">
              <a:noFill/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232019" cy="4636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57331" y="2383881"/>
            <a:ext cx="15638681" cy="476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 вам предлагают попробовать наркотики, важно знать, как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отказаться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Скажите «нет»: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уверенно и чётко выразите своё решение отказаться от предложения.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Найдите альтернативные занятия: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предложите вместо этого заняться чем-то интересным и полезным, например, спортом, творчеством или учёбой.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Обратитесь за помощью к взрослым: 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 вы чувствуете, что вам нужна поддержка, поговорите с родителями, учителями или другими взрослыми, которым вы доверяете.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08214" y="983618"/>
            <a:ext cx="12271572" cy="70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0"/>
              </a:lnSpc>
            </a:pPr>
            <a:r>
              <a:rPr lang="en-US" sz="5000">
                <a:solidFill>
                  <a:srgbClr val="FFFFFF"/>
                </a:solidFill>
                <a:latin typeface="Intro"/>
                <a:ea typeface="Intro"/>
                <a:cs typeface="Intro"/>
                <a:sym typeface="Intro"/>
              </a:rPr>
              <a:t>Как отказаться от наркотиков?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0050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4756446"/>
            <a:chOff x="0" y="0"/>
            <a:chExt cx="4274726" cy="12527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1252727"/>
            </a:xfrm>
            <a:custGeom>
              <a:avLst/>
              <a:gdLst/>
              <a:ahLst/>
              <a:cxnLst/>
              <a:rect l="l" t="t" r="r" b="b"/>
              <a:pathLst>
                <a:path w="4274726" h="125272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228400"/>
                  </a:lnTo>
                  <a:cubicBezTo>
                    <a:pt x="4274726" y="1234852"/>
                    <a:pt x="4272163" y="1241039"/>
                    <a:pt x="4267601" y="1245601"/>
                  </a:cubicBezTo>
                  <a:cubicBezTo>
                    <a:pt x="4263039" y="1250164"/>
                    <a:pt x="4256851" y="1252727"/>
                    <a:pt x="4250399" y="1252727"/>
                  </a:cubicBezTo>
                  <a:lnTo>
                    <a:pt x="24327" y="1252727"/>
                  </a:lnTo>
                  <a:cubicBezTo>
                    <a:pt x="10891" y="1252727"/>
                    <a:pt x="0" y="1241835"/>
                    <a:pt x="0" y="122840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B4DBD5">
                <a:alpha val="6862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1290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57368" y="6172200"/>
            <a:ext cx="3831907" cy="4114800"/>
          </a:xfrm>
          <a:custGeom>
            <a:avLst/>
            <a:gdLst/>
            <a:ahLst/>
            <a:cxnLst/>
            <a:rect l="l" t="t" r="r" b="b"/>
            <a:pathLst>
              <a:path w="3831907" h="4114800">
                <a:moveTo>
                  <a:pt x="0" y="0"/>
                </a:moveTo>
                <a:lnTo>
                  <a:pt x="3831907" y="0"/>
                </a:lnTo>
                <a:lnTo>
                  <a:pt x="3831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54698" y="5657884"/>
            <a:ext cx="6090942" cy="4629116"/>
          </a:xfrm>
          <a:custGeom>
            <a:avLst/>
            <a:gdLst/>
            <a:ahLst/>
            <a:cxnLst/>
            <a:rect l="l" t="t" r="r" b="b"/>
            <a:pathLst>
              <a:path w="6090942" h="4629116">
                <a:moveTo>
                  <a:pt x="0" y="0"/>
                </a:moveTo>
                <a:lnTo>
                  <a:pt x="6090942" y="0"/>
                </a:lnTo>
                <a:lnTo>
                  <a:pt x="6090942" y="4629116"/>
                </a:lnTo>
                <a:lnTo>
                  <a:pt x="0" y="46291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57331" y="1298813"/>
            <a:ext cx="15638681" cy="405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Я надеюсь, что сегодняшний урок поможет вам сделать осознанный выбор в пользу здорового образа жизни. Помните, что ваше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здоровье 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— это самое ценное, что у вас есть. Берегите себя, занимайтесь спортом, правильно питайтесь и избегайте вредных привычек.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Будьте сильными и уверенными в себе, умейте говорить «нет» в сложных ситуациях. Ваш выбор сегодня определяет ваше будущее. </a:t>
            </a:r>
          </a:p>
          <a:p>
            <a:pPr algn="just">
              <a:lnSpc>
                <a:spcPts val="1399"/>
              </a:lnSpc>
            </a:pPr>
            <a:endParaRPr lang="en-US" sz="300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Желаю вам крепкого здоровья и успехов во всех начинаниях!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Intro</vt:lpstr>
      <vt:lpstr>Lora Bold</vt:lpstr>
      <vt:lpstr>Arial</vt:lpstr>
      <vt:lpstr>Calibri</vt:lpstr>
      <vt:lpstr>Lora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 июня презентация день борьбы с наркоитками</dc:title>
  <cp:lastModifiedBy>admin</cp:lastModifiedBy>
  <cp:revision>2</cp:revision>
  <dcterms:created xsi:type="dcterms:W3CDTF">2006-08-16T00:00:00Z</dcterms:created>
  <dcterms:modified xsi:type="dcterms:W3CDTF">2025-10-09T16:59:49Z</dcterms:modified>
  <dc:identifier>DAGq6T3A6dw</dc:identifier>
</cp:coreProperties>
</file>