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1A1A1A"/>
                </a:solidFill>
                <a:latin typeface="Impact"/>
                <a:cs typeface="Impac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A1A1A"/>
                </a:solidFill>
                <a:latin typeface="Impact"/>
                <a:cs typeface="Impac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A1A1A"/>
                </a:solidFill>
                <a:latin typeface="Impact"/>
                <a:cs typeface="Impac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1A1A1A"/>
                </a:solidFill>
                <a:latin typeface="Impact"/>
                <a:cs typeface="Impac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2159" y="405130"/>
            <a:ext cx="2342515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1A1A1A"/>
                </a:solidFill>
                <a:latin typeface="Impact"/>
                <a:cs typeface="Impac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89864" y="189865"/>
            <a:ext cx="10365105" cy="7242809"/>
            <a:chOff x="189864" y="189865"/>
            <a:chExt cx="10365105" cy="7242809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9389" y="199390"/>
              <a:ext cx="10346055" cy="7223759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94627" y="194627"/>
              <a:ext cx="10355580" cy="7233284"/>
            </a:xfrm>
            <a:custGeom>
              <a:avLst/>
              <a:gdLst/>
              <a:ahLst/>
              <a:cxnLst/>
              <a:rect l="l" t="t" r="r" b="b"/>
              <a:pathLst>
                <a:path w="10355580" h="7233284">
                  <a:moveTo>
                    <a:pt x="0" y="7233284"/>
                  </a:moveTo>
                  <a:lnTo>
                    <a:pt x="10355580" y="7233284"/>
                  </a:lnTo>
                  <a:lnTo>
                    <a:pt x="10355580" y="0"/>
                  </a:lnTo>
                  <a:lnTo>
                    <a:pt x="0" y="0"/>
                  </a:lnTo>
                  <a:lnTo>
                    <a:pt x="0" y="723328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79309" y="5441315"/>
              <a:ext cx="3320415" cy="1863089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7179309" y="5441315"/>
              <a:ext cx="3320415" cy="1863089"/>
            </a:xfrm>
            <a:custGeom>
              <a:avLst/>
              <a:gdLst/>
              <a:ahLst/>
              <a:cxnLst/>
              <a:rect l="l" t="t" r="r" b="b"/>
              <a:pathLst>
                <a:path w="3320415" h="1863090">
                  <a:moveTo>
                    <a:pt x="0" y="0"/>
                  </a:moveTo>
                  <a:lnTo>
                    <a:pt x="3009900" y="0"/>
                  </a:lnTo>
                  <a:lnTo>
                    <a:pt x="3320415" y="310515"/>
                  </a:lnTo>
                  <a:lnTo>
                    <a:pt x="3320415" y="1863089"/>
                  </a:lnTo>
                  <a:lnTo>
                    <a:pt x="310515" y="1863089"/>
                  </a:lnTo>
                  <a:lnTo>
                    <a:pt x="0" y="1552562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A4A4A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7321677" y="5463133"/>
            <a:ext cx="3058160" cy="163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112395">
              <a:lnSpc>
                <a:spcPct val="109700"/>
              </a:lnSpc>
              <a:spcBef>
                <a:spcPts val="100"/>
              </a:spcBef>
            </a:pPr>
            <a:r>
              <a:rPr dirty="0" sz="3200">
                <a:latin typeface="Impact"/>
                <a:cs typeface="Impact"/>
              </a:rPr>
              <a:t>Вейпинг</a:t>
            </a:r>
            <a:r>
              <a:rPr dirty="0" sz="3200" spc="-25">
                <a:latin typeface="Impact"/>
                <a:cs typeface="Impact"/>
              </a:rPr>
              <a:t> </a:t>
            </a:r>
            <a:r>
              <a:rPr dirty="0" sz="3200">
                <a:latin typeface="Impact"/>
                <a:cs typeface="Impact"/>
              </a:rPr>
              <a:t>-</a:t>
            </a:r>
            <a:r>
              <a:rPr dirty="0" sz="3200" spc="-15">
                <a:latin typeface="Impact"/>
                <a:cs typeface="Impact"/>
              </a:rPr>
              <a:t> </a:t>
            </a:r>
            <a:r>
              <a:rPr dirty="0" sz="3200">
                <a:latin typeface="Impact"/>
                <a:cs typeface="Impact"/>
              </a:rPr>
              <a:t>это</a:t>
            </a:r>
            <a:r>
              <a:rPr dirty="0" sz="3200" spc="-10">
                <a:latin typeface="Impact"/>
                <a:cs typeface="Impact"/>
              </a:rPr>
              <a:t> </a:t>
            </a:r>
            <a:r>
              <a:rPr dirty="0" sz="3200" spc="-25">
                <a:latin typeface="Impact"/>
                <a:cs typeface="Impact"/>
              </a:rPr>
              <a:t>не </a:t>
            </a:r>
            <a:r>
              <a:rPr dirty="0" sz="3200">
                <a:latin typeface="Impact"/>
                <a:cs typeface="Impact"/>
              </a:rPr>
              <a:t>модно:</a:t>
            </a:r>
            <a:r>
              <a:rPr dirty="0" sz="3200" spc="-125">
                <a:latin typeface="Impact"/>
                <a:cs typeface="Impact"/>
              </a:rPr>
              <a:t> </a:t>
            </a:r>
            <a:r>
              <a:rPr dirty="0" sz="3200" spc="-10">
                <a:latin typeface="Impact"/>
                <a:cs typeface="Impact"/>
              </a:rPr>
              <a:t>здоровье </a:t>
            </a:r>
            <a:r>
              <a:rPr dirty="0" sz="3200">
                <a:latin typeface="Impact"/>
                <a:cs typeface="Impact"/>
              </a:rPr>
              <a:t>важнее</a:t>
            </a:r>
            <a:r>
              <a:rPr dirty="0" sz="3200" spc="-30">
                <a:latin typeface="Impact"/>
                <a:cs typeface="Impact"/>
              </a:rPr>
              <a:t> </a:t>
            </a:r>
            <a:r>
              <a:rPr dirty="0" sz="3200" spc="-10">
                <a:latin typeface="Impact"/>
                <a:cs typeface="Impact"/>
              </a:rPr>
              <a:t>трендов.</a:t>
            </a:r>
            <a:endParaRPr sz="3200">
              <a:latin typeface="Impact"/>
              <a:cs typeface="Impact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230238" y="259321"/>
            <a:ext cx="10260330" cy="7099300"/>
            <a:chOff x="230238" y="259321"/>
            <a:chExt cx="10260330" cy="7099300"/>
          </a:xfrm>
        </p:grpSpPr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78039" y="312420"/>
              <a:ext cx="3290315" cy="5034280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7166863" y="301244"/>
              <a:ext cx="3312795" cy="5056505"/>
            </a:xfrm>
            <a:custGeom>
              <a:avLst/>
              <a:gdLst/>
              <a:ahLst/>
              <a:cxnLst/>
              <a:rect l="l" t="t" r="r" b="b"/>
              <a:pathLst>
                <a:path w="3312795" h="5056505">
                  <a:moveTo>
                    <a:pt x="0" y="5056504"/>
                  </a:moveTo>
                  <a:lnTo>
                    <a:pt x="3312541" y="5056504"/>
                  </a:lnTo>
                  <a:lnTo>
                    <a:pt x="3312541" y="0"/>
                  </a:lnTo>
                  <a:lnTo>
                    <a:pt x="0" y="0"/>
                  </a:lnTo>
                  <a:lnTo>
                    <a:pt x="0" y="5056504"/>
                  </a:lnTo>
                  <a:close/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15003" y="259321"/>
              <a:ext cx="3356482" cy="7099300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30238" y="269913"/>
              <a:ext cx="3405644" cy="7086600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784860" y="414477"/>
              <a:ext cx="2317115" cy="372745"/>
            </a:xfrm>
            <a:custGeom>
              <a:avLst/>
              <a:gdLst/>
              <a:ahLst/>
              <a:cxnLst/>
              <a:rect l="l" t="t" r="r" b="b"/>
              <a:pathLst>
                <a:path w="2317115" h="372745">
                  <a:moveTo>
                    <a:pt x="2316733" y="0"/>
                  </a:moveTo>
                  <a:lnTo>
                    <a:pt x="0" y="0"/>
                  </a:lnTo>
                  <a:lnTo>
                    <a:pt x="0" y="372160"/>
                  </a:lnTo>
                  <a:lnTo>
                    <a:pt x="2316733" y="372160"/>
                  </a:lnTo>
                  <a:lnTo>
                    <a:pt x="23167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Почему</a:t>
            </a:r>
            <a:r>
              <a:rPr dirty="0" spc="-25"/>
              <a:t> </a:t>
            </a:r>
            <a:r>
              <a:rPr dirty="0"/>
              <a:t>вейп</a:t>
            </a:r>
            <a:r>
              <a:rPr dirty="0" spc="-20"/>
              <a:t> </a:t>
            </a:r>
            <a:r>
              <a:rPr dirty="0"/>
              <a:t>-</a:t>
            </a:r>
            <a:r>
              <a:rPr dirty="0" spc="-20"/>
              <a:t> </a:t>
            </a:r>
            <a:r>
              <a:rPr dirty="0" spc="-25"/>
              <a:t>это</a:t>
            </a:r>
          </a:p>
        </p:txBody>
      </p:sp>
      <p:sp>
        <p:nvSpPr>
          <p:cNvPr id="15" name="object 15" descr=""/>
          <p:cNvSpPr/>
          <p:nvPr/>
        </p:nvSpPr>
        <p:spPr>
          <a:xfrm>
            <a:off x="1393189" y="815594"/>
            <a:ext cx="1100455" cy="340360"/>
          </a:xfrm>
          <a:custGeom>
            <a:avLst/>
            <a:gdLst/>
            <a:ahLst/>
            <a:cxnLst/>
            <a:rect l="l" t="t" r="r" b="b"/>
            <a:pathLst>
              <a:path w="1100455" h="340359">
                <a:moveTo>
                  <a:pt x="1100328" y="0"/>
                </a:moveTo>
                <a:lnTo>
                  <a:pt x="0" y="0"/>
                </a:lnTo>
                <a:lnTo>
                  <a:pt x="0" y="339852"/>
                </a:lnTo>
                <a:lnTo>
                  <a:pt x="1100328" y="339852"/>
                </a:lnTo>
                <a:lnTo>
                  <a:pt x="11003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/>
          <p:nvPr/>
        </p:nvSpPr>
        <p:spPr>
          <a:xfrm>
            <a:off x="1380489" y="805942"/>
            <a:ext cx="11258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solidFill>
                  <a:srgbClr val="1A1A1A"/>
                </a:solidFill>
                <a:latin typeface="Impact"/>
                <a:cs typeface="Impact"/>
              </a:rPr>
              <a:t>опасно?</a:t>
            </a:r>
            <a:endParaRPr sz="2400">
              <a:latin typeface="Impact"/>
              <a:cs typeface="Impac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8431" y="1252982"/>
            <a:ext cx="3021330" cy="5068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23495" rIns="0" bIns="0" rtlCol="0" vert="horz">
            <a:spAutoFit/>
          </a:bodyPr>
          <a:lstStyle/>
          <a:p>
            <a:pPr marL="246379" marR="194945" indent="-228600">
              <a:lnSpc>
                <a:spcPts val="1280"/>
              </a:lnSpc>
              <a:spcBef>
                <a:spcPts val="185"/>
              </a:spcBef>
              <a:buSzPct val="109090"/>
              <a:buFont typeface="Symbol"/>
              <a:buChar char=""/>
              <a:tabLst>
                <a:tab pos="246379" algn="l"/>
              </a:tabLst>
            </a:pPr>
            <a:r>
              <a:rPr dirty="0" sz="1100">
                <a:latin typeface="Cambria"/>
                <a:cs typeface="Cambria"/>
              </a:rPr>
              <a:t>Твое</a:t>
            </a:r>
            <a:r>
              <a:rPr dirty="0" sz="1100" spc="-1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здоровье</a:t>
            </a:r>
            <a:r>
              <a:rPr dirty="0" sz="1100" spc="-1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—</a:t>
            </a:r>
            <a:r>
              <a:rPr dirty="0" sz="1100" spc="-1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твой</a:t>
            </a:r>
            <a:r>
              <a:rPr dirty="0" sz="1100" spc="-1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выбор**.</a:t>
            </a:r>
            <a:r>
              <a:rPr dirty="0" sz="1100" spc="-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Вейпинг </a:t>
            </a:r>
            <a:r>
              <a:rPr dirty="0" sz="1100">
                <a:latin typeface="Cambria"/>
                <a:cs typeface="Cambria"/>
              </a:rPr>
              <a:t>кажется</a:t>
            </a:r>
            <a:r>
              <a:rPr dirty="0" sz="1100" spc="-3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безобидным,</a:t>
            </a:r>
            <a:r>
              <a:rPr dirty="0" sz="1100" spc="-3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но</a:t>
            </a:r>
            <a:r>
              <a:rPr dirty="0" sz="1100" spc="-2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последствия </a:t>
            </a:r>
            <a:r>
              <a:rPr dirty="0" sz="1100">
                <a:latin typeface="Cambria"/>
                <a:cs typeface="Cambria"/>
              </a:rPr>
              <a:t>могут</a:t>
            </a:r>
            <a:r>
              <a:rPr dirty="0" sz="1100" spc="-3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быть</a:t>
            </a:r>
            <a:r>
              <a:rPr dirty="0" sz="1100" spc="-2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необратимыми.</a:t>
            </a:r>
            <a:endParaRPr sz="1100">
              <a:latin typeface="Cambria"/>
              <a:cs typeface="Cambria"/>
            </a:endParaRPr>
          </a:p>
          <a:p>
            <a:pPr marL="246379" marR="359410" indent="-228600">
              <a:lnSpc>
                <a:spcPts val="1410"/>
              </a:lnSpc>
              <a:spcBef>
                <a:spcPts val="315"/>
              </a:spcBef>
              <a:buFont typeface="Symbol"/>
              <a:buChar char=""/>
              <a:tabLst>
                <a:tab pos="246379" algn="l"/>
              </a:tabLst>
            </a:pPr>
            <a:r>
              <a:rPr dirty="0" sz="1200">
                <a:latin typeface="Cambria"/>
                <a:cs typeface="Cambria"/>
              </a:rPr>
              <a:t>Легкие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—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не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для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пара.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Вейпинг </a:t>
            </a:r>
            <a:r>
              <a:rPr dirty="0" sz="1200">
                <a:latin typeface="Cambria"/>
                <a:cs typeface="Cambria"/>
              </a:rPr>
              <a:t>вызывает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воспаление</a:t>
            </a:r>
            <a:r>
              <a:rPr dirty="0" sz="1200" spc="-5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легких,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и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ты</a:t>
            </a:r>
            <a:endParaRPr sz="1200">
              <a:latin typeface="Cambria"/>
              <a:cs typeface="Cambria"/>
            </a:endParaRPr>
          </a:p>
          <a:p>
            <a:pPr marL="246379">
              <a:lnSpc>
                <a:spcPts val="1345"/>
              </a:lnSpc>
            </a:pPr>
            <a:r>
              <a:rPr dirty="0" sz="1200">
                <a:latin typeface="Cambria"/>
                <a:cs typeface="Cambria"/>
              </a:rPr>
              <a:t>можешь</a:t>
            </a:r>
            <a:r>
              <a:rPr dirty="0" sz="1200" spc="-5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начать</a:t>
            </a:r>
            <a:r>
              <a:rPr dirty="0" sz="1200" spc="-5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задыхаться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даже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при</a:t>
            </a:r>
            <a:endParaRPr sz="1200">
              <a:latin typeface="Cambria"/>
              <a:cs typeface="Cambria"/>
            </a:endParaRPr>
          </a:p>
          <a:p>
            <a:pPr marL="246379">
              <a:lnSpc>
                <a:spcPts val="1430"/>
              </a:lnSpc>
            </a:pPr>
            <a:r>
              <a:rPr dirty="0" sz="1200" spc="-10">
                <a:latin typeface="Cambria"/>
                <a:cs typeface="Cambria"/>
              </a:rPr>
              <a:t>небольшой</a:t>
            </a:r>
            <a:r>
              <a:rPr dirty="0" sz="120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нагрузке.</a:t>
            </a:r>
            <a:endParaRPr sz="1200">
              <a:latin typeface="Cambria"/>
              <a:cs typeface="Cambria"/>
            </a:endParaRPr>
          </a:p>
          <a:p>
            <a:pPr marL="246379" marR="153670" indent="-228600">
              <a:lnSpc>
                <a:spcPts val="1400"/>
              </a:lnSpc>
              <a:spcBef>
                <a:spcPts val="585"/>
              </a:spcBef>
              <a:buFont typeface="Symbol"/>
              <a:buChar char=""/>
              <a:tabLst>
                <a:tab pos="246379" algn="l"/>
              </a:tabLst>
            </a:pPr>
            <a:r>
              <a:rPr dirty="0" sz="1200">
                <a:latin typeface="Cambria"/>
                <a:cs typeface="Cambria"/>
              </a:rPr>
              <a:t>Ты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дышишь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химией.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Вейпы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содержат </a:t>
            </a:r>
            <a:r>
              <a:rPr dirty="0" sz="1200">
                <a:latin typeface="Cambria"/>
                <a:cs typeface="Cambria"/>
              </a:rPr>
              <a:t>токсичные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вещества,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которые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могут </a:t>
            </a:r>
            <a:r>
              <a:rPr dirty="0" sz="1200">
                <a:latin typeface="Cambria"/>
                <a:cs typeface="Cambria"/>
              </a:rPr>
              <a:t>повредить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твои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легкие,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сердце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и </a:t>
            </a:r>
            <a:r>
              <a:rPr dirty="0" sz="1200">
                <a:latin typeface="Cambria"/>
                <a:cs typeface="Cambria"/>
              </a:rPr>
              <a:t>другие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органы.</a:t>
            </a:r>
            <a:endParaRPr sz="1200">
              <a:latin typeface="Cambria"/>
              <a:cs typeface="Cambria"/>
            </a:endParaRPr>
          </a:p>
          <a:p>
            <a:pPr marL="246379" marR="364490" indent="-228600">
              <a:lnSpc>
                <a:spcPts val="1400"/>
              </a:lnSpc>
              <a:spcBef>
                <a:spcPts val="560"/>
              </a:spcBef>
              <a:buFont typeface="Symbol"/>
              <a:buChar char=""/>
              <a:tabLst>
                <a:tab pos="246379" algn="l"/>
              </a:tabLst>
            </a:pPr>
            <a:r>
              <a:rPr dirty="0" sz="1200">
                <a:latin typeface="Cambria"/>
                <a:cs typeface="Cambria"/>
              </a:rPr>
              <a:t>Астма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—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это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не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шутки.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Вейпинг увеличивает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риск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ее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развития</a:t>
            </a:r>
            <a:r>
              <a:rPr dirty="0" sz="1200" spc="-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или</a:t>
            </a:r>
            <a:endParaRPr sz="1200">
              <a:latin typeface="Cambria"/>
              <a:cs typeface="Cambria"/>
            </a:endParaRPr>
          </a:p>
          <a:p>
            <a:pPr marL="246379">
              <a:lnSpc>
                <a:spcPts val="1380"/>
              </a:lnSpc>
            </a:pPr>
            <a:r>
              <a:rPr dirty="0" sz="1200" spc="-10">
                <a:latin typeface="Cambria"/>
                <a:cs typeface="Cambria"/>
              </a:rPr>
              <a:t>ухудшает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состояние,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если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она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уже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есть.</a:t>
            </a:r>
            <a:endParaRPr sz="1200">
              <a:latin typeface="Cambria"/>
              <a:cs typeface="Cambria"/>
            </a:endParaRPr>
          </a:p>
          <a:p>
            <a:pPr marL="246379" marR="90170" indent="-228600">
              <a:lnSpc>
                <a:spcPts val="1400"/>
              </a:lnSpc>
              <a:spcBef>
                <a:spcPts val="585"/>
              </a:spcBef>
              <a:buFont typeface="Symbol"/>
              <a:buChar char=""/>
              <a:tabLst>
                <a:tab pos="246379" algn="l"/>
              </a:tabLst>
            </a:pPr>
            <a:r>
              <a:rPr dirty="0" sz="1200" spc="-10">
                <a:latin typeface="Cambria"/>
                <a:cs typeface="Cambria"/>
              </a:rPr>
              <a:t>Иммунитет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слабеет.</a:t>
            </a:r>
            <a:r>
              <a:rPr dirty="0" sz="1200">
                <a:latin typeface="Cambria"/>
                <a:cs typeface="Cambria"/>
              </a:rPr>
              <a:t> Ты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будешь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чаще </a:t>
            </a:r>
            <a:r>
              <a:rPr dirty="0" sz="1200" spc="-10">
                <a:latin typeface="Cambria"/>
                <a:cs typeface="Cambria"/>
              </a:rPr>
              <a:t>болеть,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потому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что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вейпинг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ослабляет </a:t>
            </a:r>
            <a:r>
              <a:rPr dirty="0" sz="1200">
                <a:latin typeface="Cambria"/>
                <a:cs typeface="Cambria"/>
              </a:rPr>
              <a:t>защиту</a:t>
            </a:r>
            <a:r>
              <a:rPr dirty="0" sz="1200" spc="-6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организма.</a:t>
            </a:r>
            <a:endParaRPr sz="1200">
              <a:latin typeface="Cambria"/>
              <a:cs typeface="Cambria"/>
            </a:endParaRPr>
          </a:p>
          <a:p>
            <a:pPr marL="246379" marR="27305" indent="-228600">
              <a:lnSpc>
                <a:spcPct val="97600"/>
              </a:lnSpc>
              <a:spcBef>
                <a:spcPts val="505"/>
              </a:spcBef>
              <a:buFont typeface="Symbol"/>
              <a:buChar char=""/>
              <a:tabLst>
                <a:tab pos="246379" algn="l"/>
              </a:tabLst>
            </a:pPr>
            <a:r>
              <a:rPr dirty="0" sz="1200">
                <a:latin typeface="Cambria"/>
                <a:cs typeface="Cambria"/>
              </a:rPr>
              <a:t>Сердце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под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ударом.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Никотин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повышает </a:t>
            </a:r>
            <a:r>
              <a:rPr dirty="0" sz="1200">
                <a:latin typeface="Cambria"/>
                <a:cs typeface="Cambria"/>
              </a:rPr>
              <a:t>давление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и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пульс,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что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может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привести</a:t>
            </a:r>
            <a:r>
              <a:rPr dirty="0" sz="1200" spc="50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к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проблемам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сердцем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даже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молодом возрасте.</a:t>
            </a:r>
            <a:endParaRPr sz="1200">
              <a:latin typeface="Cambria"/>
              <a:cs typeface="Cambria"/>
            </a:endParaRPr>
          </a:p>
          <a:p>
            <a:pPr marL="246379" marR="25400" indent="-228600">
              <a:lnSpc>
                <a:spcPts val="1400"/>
              </a:lnSpc>
              <a:spcBef>
                <a:spcPts val="585"/>
              </a:spcBef>
              <a:buFont typeface="Symbol"/>
              <a:buChar char=""/>
              <a:tabLst>
                <a:tab pos="246379" algn="l"/>
              </a:tabLst>
            </a:pPr>
            <a:r>
              <a:rPr dirty="0" sz="1200">
                <a:latin typeface="Cambria"/>
                <a:cs typeface="Cambria"/>
              </a:rPr>
              <a:t>Рак</a:t>
            </a:r>
            <a:r>
              <a:rPr dirty="0" sz="1200" spc="-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— это </a:t>
            </a:r>
            <a:r>
              <a:rPr dirty="0" sz="1200" spc="-10">
                <a:latin typeface="Cambria"/>
                <a:cs typeface="Cambria"/>
              </a:rPr>
              <a:t>реальность.</a:t>
            </a:r>
            <a:r>
              <a:rPr dirty="0" sz="120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Некоторые </a:t>
            </a:r>
            <a:r>
              <a:rPr dirty="0" sz="1200">
                <a:latin typeface="Cambria"/>
                <a:cs typeface="Cambria"/>
              </a:rPr>
              <a:t>вещества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вейпах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могут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вызывать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рак.</a:t>
            </a:r>
            <a:endParaRPr sz="1200">
              <a:latin typeface="Cambria"/>
              <a:cs typeface="Cambria"/>
            </a:endParaRPr>
          </a:p>
          <a:p>
            <a:pPr marL="246379" indent="-228600">
              <a:lnSpc>
                <a:spcPts val="1420"/>
              </a:lnSpc>
              <a:spcBef>
                <a:spcPts val="480"/>
              </a:spcBef>
              <a:buFont typeface="Symbol"/>
              <a:buChar char=""/>
              <a:tabLst>
                <a:tab pos="246379" algn="l"/>
              </a:tabLst>
            </a:pPr>
            <a:r>
              <a:rPr dirty="0" sz="1200">
                <a:latin typeface="Cambria"/>
                <a:cs typeface="Cambria"/>
              </a:rPr>
              <a:t>Твое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будущее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под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угрозой.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Вейпинг</a:t>
            </a:r>
            <a:endParaRPr sz="1200">
              <a:latin typeface="Cambria"/>
              <a:cs typeface="Cambria"/>
            </a:endParaRPr>
          </a:p>
          <a:p>
            <a:pPr marL="246379" marR="151130">
              <a:lnSpc>
                <a:spcPts val="1410"/>
              </a:lnSpc>
              <a:spcBef>
                <a:spcPts val="30"/>
              </a:spcBef>
            </a:pPr>
            <a:r>
              <a:rPr dirty="0" sz="1200">
                <a:latin typeface="Cambria"/>
                <a:cs typeface="Cambria"/>
              </a:rPr>
              <a:t>может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повлиять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твою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способность </a:t>
            </a:r>
            <a:r>
              <a:rPr dirty="0" sz="1200">
                <a:latin typeface="Cambria"/>
                <a:cs typeface="Cambria"/>
              </a:rPr>
              <a:t>иметь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детей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будущем.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8431" y="6385560"/>
            <a:ext cx="3021330" cy="69088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17780" rIns="0" bIns="0" rtlCol="0" vert="horz">
            <a:spAutoFit/>
          </a:bodyPr>
          <a:lstStyle/>
          <a:p>
            <a:pPr marL="246379" marR="271780" indent="-228600">
              <a:lnSpc>
                <a:spcPct val="97700"/>
              </a:lnSpc>
              <a:spcBef>
                <a:spcPts val="140"/>
              </a:spcBef>
              <a:buSzPct val="109090"/>
              <a:buFont typeface="Symbol"/>
              <a:buChar char=""/>
              <a:tabLst>
                <a:tab pos="246379" algn="l"/>
              </a:tabLst>
            </a:pPr>
            <a:r>
              <a:rPr dirty="0" sz="1100">
                <a:latin typeface="Cambria"/>
                <a:cs typeface="Cambria"/>
              </a:rPr>
              <a:t>Вейп</a:t>
            </a:r>
            <a:r>
              <a:rPr dirty="0" sz="1100" spc="-2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—</a:t>
            </a:r>
            <a:r>
              <a:rPr dirty="0" sz="1100" spc="-1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это</a:t>
            </a:r>
            <a:r>
              <a:rPr dirty="0" sz="1100" spc="-1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не</a:t>
            </a:r>
            <a:r>
              <a:rPr dirty="0" sz="1100" spc="-1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только</a:t>
            </a:r>
            <a:r>
              <a:rPr dirty="0" sz="1100" spc="-1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пар.</a:t>
            </a:r>
            <a:r>
              <a:rPr dirty="0" sz="1100" spc="-10">
                <a:latin typeface="Cambria"/>
                <a:cs typeface="Cambria"/>
              </a:rPr>
              <a:t> Многие </a:t>
            </a:r>
            <a:r>
              <a:rPr dirty="0" sz="1100">
                <a:latin typeface="Cambria"/>
                <a:cs typeface="Cambria"/>
              </a:rPr>
              <a:t>подростки,</a:t>
            </a:r>
            <a:r>
              <a:rPr dirty="0" sz="1100" spc="-3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начав</a:t>
            </a:r>
            <a:r>
              <a:rPr dirty="0" sz="1100" spc="-2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с</a:t>
            </a:r>
            <a:r>
              <a:rPr dirty="0" sz="1100" spc="-3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вейпа,</a:t>
            </a:r>
            <a:r>
              <a:rPr dirty="0" sz="1100" spc="-2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переходят</a:t>
            </a:r>
            <a:r>
              <a:rPr dirty="0" sz="1100" spc="-30">
                <a:latin typeface="Cambria"/>
                <a:cs typeface="Cambria"/>
              </a:rPr>
              <a:t> </a:t>
            </a:r>
            <a:r>
              <a:rPr dirty="0" sz="1100" spc="-25">
                <a:latin typeface="Cambria"/>
                <a:cs typeface="Cambria"/>
              </a:rPr>
              <a:t>на </a:t>
            </a:r>
            <a:r>
              <a:rPr dirty="0" sz="1100">
                <a:latin typeface="Cambria"/>
                <a:cs typeface="Cambria"/>
              </a:rPr>
              <a:t>сигареты</a:t>
            </a:r>
            <a:r>
              <a:rPr dirty="0" sz="1100" spc="-2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или</a:t>
            </a:r>
            <a:r>
              <a:rPr dirty="0" sz="1100" spc="-3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даже</a:t>
            </a:r>
            <a:r>
              <a:rPr dirty="0" sz="1100" spc="-20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наркотики.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68622" y="578865"/>
            <a:ext cx="9017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Symbol"/>
                <a:cs typeface="Symbol"/>
              </a:rPr>
              <a:t>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161154" y="585165"/>
            <a:ext cx="2050414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5"/>
              </a:lnSpc>
            </a:pPr>
            <a:r>
              <a:rPr dirty="0" sz="1200" spc="-10">
                <a:latin typeface="Cambria"/>
                <a:cs typeface="Cambria"/>
              </a:rPr>
              <a:t>Улыбка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станет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хуже.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Вейпинг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1" name="object 21" descr=""/>
          <p:cNvSpPr/>
          <p:nvPr/>
        </p:nvSpPr>
        <p:spPr>
          <a:xfrm>
            <a:off x="4161154" y="779018"/>
            <a:ext cx="2368550" cy="180340"/>
          </a:xfrm>
          <a:custGeom>
            <a:avLst/>
            <a:gdLst/>
            <a:ahLst/>
            <a:cxnLst/>
            <a:rect l="l" t="t" r="r" b="b"/>
            <a:pathLst>
              <a:path w="2368550" h="180340">
                <a:moveTo>
                  <a:pt x="2368550" y="0"/>
                </a:moveTo>
                <a:lnTo>
                  <a:pt x="0" y="0"/>
                </a:lnTo>
                <a:lnTo>
                  <a:pt x="0" y="179831"/>
                </a:lnTo>
                <a:lnTo>
                  <a:pt x="2368550" y="179831"/>
                </a:lnTo>
                <a:lnTo>
                  <a:pt x="23685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/>
          <p:nvPr/>
        </p:nvSpPr>
        <p:spPr>
          <a:xfrm>
            <a:off x="4161154" y="760221"/>
            <a:ext cx="23685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mbria"/>
                <a:cs typeface="Cambria"/>
              </a:rPr>
              <a:t>вызывает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сухость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во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рту,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кариес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и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161154" y="971042"/>
            <a:ext cx="1473200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 spc="-10">
                <a:latin typeface="Cambria"/>
                <a:cs typeface="Cambria"/>
              </a:rPr>
              <a:t>проблемы</a:t>
            </a:r>
            <a:r>
              <a:rPr dirty="0" sz="1200">
                <a:latin typeface="Cambria"/>
                <a:cs typeface="Cambria"/>
              </a:rPr>
              <a:t> с </a:t>
            </a:r>
            <a:r>
              <a:rPr dirty="0" sz="1200" spc="-10">
                <a:latin typeface="Cambria"/>
                <a:cs typeface="Cambria"/>
              </a:rPr>
              <a:t>деснами.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968622" y="1225041"/>
            <a:ext cx="9017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50">
                <a:latin typeface="Symbol"/>
                <a:cs typeface="Symbol"/>
              </a:rPr>
              <a:t>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161154" y="1231646"/>
            <a:ext cx="2127885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>
                <a:latin typeface="Cambria"/>
                <a:cs typeface="Cambria"/>
              </a:rPr>
              <a:t>Кожа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будет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страдать.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Никотин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6" name="object 26" descr=""/>
          <p:cNvSpPr/>
          <p:nvPr/>
        </p:nvSpPr>
        <p:spPr>
          <a:xfrm>
            <a:off x="4161154" y="1423670"/>
            <a:ext cx="2265045" cy="180340"/>
          </a:xfrm>
          <a:custGeom>
            <a:avLst/>
            <a:gdLst/>
            <a:ahLst/>
            <a:cxnLst/>
            <a:rect l="l" t="t" r="r" b="b"/>
            <a:pathLst>
              <a:path w="2265045" h="180340">
                <a:moveTo>
                  <a:pt x="2264918" y="0"/>
                </a:moveTo>
                <a:lnTo>
                  <a:pt x="0" y="0"/>
                </a:lnTo>
                <a:lnTo>
                  <a:pt x="0" y="179832"/>
                </a:lnTo>
                <a:lnTo>
                  <a:pt x="2264918" y="179832"/>
                </a:lnTo>
                <a:lnTo>
                  <a:pt x="22649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 txBox="1"/>
          <p:nvPr/>
        </p:nvSpPr>
        <p:spPr>
          <a:xfrm>
            <a:off x="4161154" y="1404873"/>
            <a:ext cx="22650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mbria"/>
                <a:cs typeface="Cambria"/>
              </a:rPr>
              <a:t>ухудшает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ее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состояние, </a:t>
            </a:r>
            <a:r>
              <a:rPr dirty="0" sz="1200" spc="-10">
                <a:latin typeface="Cambria"/>
                <a:cs typeface="Cambria"/>
              </a:rPr>
              <a:t>вызывая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161154" y="1617218"/>
            <a:ext cx="1972310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>
                <a:latin typeface="Cambria"/>
                <a:cs typeface="Cambria"/>
              </a:rPr>
              <a:t>прыщи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и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ранние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морщины.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29" name="object 29" descr=""/>
          <p:cNvSpPr/>
          <p:nvPr/>
        </p:nvSpPr>
        <p:spPr>
          <a:xfrm>
            <a:off x="4161154" y="1859534"/>
            <a:ext cx="2097405" cy="180340"/>
          </a:xfrm>
          <a:custGeom>
            <a:avLst/>
            <a:gdLst/>
            <a:ahLst/>
            <a:cxnLst/>
            <a:rect l="l" t="t" r="r" b="b"/>
            <a:pathLst>
              <a:path w="2097404" h="180339">
                <a:moveTo>
                  <a:pt x="2097278" y="0"/>
                </a:moveTo>
                <a:lnTo>
                  <a:pt x="0" y="0"/>
                </a:lnTo>
                <a:lnTo>
                  <a:pt x="0" y="179832"/>
                </a:lnTo>
                <a:lnTo>
                  <a:pt x="2097278" y="179832"/>
                </a:lnTo>
                <a:lnTo>
                  <a:pt x="20972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 txBox="1"/>
          <p:nvPr/>
        </p:nvSpPr>
        <p:spPr>
          <a:xfrm>
            <a:off x="3968622" y="1840738"/>
            <a:ext cx="23031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1770" indent="-179070">
              <a:lnSpc>
                <a:spcPct val="100000"/>
              </a:lnSpc>
              <a:spcBef>
                <a:spcPts val="100"/>
              </a:spcBef>
              <a:buSzPct val="91666"/>
              <a:buFont typeface="Symbol"/>
              <a:buChar char=""/>
              <a:tabLst>
                <a:tab pos="191770" algn="l"/>
              </a:tabLst>
            </a:pPr>
            <a:r>
              <a:rPr dirty="0" sz="1200" spc="-10">
                <a:latin typeface="Cambria"/>
                <a:cs typeface="Cambria"/>
              </a:rPr>
              <a:t>Отравление</a:t>
            </a:r>
            <a:r>
              <a:rPr dirty="0" sz="1200" spc="1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никотином</a:t>
            </a:r>
            <a:r>
              <a:rPr dirty="0" sz="1200" spc="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—</a:t>
            </a:r>
            <a:r>
              <a:rPr dirty="0" sz="1200" spc="1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это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161154" y="2053158"/>
            <a:ext cx="2486025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5"/>
              </a:lnSpc>
            </a:pPr>
            <a:r>
              <a:rPr dirty="0" sz="1200">
                <a:latin typeface="Cambria"/>
                <a:cs typeface="Cambria"/>
              </a:rPr>
              <a:t>реально.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Если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случайно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проглотить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4161154" y="2245487"/>
            <a:ext cx="2551430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 spc="-10">
                <a:latin typeface="Cambria"/>
                <a:cs typeface="Cambria"/>
              </a:rPr>
              <a:t>жидкость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для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вейпа,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это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может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быть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33" name="object 33" descr=""/>
          <p:cNvSpPr/>
          <p:nvPr/>
        </p:nvSpPr>
        <p:spPr>
          <a:xfrm>
            <a:off x="4161154" y="2439035"/>
            <a:ext cx="1460500" cy="180340"/>
          </a:xfrm>
          <a:custGeom>
            <a:avLst/>
            <a:gdLst/>
            <a:ahLst/>
            <a:cxnLst/>
            <a:rect l="l" t="t" r="r" b="b"/>
            <a:pathLst>
              <a:path w="1460500" h="180339">
                <a:moveTo>
                  <a:pt x="1460246" y="0"/>
                </a:moveTo>
                <a:lnTo>
                  <a:pt x="0" y="0"/>
                </a:lnTo>
                <a:lnTo>
                  <a:pt x="0" y="179832"/>
                </a:lnTo>
                <a:lnTo>
                  <a:pt x="1460246" y="179832"/>
                </a:lnTo>
                <a:lnTo>
                  <a:pt x="14602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 descr=""/>
          <p:cNvSpPr txBox="1"/>
          <p:nvPr/>
        </p:nvSpPr>
        <p:spPr>
          <a:xfrm>
            <a:off x="4148454" y="2420239"/>
            <a:ext cx="13855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mbria"/>
                <a:cs typeface="Cambria"/>
              </a:rPr>
              <a:t>смертельно</a:t>
            </a:r>
            <a:r>
              <a:rPr dirty="0" sz="1200" spc="-6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опасно.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3968622" y="2691511"/>
            <a:ext cx="9017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50">
                <a:latin typeface="Symbol"/>
                <a:cs typeface="Symbol"/>
              </a:rPr>
              <a:t>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4161154" y="2698115"/>
            <a:ext cx="2499995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>
                <a:latin typeface="Cambria"/>
                <a:cs typeface="Cambria"/>
              </a:rPr>
              <a:t>Взрывы</a:t>
            </a:r>
            <a:r>
              <a:rPr dirty="0" sz="1200" spc="-5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случаются.</a:t>
            </a:r>
            <a:r>
              <a:rPr dirty="0" sz="1200" spc="-5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Дешевые</a:t>
            </a:r>
            <a:r>
              <a:rPr dirty="0" sz="1200" spc="-5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вейпы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37" name="object 37" descr=""/>
          <p:cNvSpPr/>
          <p:nvPr/>
        </p:nvSpPr>
        <p:spPr>
          <a:xfrm>
            <a:off x="4161154" y="2891663"/>
            <a:ext cx="1969770" cy="180340"/>
          </a:xfrm>
          <a:custGeom>
            <a:avLst/>
            <a:gdLst/>
            <a:ahLst/>
            <a:cxnLst/>
            <a:rect l="l" t="t" r="r" b="b"/>
            <a:pathLst>
              <a:path w="1969770" h="180339">
                <a:moveTo>
                  <a:pt x="1969262" y="0"/>
                </a:moveTo>
                <a:lnTo>
                  <a:pt x="0" y="0"/>
                </a:lnTo>
                <a:lnTo>
                  <a:pt x="0" y="179832"/>
                </a:lnTo>
                <a:lnTo>
                  <a:pt x="1969262" y="179832"/>
                </a:lnTo>
                <a:lnTo>
                  <a:pt x="19692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 descr=""/>
          <p:cNvSpPr txBox="1"/>
          <p:nvPr/>
        </p:nvSpPr>
        <p:spPr>
          <a:xfrm>
            <a:off x="4161154" y="2872867"/>
            <a:ext cx="19697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mbria"/>
                <a:cs typeface="Cambria"/>
              </a:rPr>
              <a:t>могут</a:t>
            </a:r>
            <a:r>
              <a:rPr dirty="0" sz="1200" spc="-5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взорваться,</a:t>
            </a:r>
            <a:r>
              <a:rPr dirty="0" sz="1200" spc="-5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причинив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4161154" y="3083687"/>
            <a:ext cx="1393190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>
                <a:latin typeface="Cambria"/>
                <a:cs typeface="Cambria"/>
              </a:rPr>
              <a:t>серьезные</a:t>
            </a:r>
            <a:r>
              <a:rPr dirty="0" sz="1200" spc="-5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травмы.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3968622" y="3337940"/>
            <a:ext cx="9017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50">
                <a:latin typeface="Symbol"/>
                <a:cs typeface="Symbol"/>
              </a:rPr>
              <a:t>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4161154" y="3344240"/>
            <a:ext cx="2399030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5"/>
              </a:lnSpc>
            </a:pPr>
            <a:r>
              <a:rPr dirty="0" sz="1200">
                <a:latin typeface="Cambria"/>
                <a:cs typeface="Cambria"/>
              </a:rPr>
              <a:t>Ты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перестанешь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чувствовать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вкус.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2" name="object 42" descr=""/>
          <p:cNvSpPr/>
          <p:nvPr/>
        </p:nvSpPr>
        <p:spPr>
          <a:xfrm>
            <a:off x="4161154" y="3536569"/>
            <a:ext cx="2112645" cy="180340"/>
          </a:xfrm>
          <a:custGeom>
            <a:avLst/>
            <a:gdLst/>
            <a:ahLst/>
            <a:cxnLst/>
            <a:rect l="l" t="t" r="r" b="b"/>
            <a:pathLst>
              <a:path w="2112645" h="180339">
                <a:moveTo>
                  <a:pt x="2112518" y="0"/>
                </a:moveTo>
                <a:lnTo>
                  <a:pt x="0" y="0"/>
                </a:lnTo>
                <a:lnTo>
                  <a:pt x="0" y="179832"/>
                </a:lnTo>
                <a:lnTo>
                  <a:pt x="2112518" y="179832"/>
                </a:lnTo>
                <a:lnTo>
                  <a:pt x="21125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 txBox="1"/>
          <p:nvPr/>
        </p:nvSpPr>
        <p:spPr>
          <a:xfrm>
            <a:off x="4161154" y="3517773"/>
            <a:ext cx="2112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mbria"/>
                <a:cs typeface="Cambria"/>
              </a:rPr>
              <a:t>Вейпинг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ухудшает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обоняние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и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4161154" y="3730117"/>
            <a:ext cx="1524635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>
                <a:latin typeface="Cambria"/>
                <a:cs typeface="Cambria"/>
              </a:rPr>
              <a:t>вкусовые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ощущения.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3968622" y="3982592"/>
            <a:ext cx="9017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50">
                <a:latin typeface="Symbol"/>
                <a:cs typeface="Symbol"/>
              </a:rPr>
              <a:t>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4161154" y="3989197"/>
            <a:ext cx="2343150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>
                <a:latin typeface="Cambria"/>
                <a:cs typeface="Cambria"/>
              </a:rPr>
              <a:t>Риск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диабета.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Никотин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повышает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7" name="object 47" descr=""/>
          <p:cNvSpPr/>
          <p:nvPr/>
        </p:nvSpPr>
        <p:spPr>
          <a:xfrm>
            <a:off x="4161154" y="4182745"/>
            <a:ext cx="2393315" cy="180340"/>
          </a:xfrm>
          <a:custGeom>
            <a:avLst/>
            <a:gdLst/>
            <a:ahLst/>
            <a:cxnLst/>
            <a:rect l="l" t="t" r="r" b="b"/>
            <a:pathLst>
              <a:path w="2393315" h="180339">
                <a:moveTo>
                  <a:pt x="2392933" y="0"/>
                </a:moveTo>
                <a:lnTo>
                  <a:pt x="0" y="0"/>
                </a:lnTo>
                <a:lnTo>
                  <a:pt x="0" y="179832"/>
                </a:lnTo>
                <a:lnTo>
                  <a:pt x="2392933" y="179832"/>
                </a:lnTo>
                <a:lnTo>
                  <a:pt x="23929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 descr=""/>
          <p:cNvSpPr txBox="1"/>
          <p:nvPr/>
        </p:nvSpPr>
        <p:spPr>
          <a:xfrm>
            <a:off x="4161154" y="4163948"/>
            <a:ext cx="23933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mbria"/>
                <a:cs typeface="Cambria"/>
              </a:rPr>
              <a:t>уровень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сахара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крови,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что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может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4161154" y="4374769"/>
            <a:ext cx="1404620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>
                <a:latin typeface="Cambria"/>
                <a:cs typeface="Cambria"/>
              </a:rPr>
              <a:t>привести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к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диабету.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3968622" y="4627245"/>
            <a:ext cx="9017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Symbol"/>
                <a:cs typeface="Symbol"/>
              </a:rPr>
              <a:t>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4161154" y="4633848"/>
            <a:ext cx="2469515" cy="19558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 spc="-10">
                <a:latin typeface="Cambria"/>
                <a:cs typeface="Cambria"/>
              </a:rPr>
              <a:t>Гормоны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выйдут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из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строя.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Вейпинг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2" name="object 52" descr=""/>
          <p:cNvSpPr/>
          <p:nvPr/>
        </p:nvSpPr>
        <p:spPr>
          <a:xfrm>
            <a:off x="4161154" y="4827473"/>
            <a:ext cx="2559050" cy="180340"/>
          </a:xfrm>
          <a:custGeom>
            <a:avLst/>
            <a:gdLst/>
            <a:ahLst/>
            <a:cxnLst/>
            <a:rect l="l" t="t" r="r" b="b"/>
            <a:pathLst>
              <a:path w="2559050" h="180339">
                <a:moveTo>
                  <a:pt x="2559050" y="0"/>
                </a:moveTo>
                <a:lnTo>
                  <a:pt x="0" y="0"/>
                </a:lnTo>
                <a:lnTo>
                  <a:pt x="0" y="180136"/>
                </a:lnTo>
                <a:lnTo>
                  <a:pt x="2559050" y="180136"/>
                </a:lnTo>
                <a:lnTo>
                  <a:pt x="25590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 descr=""/>
          <p:cNvSpPr txBox="1"/>
          <p:nvPr/>
        </p:nvSpPr>
        <p:spPr>
          <a:xfrm>
            <a:off x="4161154" y="4808982"/>
            <a:ext cx="25590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mbria"/>
                <a:cs typeface="Cambria"/>
              </a:rPr>
              <a:t>нарушает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гормональный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баланс,</a:t>
            </a:r>
            <a:r>
              <a:rPr dirty="0" sz="1200" spc="-1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что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4161154" y="5022820"/>
            <a:ext cx="2463165" cy="17843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80"/>
              </a:lnSpc>
            </a:pPr>
            <a:r>
              <a:rPr dirty="0" sz="1200">
                <a:latin typeface="Cambria"/>
                <a:cs typeface="Cambria"/>
              </a:rPr>
              <a:t>особенно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опасно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твоем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возрасте.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3968622" y="5257038"/>
            <a:ext cx="9017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Symbol"/>
                <a:cs typeface="Symbol"/>
              </a:rPr>
              <a:t>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4161154" y="5263642"/>
            <a:ext cx="2085339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>
                <a:latin typeface="Cambria"/>
                <a:cs typeface="Cambria"/>
              </a:rPr>
              <a:t>Кости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станут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слабее.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Никотин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7" name="object 57" descr=""/>
          <p:cNvSpPr/>
          <p:nvPr/>
        </p:nvSpPr>
        <p:spPr>
          <a:xfrm>
            <a:off x="4161154" y="5455666"/>
            <a:ext cx="1879600" cy="180340"/>
          </a:xfrm>
          <a:custGeom>
            <a:avLst/>
            <a:gdLst/>
            <a:ahLst/>
            <a:cxnLst/>
            <a:rect l="l" t="t" r="r" b="b"/>
            <a:pathLst>
              <a:path w="1879600" h="180339">
                <a:moveTo>
                  <a:pt x="1879346" y="0"/>
                </a:moveTo>
                <a:lnTo>
                  <a:pt x="0" y="0"/>
                </a:lnTo>
                <a:lnTo>
                  <a:pt x="0" y="179831"/>
                </a:lnTo>
                <a:lnTo>
                  <a:pt x="1879346" y="179831"/>
                </a:lnTo>
                <a:lnTo>
                  <a:pt x="18793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 descr=""/>
          <p:cNvSpPr txBox="1"/>
          <p:nvPr/>
        </p:nvSpPr>
        <p:spPr>
          <a:xfrm>
            <a:off x="4161154" y="5436870"/>
            <a:ext cx="1879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mbria"/>
                <a:cs typeface="Cambria"/>
              </a:rPr>
              <a:t>снижает</a:t>
            </a:r>
            <a:r>
              <a:rPr dirty="0" sz="1200" spc="-5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плотность</a:t>
            </a:r>
            <a:r>
              <a:rPr dirty="0" sz="1200" spc="-5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костей,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4161154" y="5649214"/>
            <a:ext cx="1983105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 spc="-10">
                <a:latin typeface="Cambria"/>
                <a:cs typeface="Cambria"/>
              </a:rPr>
              <a:t>увеличивая</a:t>
            </a:r>
            <a:r>
              <a:rPr dirty="0" sz="1200">
                <a:latin typeface="Cambria"/>
                <a:cs typeface="Cambria"/>
              </a:rPr>
              <a:t> риск </a:t>
            </a:r>
            <a:r>
              <a:rPr dirty="0" sz="1200" spc="-10">
                <a:latin typeface="Cambria"/>
                <a:cs typeface="Cambria"/>
              </a:rPr>
              <a:t>переломов.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3968622" y="5901690"/>
            <a:ext cx="9017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0">
                <a:latin typeface="Symbol"/>
                <a:cs typeface="Symbol"/>
              </a:rPr>
              <a:t>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4161154" y="5908294"/>
            <a:ext cx="1867535" cy="18034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90"/>
              </a:lnSpc>
            </a:pPr>
            <a:r>
              <a:rPr dirty="0" sz="1200">
                <a:latin typeface="Cambria"/>
                <a:cs typeface="Cambria"/>
              </a:rPr>
              <a:t>Зрение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может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ухудшиться.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2" name="object 62" descr=""/>
          <p:cNvSpPr/>
          <p:nvPr/>
        </p:nvSpPr>
        <p:spPr>
          <a:xfrm>
            <a:off x="4161154" y="6101791"/>
            <a:ext cx="2594610" cy="180340"/>
          </a:xfrm>
          <a:custGeom>
            <a:avLst/>
            <a:gdLst/>
            <a:ahLst/>
            <a:cxnLst/>
            <a:rect l="l" t="t" r="r" b="b"/>
            <a:pathLst>
              <a:path w="2594609" h="180339">
                <a:moveTo>
                  <a:pt x="2594102" y="0"/>
                </a:moveTo>
                <a:lnTo>
                  <a:pt x="0" y="0"/>
                </a:lnTo>
                <a:lnTo>
                  <a:pt x="0" y="180136"/>
                </a:lnTo>
                <a:lnTo>
                  <a:pt x="2594102" y="180136"/>
                </a:lnTo>
                <a:lnTo>
                  <a:pt x="25941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 descr=""/>
          <p:cNvSpPr txBox="1"/>
          <p:nvPr/>
        </p:nvSpPr>
        <p:spPr>
          <a:xfrm>
            <a:off x="4161154" y="6083046"/>
            <a:ext cx="25946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mbria"/>
                <a:cs typeface="Cambria"/>
              </a:rPr>
              <a:t>Токсичные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вещества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вейпах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вредят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4" name="object 64" descr=""/>
          <p:cNvSpPr/>
          <p:nvPr/>
        </p:nvSpPr>
        <p:spPr>
          <a:xfrm>
            <a:off x="4161154" y="6294120"/>
            <a:ext cx="506095" cy="180340"/>
          </a:xfrm>
          <a:custGeom>
            <a:avLst/>
            <a:gdLst/>
            <a:ahLst/>
            <a:cxnLst/>
            <a:rect l="l" t="t" r="r" b="b"/>
            <a:pathLst>
              <a:path w="506095" h="180339">
                <a:moveTo>
                  <a:pt x="505968" y="0"/>
                </a:moveTo>
                <a:lnTo>
                  <a:pt x="0" y="0"/>
                </a:lnTo>
                <a:lnTo>
                  <a:pt x="0" y="179832"/>
                </a:lnTo>
                <a:lnTo>
                  <a:pt x="505968" y="179832"/>
                </a:lnTo>
                <a:lnTo>
                  <a:pt x="5059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 descr=""/>
          <p:cNvSpPr txBox="1"/>
          <p:nvPr/>
        </p:nvSpPr>
        <p:spPr>
          <a:xfrm>
            <a:off x="4148454" y="6275323"/>
            <a:ext cx="5321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mbria"/>
                <a:cs typeface="Cambria"/>
              </a:rPr>
              <a:t>глазам.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6" name="object 66" descr=""/>
          <p:cNvSpPr/>
          <p:nvPr/>
        </p:nvSpPr>
        <p:spPr>
          <a:xfrm>
            <a:off x="4161154" y="6537959"/>
            <a:ext cx="2459990" cy="180340"/>
          </a:xfrm>
          <a:custGeom>
            <a:avLst/>
            <a:gdLst/>
            <a:ahLst/>
            <a:cxnLst/>
            <a:rect l="l" t="t" r="r" b="b"/>
            <a:pathLst>
              <a:path w="2459990" h="180340">
                <a:moveTo>
                  <a:pt x="2459989" y="0"/>
                </a:moveTo>
                <a:lnTo>
                  <a:pt x="0" y="0"/>
                </a:lnTo>
                <a:lnTo>
                  <a:pt x="0" y="179831"/>
                </a:lnTo>
                <a:lnTo>
                  <a:pt x="2459989" y="179831"/>
                </a:lnTo>
                <a:lnTo>
                  <a:pt x="24599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 descr=""/>
          <p:cNvSpPr txBox="1"/>
          <p:nvPr/>
        </p:nvSpPr>
        <p:spPr>
          <a:xfrm>
            <a:off x="3968622" y="6519164"/>
            <a:ext cx="26650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1770" indent="-179070">
              <a:lnSpc>
                <a:spcPct val="100000"/>
              </a:lnSpc>
              <a:spcBef>
                <a:spcPts val="100"/>
              </a:spcBef>
              <a:buSzPct val="91666"/>
              <a:buFont typeface="Symbol"/>
              <a:buChar char=""/>
              <a:tabLst>
                <a:tab pos="191770" algn="l"/>
              </a:tabLst>
            </a:pPr>
            <a:r>
              <a:rPr dirty="0" sz="1200">
                <a:latin typeface="Cambria"/>
                <a:cs typeface="Cambria"/>
              </a:rPr>
              <a:t>Печень</a:t>
            </a:r>
            <a:r>
              <a:rPr dirty="0" sz="1200" spc="-5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под</a:t>
            </a:r>
            <a:r>
              <a:rPr dirty="0" sz="1200" spc="-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ударом.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Вейпинг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может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8" name="object 68" descr=""/>
          <p:cNvSpPr/>
          <p:nvPr/>
        </p:nvSpPr>
        <p:spPr>
          <a:xfrm>
            <a:off x="4161154" y="6729983"/>
            <a:ext cx="2199640" cy="180340"/>
          </a:xfrm>
          <a:custGeom>
            <a:avLst/>
            <a:gdLst/>
            <a:ahLst/>
            <a:cxnLst/>
            <a:rect l="l" t="t" r="r" b="b"/>
            <a:pathLst>
              <a:path w="2199640" h="180340">
                <a:moveTo>
                  <a:pt x="2199386" y="0"/>
                </a:moveTo>
                <a:lnTo>
                  <a:pt x="0" y="0"/>
                </a:lnTo>
                <a:lnTo>
                  <a:pt x="0" y="179831"/>
                </a:lnTo>
                <a:lnTo>
                  <a:pt x="2199386" y="179831"/>
                </a:lnTo>
                <a:lnTo>
                  <a:pt x="21993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 descr=""/>
          <p:cNvSpPr txBox="1"/>
          <p:nvPr/>
        </p:nvSpPr>
        <p:spPr>
          <a:xfrm>
            <a:off x="4148454" y="6709664"/>
            <a:ext cx="21577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mbria"/>
                <a:cs typeface="Cambria"/>
              </a:rPr>
              <a:t>повредить</a:t>
            </a:r>
            <a:r>
              <a:rPr dirty="0" sz="1200" spc="-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этот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важный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орган.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80339" y="180340"/>
            <a:ext cx="10262235" cy="7164070"/>
            <a:chOff x="180339" y="180340"/>
            <a:chExt cx="10262235" cy="716407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339" y="180340"/>
              <a:ext cx="10260584" cy="716407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1193" y="244563"/>
              <a:ext cx="3358235" cy="70104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08951" y="236677"/>
              <a:ext cx="3333242" cy="701040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77411" y="243433"/>
              <a:ext cx="3330829" cy="701040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817619" y="2245360"/>
              <a:ext cx="3041650" cy="3741420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3812793" y="2240661"/>
              <a:ext cx="3051175" cy="3750945"/>
            </a:xfrm>
            <a:custGeom>
              <a:avLst/>
              <a:gdLst/>
              <a:ahLst/>
              <a:cxnLst/>
              <a:rect l="l" t="t" r="r" b="b"/>
              <a:pathLst>
                <a:path w="3051175" h="3750945">
                  <a:moveTo>
                    <a:pt x="0" y="3750945"/>
                  </a:moveTo>
                  <a:lnTo>
                    <a:pt x="3051175" y="3750945"/>
                  </a:lnTo>
                  <a:lnTo>
                    <a:pt x="3051175" y="0"/>
                  </a:lnTo>
                  <a:lnTo>
                    <a:pt x="0" y="0"/>
                  </a:lnTo>
                  <a:lnTo>
                    <a:pt x="0" y="37509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75131" y="460197"/>
            <a:ext cx="2456180" cy="335280"/>
          </a:xfrm>
          <a:prstGeom prst="rect"/>
          <a:solidFill>
            <a:srgbClr val="FFFFFF"/>
          </a:solidFill>
        </p:spPr>
        <p:txBody>
          <a:bodyPr wrap="square" lIns="0" tIns="19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r>
              <a:rPr dirty="0" sz="2000">
                <a:solidFill>
                  <a:srgbClr val="000000"/>
                </a:solidFill>
              </a:rPr>
              <a:t>Как</a:t>
            </a:r>
            <a:r>
              <a:rPr dirty="0" sz="2000" spc="-40">
                <a:solidFill>
                  <a:srgbClr val="000000"/>
                </a:solidFill>
              </a:rPr>
              <a:t> </a:t>
            </a:r>
            <a:r>
              <a:rPr dirty="0" sz="2000">
                <a:solidFill>
                  <a:srgbClr val="000000"/>
                </a:solidFill>
              </a:rPr>
              <a:t>бросить</a:t>
            </a:r>
            <a:r>
              <a:rPr dirty="0" sz="2000" spc="-30">
                <a:solidFill>
                  <a:srgbClr val="000000"/>
                </a:solidFill>
              </a:rPr>
              <a:t> </a:t>
            </a:r>
            <a:r>
              <a:rPr dirty="0" sz="2000" spc="-10">
                <a:solidFill>
                  <a:srgbClr val="000000"/>
                </a:solidFill>
              </a:rPr>
              <a:t>вейпить?</a:t>
            </a:r>
            <a:endParaRPr sz="2000"/>
          </a:p>
        </p:txBody>
      </p:sp>
      <p:sp>
        <p:nvSpPr>
          <p:cNvPr id="10" name="object 10" descr=""/>
          <p:cNvSpPr txBox="1"/>
          <p:nvPr/>
        </p:nvSpPr>
        <p:spPr>
          <a:xfrm>
            <a:off x="676655" y="795069"/>
            <a:ext cx="2440305" cy="31051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r>
              <a:rPr dirty="0" sz="2000" spc="-10">
                <a:latin typeface="Impact"/>
                <a:cs typeface="Impact"/>
              </a:rPr>
              <a:t>Практические</a:t>
            </a:r>
            <a:r>
              <a:rPr dirty="0" sz="2000" spc="5">
                <a:latin typeface="Impact"/>
                <a:cs typeface="Impact"/>
              </a:rPr>
              <a:t> </a:t>
            </a:r>
            <a:r>
              <a:rPr dirty="0" sz="2000" spc="-10">
                <a:latin typeface="Impact"/>
                <a:cs typeface="Impact"/>
              </a:rPr>
              <a:t>советы</a:t>
            </a:r>
            <a:endParaRPr sz="2000">
              <a:latin typeface="Impact"/>
              <a:cs typeface="Impac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54151" y="1307846"/>
          <a:ext cx="3006090" cy="5468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9890"/>
              </a:tblGrid>
              <a:tr h="1296670">
                <a:tc>
                  <a:txBody>
                    <a:bodyPr/>
                    <a:lstStyle/>
                    <a:p>
                      <a:pPr marL="246379" marR="142875" indent="-228600">
                        <a:lnSpc>
                          <a:spcPts val="1570"/>
                        </a:lnSpc>
                        <a:spcBef>
                          <a:spcPts val="25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Осознай</a:t>
                      </a:r>
                      <a:r>
                        <a:rPr dirty="0" sz="1350" spc="-5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проблему.</a:t>
                      </a:r>
                      <a:r>
                        <a:rPr dirty="0" sz="1350" spc="-6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Признай,</a:t>
                      </a:r>
                      <a:r>
                        <a:rPr dirty="0" sz="1350" spc="-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что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ты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зависим,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и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пойми,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зачем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тебе</a:t>
                      </a:r>
                      <a:endParaRPr sz="1350">
                        <a:latin typeface="Cambria"/>
                        <a:cs typeface="Cambria"/>
                      </a:endParaRPr>
                    </a:p>
                    <a:p>
                      <a:pPr marL="246379">
                        <a:lnSpc>
                          <a:spcPts val="1540"/>
                        </a:lnSpc>
                      </a:pPr>
                      <a:r>
                        <a:rPr dirty="0" sz="1350" spc="-10">
                          <a:latin typeface="Cambria"/>
                          <a:cs typeface="Cambria"/>
                        </a:rPr>
                        <a:t>бросать.</a:t>
                      </a:r>
                      <a:endParaRPr sz="1350">
                        <a:latin typeface="Cambria"/>
                        <a:cs typeface="Cambria"/>
                      </a:endParaRPr>
                    </a:p>
                    <a:p>
                      <a:pPr marL="246379" marR="229870" indent="-228600">
                        <a:lnSpc>
                          <a:spcPts val="1580"/>
                        </a:lnSpc>
                        <a:spcBef>
                          <a:spcPts val="520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Найди</a:t>
                      </a:r>
                      <a:r>
                        <a:rPr dirty="0" sz="1350" spc="-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поддержку.</a:t>
                      </a:r>
                      <a:r>
                        <a:rPr dirty="0" sz="1350" spc="-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Расскажи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друзьям</a:t>
                      </a:r>
                      <a:r>
                        <a:rPr dirty="0" sz="1350" spc="-4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или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родителям,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чтобы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они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помогли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тебе.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3175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66090">
                <a:tc>
                  <a:txBody>
                    <a:bodyPr/>
                    <a:lstStyle/>
                    <a:p>
                      <a:pPr marL="246379" marR="159385" indent="-228600">
                        <a:lnSpc>
                          <a:spcPts val="1580"/>
                        </a:lnSpc>
                        <a:spcBef>
                          <a:spcPts val="270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Избавься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от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вейпа.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Выброси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его,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чтобы</a:t>
                      </a:r>
                      <a:r>
                        <a:rPr dirty="0" sz="1350" spc="-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не</a:t>
                      </a:r>
                      <a:r>
                        <a:rPr dirty="0" sz="1350" spc="-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было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соблазна.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3429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67385">
                <a:tc>
                  <a:txBody>
                    <a:bodyPr/>
                    <a:lstStyle/>
                    <a:p>
                      <a:pPr algn="just" marL="246379" marR="92075" indent="-228600">
                        <a:lnSpc>
                          <a:spcPts val="1580"/>
                        </a:lnSpc>
                        <a:spcBef>
                          <a:spcPts val="270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Замени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привычку.</a:t>
                      </a:r>
                      <a:r>
                        <a:rPr dirty="0" sz="1350" spc="-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Когда</a:t>
                      </a:r>
                      <a:r>
                        <a:rPr dirty="0" sz="1350" spc="-4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хочется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вейпить,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займись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чем-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то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другим: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спортом,</a:t>
                      </a:r>
                      <a:r>
                        <a:rPr dirty="0" sz="1350" spc="-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рисованием,</a:t>
                      </a:r>
                      <a:r>
                        <a:rPr dirty="0" sz="1350" spc="-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музыкой.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3429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67385">
                <a:tc>
                  <a:txBody>
                    <a:bodyPr/>
                    <a:lstStyle/>
                    <a:p>
                      <a:pPr marL="246379" indent="-228600">
                        <a:lnSpc>
                          <a:spcPts val="1600"/>
                        </a:lnSpc>
                        <a:spcBef>
                          <a:spcPts val="185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Пей воду.</a:t>
                      </a:r>
                      <a:r>
                        <a:rPr dirty="0" sz="1350" spc="-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Это</a:t>
                      </a:r>
                      <a:r>
                        <a:rPr dirty="0" sz="1350" spc="-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помогает</a:t>
                      </a:r>
                      <a:endParaRPr sz="1350">
                        <a:latin typeface="Cambria"/>
                        <a:cs typeface="Cambria"/>
                      </a:endParaRPr>
                    </a:p>
                    <a:p>
                      <a:pPr marL="246379" marR="378460">
                        <a:lnSpc>
                          <a:spcPts val="1580"/>
                        </a:lnSpc>
                        <a:spcBef>
                          <a:spcPts val="65"/>
                        </a:spcBef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справиться</a:t>
                      </a:r>
                      <a:r>
                        <a:rPr dirty="0" sz="1350" spc="-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с</a:t>
                      </a:r>
                      <a:r>
                        <a:rPr dirty="0" sz="1350" spc="-4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желанием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взять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вейп.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23495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8044">
                <a:tc>
                  <a:txBody>
                    <a:bodyPr/>
                    <a:lstStyle/>
                    <a:p>
                      <a:pPr marL="246379" marR="266065" indent="-228600">
                        <a:lnSpc>
                          <a:spcPct val="97600"/>
                        </a:lnSpc>
                        <a:spcBef>
                          <a:spcPts val="225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Избегай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компаний,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где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вейпят.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Пока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ты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не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окрепнешь,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лучше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держаться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подальше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от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таких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ситуаций.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28575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algn="just" marL="246379" marR="418465" indent="-228600">
                        <a:lnSpc>
                          <a:spcPct val="97400"/>
                        </a:lnSpc>
                        <a:spcBef>
                          <a:spcPts val="234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Найди</a:t>
                      </a:r>
                      <a:r>
                        <a:rPr dirty="0" sz="1350" spc="-5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мотивацию.</a:t>
                      </a:r>
                      <a:r>
                        <a:rPr dirty="0" sz="1350" spc="-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Подумай,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сколько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денег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и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здоровья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ты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сэкономишь.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29844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36294">
                <a:tc>
                  <a:txBody>
                    <a:bodyPr/>
                    <a:lstStyle/>
                    <a:p>
                      <a:pPr marL="246379" marR="193040" indent="-228600">
                        <a:lnSpc>
                          <a:spcPct val="97800"/>
                        </a:lnSpc>
                        <a:spcBef>
                          <a:spcPts val="220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Обратись к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 специалисту**.</a:t>
                      </a:r>
                      <a:r>
                        <a:rPr dirty="0" sz="1350" spc="-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Если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не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получается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бросить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самому,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психолог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или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нарколог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могут</a:t>
                      </a:r>
                      <a:endParaRPr sz="1350">
                        <a:latin typeface="Cambria"/>
                        <a:cs typeface="Cambria"/>
                      </a:endParaRPr>
                    </a:p>
                    <a:p>
                      <a:pPr marL="246379">
                        <a:lnSpc>
                          <a:spcPts val="1515"/>
                        </a:lnSpc>
                      </a:pPr>
                      <a:r>
                        <a:rPr dirty="0" sz="1350" spc="-10">
                          <a:latin typeface="Cambria"/>
                          <a:cs typeface="Cambria"/>
                        </a:rPr>
                        <a:t>помочь.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27940">
                    <a:lnT w="762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7425817" y="464769"/>
            <a:ext cx="2614295" cy="33337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19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r>
              <a:rPr dirty="0" sz="2000">
                <a:latin typeface="Impact"/>
                <a:cs typeface="Impact"/>
              </a:rPr>
              <a:t>Как</a:t>
            </a:r>
            <a:r>
              <a:rPr dirty="0" sz="2000" spc="-25">
                <a:latin typeface="Impact"/>
                <a:cs typeface="Impact"/>
              </a:rPr>
              <a:t> </a:t>
            </a:r>
            <a:r>
              <a:rPr dirty="0" sz="2000">
                <a:latin typeface="Impact"/>
                <a:cs typeface="Impact"/>
              </a:rPr>
              <a:t>не</a:t>
            </a:r>
            <a:r>
              <a:rPr dirty="0" sz="2000" spc="-35">
                <a:latin typeface="Impact"/>
                <a:cs typeface="Impact"/>
              </a:rPr>
              <a:t> </a:t>
            </a:r>
            <a:r>
              <a:rPr dirty="0" sz="2000">
                <a:latin typeface="Impact"/>
                <a:cs typeface="Impact"/>
              </a:rPr>
              <a:t>начать</a:t>
            </a:r>
            <a:r>
              <a:rPr dirty="0" sz="2000" spc="-30">
                <a:latin typeface="Impact"/>
                <a:cs typeface="Impact"/>
              </a:rPr>
              <a:t> </a:t>
            </a:r>
            <a:r>
              <a:rPr dirty="0" sz="2000" spc="-10">
                <a:latin typeface="Impact"/>
                <a:cs typeface="Impact"/>
              </a:rPr>
              <a:t>вейпить?</a:t>
            </a:r>
            <a:endParaRPr sz="2000">
              <a:latin typeface="Impact"/>
              <a:cs typeface="Impac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512684" y="798117"/>
            <a:ext cx="2440940" cy="31051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25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r>
              <a:rPr dirty="0" sz="2000" spc="-10">
                <a:latin typeface="Impact"/>
                <a:cs typeface="Impact"/>
              </a:rPr>
              <a:t>Практические</a:t>
            </a:r>
            <a:r>
              <a:rPr dirty="0" sz="2000" spc="5">
                <a:latin typeface="Impact"/>
                <a:cs typeface="Impact"/>
              </a:rPr>
              <a:t> </a:t>
            </a:r>
            <a:r>
              <a:rPr dirty="0" sz="2000" spc="-10">
                <a:latin typeface="Impact"/>
                <a:cs typeface="Impact"/>
              </a:rPr>
              <a:t>советы</a:t>
            </a:r>
            <a:endParaRPr sz="2000">
              <a:latin typeface="Impact"/>
              <a:cs typeface="Impac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7290181" y="1310894"/>
          <a:ext cx="3006090" cy="4599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9890"/>
              </a:tblGrid>
              <a:tr h="1097280">
                <a:tc>
                  <a:txBody>
                    <a:bodyPr/>
                    <a:lstStyle/>
                    <a:p>
                      <a:pPr marL="246379" marR="73025" indent="-228600">
                        <a:lnSpc>
                          <a:spcPts val="1580"/>
                        </a:lnSpc>
                        <a:spcBef>
                          <a:spcPts val="20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Не</a:t>
                      </a:r>
                      <a:r>
                        <a:rPr dirty="0" sz="1350" spc="-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верь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рекламе.</a:t>
                      </a:r>
                      <a:r>
                        <a:rPr dirty="0" sz="1350" spc="-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Вейпы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—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это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не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круто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и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не</a:t>
                      </a:r>
                      <a:r>
                        <a:rPr dirty="0" sz="1350" spc="-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безопасно.</a:t>
                      </a:r>
                      <a:endParaRPr sz="1350">
                        <a:latin typeface="Cambria"/>
                        <a:cs typeface="Cambria"/>
                      </a:endParaRPr>
                    </a:p>
                    <a:p>
                      <a:pPr marL="246379" marR="309245" indent="-228600">
                        <a:lnSpc>
                          <a:spcPct val="97900"/>
                        </a:lnSpc>
                        <a:spcBef>
                          <a:spcPts val="425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Думай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о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последствиях.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Помни,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что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вейпинг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вредит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твоему здоровью.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7410">
                <a:tc>
                  <a:txBody>
                    <a:bodyPr/>
                    <a:lstStyle/>
                    <a:p>
                      <a:pPr marL="246379" marR="89535" indent="-228600">
                        <a:lnSpc>
                          <a:spcPts val="1580"/>
                        </a:lnSpc>
                        <a:spcBef>
                          <a:spcPts val="270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Говори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"нет".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Если</a:t>
                      </a:r>
                      <a:r>
                        <a:rPr dirty="0" sz="1350" spc="-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тебе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предлагают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попробовать,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просто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откажись.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Ты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не</a:t>
                      </a:r>
                      <a:r>
                        <a:rPr dirty="0" sz="1350" spc="-4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обязан</a:t>
                      </a:r>
                      <a:endParaRPr sz="1350">
                        <a:latin typeface="Cambria"/>
                        <a:cs typeface="Cambria"/>
                      </a:endParaRPr>
                    </a:p>
                    <a:p>
                      <a:pPr marL="246379">
                        <a:lnSpc>
                          <a:spcPts val="1535"/>
                        </a:lnSpc>
                      </a:pPr>
                      <a:r>
                        <a:rPr dirty="0" sz="1350" spc="-10">
                          <a:latin typeface="Cambria"/>
                          <a:cs typeface="Cambria"/>
                        </a:rPr>
                        <a:t>подстраиваться</a:t>
                      </a:r>
                      <a:r>
                        <a:rPr dirty="0" sz="1350" spc="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под</a:t>
                      </a:r>
                      <a:r>
                        <a:rPr dirty="0" sz="1350" spc="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других.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3429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246379" marR="218440" indent="-228600">
                        <a:lnSpc>
                          <a:spcPts val="1580"/>
                        </a:lnSpc>
                        <a:spcBef>
                          <a:spcPts val="265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Найди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хобби.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Займись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спортом,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творчеством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или</a:t>
                      </a:r>
                      <a:r>
                        <a:rPr dirty="0" sz="1350" spc="-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чем-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то,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что</a:t>
                      </a:r>
                      <a:endParaRPr sz="1350">
                        <a:latin typeface="Cambria"/>
                        <a:cs typeface="Cambria"/>
                      </a:endParaRPr>
                    </a:p>
                    <a:p>
                      <a:pPr marL="246379">
                        <a:lnSpc>
                          <a:spcPts val="1540"/>
                        </a:lnSpc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приносит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тебе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радость.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33655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marL="246379" marR="33020" indent="-228600">
                        <a:lnSpc>
                          <a:spcPts val="1580"/>
                        </a:lnSpc>
                        <a:spcBef>
                          <a:spcPts val="270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Общайся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с</a:t>
                      </a:r>
                      <a:r>
                        <a:rPr dirty="0" sz="1350" spc="-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правильными людьми.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Друзья,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которые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уважают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твой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выбор,</a:t>
                      </a:r>
                      <a:r>
                        <a:rPr dirty="0" sz="1350" spc="-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—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это</a:t>
                      </a:r>
                      <a:r>
                        <a:rPr dirty="0" sz="1350" spc="-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настоящая поддержка.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34290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67385">
                <a:tc>
                  <a:txBody>
                    <a:bodyPr/>
                    <a:lstStyle/>
                    <a:p>
                      <a:pPr marL="246379" indent="-228600">
                        <a:lnSpc>
                          <a:spcPts val="1600"/>
                        </a:lnSpc>
                        <a:spcBef>
                          <a:spcPts val="185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Узнай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больше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о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вреде</a:t>
                      </a:r>
                      <a:r>
                        <a:rPr dirty="0" sz="1350" spc="-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вейпов.</a:t>
                      </a:r>
                      <a:endParaRPr sz="1350">
                        <a:latin typeface="Cambria"/>
                        <a:cs typeface="Cambria"/>
                      </a:endParaRPr>
                    </a:p>
                    <a:p>
                      <a:pPr marL="246379" marR="49530">
                        <a:lnSpc>
                          <a:spcPts val="1580"/>
                        </a:lnSpc>
                        <a:spcBef>
                          <a:spcPts val="70"/>
                        </a:spcBef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Чем</a:t>
                      </a:r>
                      <a:r>
                        <a:rPr dirty="0" sz="1350" spc="-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больше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ты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знаешь,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тем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легче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будет</a:t>
                      </a:r>
                      <a:r>
                        <a:rPr dirty="0" sz="1350" spc="-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отказаться.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23495">
                    <a:lnT w="76200">
                      <a:solidFill>
                        <a:srgbClr val="FFFFFF"/>
                      </a:solidFill>
                      <a:prstDash val="solid"/>
                    </a:lnT>
                    <a:lnB w="76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32434">
                <a:tc>
                  <a:txBody>
                    <a:bodyPr/>
                    <a:lstStyle/>
                    <a:p>
                      <a:pPr marL="246379" marR="205104" indent="-228600">
                        <a:lnSpc>
                          <a:spcPts val="1580"/>
                        </a:lnSpc>
                        <a:spcBef>
                          <a:spcPts val="145"/>
                        </a:spcBef>
                        <a:buSzPct val="81481"/>
                        <a:buFont typeface="Symbol"/>
                        <a:buChar char=""/>
                        <a:tabLst>
                          <a:tab pos="246379" algn="l"/>
                        </a:tabLst>
                      </a:pPr>
                      <a:r>
                        <a:rPr dirty="0" sz="1350">
                          <a:latin typeface="Cambria"/>
                          <a:cs typeface="Cambria"/>
                        </a:rPr>
                        <a:t>Помни: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ты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 сильнее.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Ты</a:t>
                      </a:r>
                      <a:r>
                        <a:rPr dirty="0" sz="1350" spc="-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можешь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сказать</a:t>
                      </a:r>
                      <a:r>
                        <a:rPr dirty="0" sz="1350" spc="-3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"нет"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и</a:t>
                      </a:r>
                      <a:r>
                        <a:rPr dirty="0" sz="1350" spc="-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>
                          <a:latin typeface="Cambria"/>
                          <a:cs typeface="Cambria"/>
                        </a:rPr>
                        <a:t>остаться</a:t>
                      </a:r>
                      <a:r>
                        <a:rPr dirty="0" sz="1350" spc="-4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350" spc="-10">
                          <a:latin typeface="Cambria"/>
                          <a:cs typeface="Cambria"/>
                        </a:rPr>
                        <a:t>собой.</a:t>
                      </a:r>
                      <a:endParaRPr sz="1350">
                        <a:latin typeface="Cambria"/>
                        <a:cs typeface="Cambria"/>
                      </a:endParaRPr>
                    </a:p>
                  </a:txBody>
                  <a:tcPr marL="0" marR="0" marB="0" marT="18415">
                    <a:lnT w="762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7454772" y="6091123"/>
            <a:ext cx="2558415" cy="28130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19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r>
              <a:rPr dirty="0" sz="1800">
                <a:latin typeface="Impact"/>
                <a:cs typeface="Impact"/>
              </a:rPr>
              <a:t>Твое</a:t>
            </a:r>
            <a:r>
              <a:rPr dirty="0" sz="1800" spc="-35">
                <a:latin typeface="Impact"/>
                <a:cs typeface="Impact"/>
              </a:rPr>
              <a:t> </a:t>
            </a:r>
            <a:r>
              <a:rPr dirty="0" sz="1800" spc="-10">
                <a:latin typeface="Impact"/>
                <a:cs typeface="Impact"/>
              </a:rPr>
              <a:t>здоровье</a:t>
            </a:r>
            <a:r>
              <a:rPr dirty="0" sz="1800" spc="-35">
                <a:latin typeface="Impact"/>
                <a:cs typeface="Impact"/>
              </a:rPr>
              <a:t> </a:t>
            </a:r>
            <a:r>
              <a:rPr dirty="0" sz="1800">
                <a:latin typeface="Impact"/>
                <a:cs typeface="Impact"/>
              </a:rPr>
              <a:t>и</a:t>
            </a:r>
            <a:r>
              <a:rPr dirty="0" sz="1800" spc="-35">
                <a:latin typeface="Impact"/>
                <a:cs typeface="Impact"/>
              </a:rPr>
              <a:t> </a:t>
            </a:r>
            <a:r>
              <a:rPr dirty="0" sz="1800" spc="-10">
                <a:latin typeface="Impact"/>
                <a:cs typeface="Impact"/>
              </a:rPr>
              <a:t>будущее</a:t>
            </a:r>
            <a:endParaRPr sz="1800">
              <a:latin typeface="Impact"/>
              <a:cs typeface="Impac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334377" y="6393179"/>
            <a:ext cx="2797175" cy="2794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r>
              <a:rPr dirty="0" sz="1800" spc="-10">
                <a:latin typeface="Impact"/>
                <a:cs typeface="Impact"/>
              </a:rPr>
              <a:t>зависят</a:t>
            </a:r>
            <a:r>
              <a:rPr dirty="0" sz="1800" spc="-30">
                <a:latin typeface="Impact"/>
                <a:cs typeface="Impact"/>
              </a:rPr>
              <a:t> </a:t>
            </a:r>
            <a:r>
              <a:rPr dirty="0" sz="1800">
                <a:latin typeface="Impact"/>
                <a:cs typeface="Impact"/>
              </a:rPr>
              <a:t>от</a:t>
            </a:r>
            <a:r>
              <a:rPr dirty="0" sz="1800" spc="-30">
                <a:latin typeface="Impact"/>
                <a:cs typeface="Impact"/>
              </a:rPr>
              <a:t> </a:t>
            </a:r>
            <a:r>
              <a:rPr dirty="0" sz="1800">
                <a:latin typeface="Impact"/>
                <a:cs typeface="Impact"/>
              </a:rPr>
              <a:t>тебя.</a:t>
            </a:r>
            <a:r>
              <a:rPr dirty="0" sz="1800" spc="-25">
                <a:latin typeface="Impact"/>
                <a:cs typeface="Impact"/>
              </a:rPr>
              <a:t> </a:t>
            </a:r>
            <a:r>
              <a:rPr dirty="0" sz="1800">
                <a:latin typeface="Impact"/>
                <a:cs typeface="Impact"/>
              </a:rPr>
              <a:t>Ты</a:t>
            </a:r>
            <a:r>
              <a:rPr dirty="0" sz="1800" spc="-35">
                <a:latin typeface="Impact"/>
                <a:cs typeface="Impact"/>
              </a:rPr>
              <a:t> </a:t>
            </a:r>
            <a:r>
              <a:rPr dirty="0" sz="1800" spc="-10">
                <a:latin typeface="Impact"/>
                <a:cs typeface="Impact"/>
              </a:rPr>
              <a:t>достоин</a:t>
            </a:r>
            <a:endParaRPr sz="1800">
              <a:latin typeface="Impact"/>
              <a:cs typeface="Impac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212581" y="6693407"/>
            <a:ext cx="1054100" cy="2794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r>
              <a:rPr dirty="0" sz="1800" spc="-10">
                <a:latin typeface="Impact"/>
                <a:cs typeface="Impact"/>
              </a:rPr>
              <a:t>большего!</a:t>
            </a:r>
            <a:endParaRPr sz="1800">
              <a:latin typeface="Impact"/>
              <a:cs typeface="Impac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3998086" y="455625"/>
          <a:ext cx="2858770" cy="1672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2939"/>
                <a:gridCol w="60960"/>
                <a:gridCol w="624204"/>
                <a:gridCol w="164464"/>
              </a:tblGrid>
              <a:tr h="271780">
                <a:tc gridSpan="4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781685" algn="l"/>
                          <a:tab pos="1099820" algn="l"/>
                          <a:tab pos="1779905" algn="l"/>
                        </a:tabLst>
                      </a:pPr>
                      <a:r>
                        <a:rPr dirty="0" sz="1400" spc="484" b="1">
                          <a:latin typeface="Calibri"/>
                          <a:cs typeface="Calibri"/>
                        </a:rPr>
                        <a:t>Вейп</a:t>
                      </a:r>
                      <a:r>
                        <a:rPr dirty="0" sz="14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400" spc="-50" b="1">
                          <a:latin typeface="Arial"/>
                          <a:cs typeface="Arial"/>
                        </a:rPr>
                        <a:t>—</a:t>
                      </a:r>
                      <a:r>
                        <a:rPr dirty="0" sz="14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400" spc="450" b="1">
                          <a:latin typeface="Calibri"/>
                          <a:cs typeface="Calibri"/>
                        </a:rPr>
                        <a:t>это</a:t>
                      </a:r>
                      <a:r>
                        <a:rPr dirty="0" sz="14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400" spc="425" b="1">
                          <a:latin typeface="Calibri"/>
                          <a:cs typeface="Calibri"/>
                        </a:rPr>
                        <a:t>ворота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1940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279400" algn="l"/>
                          <a:tab pos="1314450" algn="l"/>
                        </a:tabLst>
                      </a:pPr>
                      <a:r>
                        <a:rPr dirty="0" sz="1400" spc="355" b="1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4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400" spc="405" b="1">
                          <a:latin typeface="Calibri"/>
                          <a:cs typeface="Calibri"/>
                        </a:rPr>
                        <a:t>другим</a:t>
                      </a:r>
                      <a:r>
                        <a:rPr dirty="0" sz="14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400" spc="370" b="1">
                          <a:latin typeface="Calibri"/>
                          <a:cs typeface="Calibri"/>
                        </a:rPr>
                        <a:t>веществамn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40640"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3210">
                <a:tc gridSpan="3"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1088390" algn="l"/>
                          <a:tab pos="2439670" algn="l"/>
                        </a:tabLst>
                      </a:pPr>
                      <a:r>
                        <a:rPr dirty="0" sz="1400" spc="445" b="1">
                          <a:latin typeface="Calibri"/>
                          <a:cs typeface="Calibri"/>
                        </a:rPr>
                        <a:t>Многие</a:t>
                      </a:r>
                      <a:r>
                        <a:rPr dirty="0" sz="14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400" spc="430" b="1">
                          <a:latin typeface="Calibri"/>
                          <a:cs typeface="Calibri"/>
                        </a:rPr>
                        <a:t>начинают</a:t>
                      </a:r>
                      <a:r>
                        <a:rPr dirty="0" sz="14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400" spc="470" b="1">
                          <a:latin typeface="Calibri"/>
                          <a:cs typeface="Calibri"/>
                        </a:rPr>
                        <a:t>с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40640"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819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932815" algn="l"/>
                          <a:tab pos="1212215" algn="l"/>
                        </a:tabLst>
                      </a:pPr>
                      <a:r>
                        <a:rPr dirty="0" sz="1400" spc="365" b="1">
                          <a:latin typeface="Calibri"/>
                          <a:cs typeface="Calibri"/>
                        </a:rPr>
                        <a:t>вейпа,</a:t>
                      </a:r>
                      <a:r>
                        <a:rPr dirty="0" sz="14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400" spc="345" b="1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4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400" spc="450" b="1">
                          <a:latin typeface="Calibri"/>
                          <a:cs typeface="Calibri"/>
                        </a:rPr>
                        <a:t>потом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40640"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194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1450340" algn="l"/>
                          <a:tab pos="1880235" algn="l"/>
                        </a:tabLst>
                      </a:pPr>
                      <a:r>
                        <a:rPr dirty="0" sz="1400" spc="425" b="1">
                          <a:latin typeface="Calibri"/>
                          <a:cs typeface="Calibri"/>
                        </a:rPr>
                        <a:t>переходят</a:t>
                      </a:r>
                      <a:r>
                        <a:rPr dirty="0" sz="14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400" spc="380" b="1">
                          <a:latin typeface="Calibri"/>
                          <a:cs typeface="Calibri"/>
                        </a:rPr>
                        <a:t>на</a:t>
                      </a:r>
                      <a:r>
                        <a:rPr dirty="0" sz="14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400" spc="405" b="1">
                          <a:latin typeface="Calibri"/>
                          <a:cs typeface="Calibri"/>
                        </a:rPr>
                        <a:t>более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40640"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285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271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219835" algn="l"/>
                        </a:tabLst>
                      </a:pPr>
                      <a:r>
                        <a:rPr dirty="0" sz="1400" spc="445" b="1">
                          <a:latin typeface="Calibri"/>
                          <a:cs typeface="Calibri"/>
                        </a:rPr>
                        <a:t>опасные</a:t>
                      </a:r>
                      <a:r>
                        <a:rPr dirty="0" sz="1400" b="1">
                          <a:latin typeface="Calibri"/>
                          <a:cs typeface="Calibri"/>
                        </a:rPr>
                        <a:t>	</a:t>
                      </a:r>
                      <a:r>
                        <a:rPr dirty="0" sz="1400" spc="290" b="1">
                          <a:latin typeface="Calibri"/>
                          <a:cs typeface="Calibri"/>
                        </a:rPr>
                        <a:t>вещиn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41275"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28575">
                      <a:solidFill>
                        <a:srgbClr val="FFFFFF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3880739" y="6094171"/>
            <a:ext cx="2914650" cy="29908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3492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75"/>
              </a:spcBef>
              <a:tabLst>
                <a:tab pos="534670" algn="l"/>
                <a:tab pos="2077085" algn="l"/>
              </a:tabLst>
            </a:pPr>
            <a:r>
              <a:rPr dirty="0" sz="1600" spc="535" b="1">
                <a:latin typeface="Calibri"/>
                <a:cs typeface="Calibri"/>
              </a:rPr>
              <a:t>Не</a:t>
            </a:r>
            <a:r>
              <a:rPr dirty="0" sz="1600" b="1">
                <a:latin typeface="Calibri"/>
                <a:cs typeface="Calibri"/>
              </a:rPr>
              <a:t>	</a:t>
            </a:r>
            <a:r>
              <a:rPr dirty="0" sz="1600" spc="520" b="1">
                <a:latin typeface="Calibri"/>
                <a:cs typeface="Calibri"/>
              </a:rPr>
              <a:t>позволяй</a:t>
            </a:r>
            <a:r>
              <a:rPr dirty="0" sz="1600" b="1">
                <a:latin typeface="Calibri"/>
                <a:cs typeface="Calibri"/>
              </a:rPr>
              <a:t>	</a:t>
            </a:r>
            <a:r>
              <a:rPr dirty="0" sz="1600" spc="480" b="1">
                <a:latin typeface="Calibri"/>
                <a:cs typeface="Calibri"/>
              </a:rPr>
              <a:t>вейпу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123054" y="6417564"/>
            <a:ext cx="2428240" cy="29908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3429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70"/>
              </a:spcBef>
              <a:tabLst>
                <a:tab pos="1685925" algn="l"/>
              </a:tabLst>
            </a:pPr>
            <a:r>
              <a:rPr dirty="0" sz="1600" spc="484" b="1">
                <a:latin typeface="Calibri"/>
                <a:cs typeface="Calibri"/>
              </a:rPr>
              <a:t>разрушить</a:t>
            </a:r>
            <a:r>
              <a:rPr dirty="0" sz="1600" b="1">
                <a:latin typeface="Calibri"/>
                <a:cs typeface="Calibri"/>
              </a:rPr>
              <a:t>	</a:t>
            </a:r>
            <a:r>
              <a:rPr dirty="0" sz="1600" spc="555" b="1">
                <a:latin typeface="Calibri"/>
                <a:cs typeface="Calibri"/>
              </a:rPr>
              <a:t>твою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866766" y="6740652"/>
            <a:ext cx="942340" cy="29908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3429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70"/>
              </a:spcBef>
            </a:pPr>
            <a:r>
              <a:rPr dirty="0" sz="1600" spc="340" b="1">
                <a:latin typeface="Calibri"/>
                <a:cs typeface="Calibri"/>
              </a:rPr>
              <a:t>жизньn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Mars Imanu</dc:creator>
  <dcterms:created xsi:type="dcterms:W3CDTF">2025-05-13T12:29:00Z</dcterms:created>
  <dcterms:modified xsi:type="dcterms:W3CDTF">2025-05-13T12:29:00Z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2025-02-18T00:00:00Z</vt:filetime>
  </property>
  <property fmtid="{D5CDD505-2E9C-101B-9397-08002B2CF9AE}" pid="3" name="Creator">
    <vt:lpwstr>Microsoft® Word LTSC</vt:lpwstr>
  </property>
  <property fmtid="{D5CDD505-2E9C-101B-9397-08002B2CF9AE}" pid="4" name="LastSaved">
    <vt:filetime>2025-05-13T00:00:00Z</vt:filetime>
  </property>
  <property fmtid="{D5CDD505-2E9C-101B-9397-08002B2CF9AE}" pid="5" name="Producer">
    <vt:lpwstr>3-Heights(TM) PDF Security Shell 4.8.25.2 (http://www.pdf-tools.com)</vt:lpwstr>
  </property>
</Properties>
</file>